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46.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4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77" r:id="rId5"/>
    <p:sldMasterId id="2147483689" r:id="rId6"/>
  </p:sldMasterIdLst>
  <p:notesMasterIdLst>
    <p:notesMasterId r:id="rId72"/>
  </p:notesMasterIdLst>
  <p:handoutMasterIdLst>
    <p:handoutMasterId r:id="rId73"/>
  </p:handoutMasterIdLst>
  <p:sldIdLst>
    <p:sldId id="595" r:id="rId7"/>
    <p:sldId id="266" r:id="rId8"/>
    <p:sldId id="264" r:id="rId9"/>
    <p:sldId id="268" r:id="rId10"/>
    <p:sldId id="597" r:id="rId11"/>
    <p:sldId id="599" r:id="rId12"/>
    <p:sldId id="269" r:id="rId13"/>
    <p:sldId id="256" r:id="rId14"/>
    <p:sldId id="600" r:id="rId15"/>
    <p:sldId id="257" r:id="rId16"/>
    <p:sldId id="601" r:id="rId17"/>
    <p:sldId id="292" r:id="rId18"/>
    <p:sldId id="294" r:id="rId19"/>
    <p:sldId id="602" r:id="rId20"/>
    <p:sldId id="603" r:id="rId21"/>
    <p:sldId id="270" r:id="rId22"/>
    <p:sldId id="260" r:id="rId23"/>
    <p:sldId id="261" r:id="rId24"/>
    <p:sldId id="262" r:id="rId25"/>
    <p:sldId id="288" r:id="rId26"/>
    <p:sldId id="263" r:id="rId27"/>
    <p:sldId id="289" r:id="rId28"/>
    <p:sldId id="267" r:id="rId29"/>
    <p:sldId id="604" r:id="rId30"/>
    <p:sldId id="290" r:id="rId31"/>
    <p:sldId id="605" r:id="rId32"/>
    <p:sldId id="265" r:id="rId33"/>
    <p:sldId id="291" r:id="rId34"/>
    <p:sldId id="298" r:id="rId35"/>
    <p:sldId id="299" r:id="rId36"/>
    <p:sldId id="296" r:id="rId37"/>
    <p:sldId id="297" r:id="rId38"/>
    <p:sldId id="273" r:id="rId39"/>
    <p:sldId id="272" r:id="rId40"/>
    <p:sldId id="271" r:id="rId41"/>
    <p:sldId id="274" r:id="rId42"/>
    <p:sldId id="293" r:id="rId43"/>
    <p:sldId id="300" r:id="rId44"/>
    <p:sldId id="275" r:id="rId45"/>
    <p:sldId id="276" r:id="rId46"/>
    <p:sldId id="277" r:id="rId47"/>
    <p:sldId id="278" r:id="rId48"/>
    <p:sldId id="279" r:id="rId49"/>
    <p:sldId id="280" r:id="rId50"/>
    <p:sldId id="281" r:id="rId51"/>
    <p:sldId id="282" r:id="rId52"/>
    <p:sldId id="283" r:id="rId53"/>
    <p:sldId id="284" r:id="rId54"/>
    <p:sldId id="285" r:id="rId55"/>
    <p:sldId id="286" r:id="rId56"/>
    <p:sldId id="287" r:id="rId57"/>
    <p:sldId id="606" r:id="rId58"/>
    <p:sldId id="446" r:id="rId59"/>
    <p:sldId id="258" r:id="rId60"/>
    <p:sldId id="259" r:id="rId61"/>
    <p:sldId id="447" r:id="rId62"/>
    <p:sldId id="434" r:id="rId63"/>
    <p:sldId id="438" r:id="rId64"/>
    <p:sldId id="437" r:id="rId65"/>
    <p:sldId id="419" r:id="rId66"/>
    <p:sldId id="432" r:id="rId67"/>
    <p:sldId id="454" r:id="rId68"/>
    <p:sldId id="452" r:id="rId69"/>
    <p:sldId id="589" r:id="rId70"/>
    <p:sldId id="596" r:id="rId7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F0E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5D2129D-6F92-4D0C-BF04-C61A79883E7B}" v="155" dt="2022-11-16T18:21:33.64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0627" autoAdjust="0"/>
  </p:normalViewPr>
  <p:slideViewPr>
    <p:cSldViewPr snapToGrid="0">
      <p:cViewPr varScale="1">
        <p:scale>
          <a:sx n="41" d="100"/>
          <a:sy n="41" d="100"/>
        </p:scale>
        <p:origin x="1623" y="39"/>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slide" Target="slides/slide57.xml"/><Relationship Id="rId68" Type="http://schemas.openxmlformats.org/officeDocument/2006/relationships/slide" Target="slides/slide62.xml"/><Relationship Id="rId76" Type="http://schemas.openxmlformats.org/officeDocument/2006/relationships/theme" Target="theme/theme1.xml"/><Relationship Id="rId7" Type="http://schemas.openxmlformats.org/officeDocument/2006/relationships/slide" Target="slides/slide1.xml"/><Relationship Id="rId71" Type="http://schemas.openxmlformats.org/officeDocument/2006/relationships/slide" Target="slides/slide65.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presProps" Target="presProps.xml"/><Relationship Id="rId79" Type="http://schemas.microsoft.com/office/2015/10/relationships/revisionInfo" Target="revisionInfo.xml"/><Relationship Id="rId5" Type="http://schemas.openxmlformats.org/officeDocument/2006/relationships/slideMaster" Target="slideMasters/slideMaster2.xml"/><Relationship Id="rId61" Type="http://schemas.openxmlformats.org/officeDocument/2006/relationships/slide" Target="slides/slide55.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handoutMaster" Target="handoutMasters/handoutMaster1.xml"/><Relationship Id="rId78"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tableStyles" Target="tableStyles.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Zachary Grimes" userId="5fa6f644-9198-478f-8ffa-2467f1769e01" providerId="ADAL" clId="{B5D2129D-6F92-4D0C-BF04-C61A79883E7B}"/>
    <pc:docChg chg="undo redo custSel addSld delSld modSld">
      <pc:chgData name="Zachary Grimes" userId="5fa6f644-9198-478f-8ffa-2467f1769e01" providerId="ADAL" clId="{B5D2129D-6F92-4D0C-BF04-C61A79883E7B}" dt="2022-11-17T13:55:07.847" v="2420" actId="20577"/>
      <pc:docMkLst>
        <pc:docMk/>
      </pc:docMkLst>
      <pc:sldChg chg="addSp delSp modSp mod modClrScheme addAnim delDesignElem chgLayout">
        <pc:chgData name="Zachary Grimes" userId="5fa6f644-9198-478f-8ffa-2467f1769e01" providerId="ADAL" clId="{B5D2129D-6F92-4D0C-BF04-C61A79883E7B}" dt="2022-11-15T20:36:46.417" v="76" actId="1076"/>
        <pc:sldMkLst>
          <pc:docMk/>
          <pc:sldMk cId="3939356179" sldId="256"/>
        </pc:sldMkLst>
        <pc:spChg chg="mod ord">
          <ac:chgData name="Zachary Grimes" userId="5fa6f644-9198-478f-8ffa-2467f1769e01" providerId="ADAL" clId="{B5D2129D-6F92-4D0C-BF04-C61A79883E7B}" dt="2022-11-15T20:12:02.780" v="15" actId="26606"/>
          <ac:spMkLst>
            <pc:docMk/>
            <pc:sldMk cId="3939356179" sldId="256"/>
            <ac:spMk id="2" creationId="{BE702667-45FF-F888-28D8-B15CBF4966D1}"/>
          </ac:spMkLst>
        </pc:spChg>
        <pc:spChg chg="mod ord">
          <ac:chgData name="Zachary Grimes" userId="5fa6f644-9198-478f-8ffa-2467f1769e01" providerId="ADAL" clId="{B5D2129D-6F92-4D0C-BF04-C61A79883E7B}" dt="2022-11-15T20:11:24.673" v="14" actId="700"/>
          <ac:spMkLst>
            <pc:docMk/>
            <pc:sldMk cId="3939356179" sldId="256"/>
            <ac:spMk id="3" creationId="{CBE6D8D0-539B-E285-C373-A15E2FCB6002}"/>
          </ac:spMkLst>
        </pc:spChg>
        <pc:spChg chg="add del mod ord">
          <ac:chgData name="Zachary Grimes" userId="5fa6f644-9198-478f-8ffa-2467f1769e01" providerId="ADAL" clId="{B5D2129D-6F92-4D0C-BF04-C61A79883E7B}" dt="2022-11-15T20:11:24.673" v="14" actId="700"/>
          <ac:spMkLst>
            <pc:docMk/>
            <pc:sldMk cId="3939356179" sldId="256"/>
            <ac:spMk id="4" creationId="{1EC1D834-4BB6-EAD7-ECC4-2EA7858F1D09}"/>
          </ac:spMkLst>
        </pc:spChg>
        <pc:spChg chg="add del">
          <ac:chgData name="Zachary Grimes" userId="5fa6f644-9198-478f-8ffa-2467f1769e01" providerId="ADAL" clId="{B5D2129D-6F92-4D0C-BF04-C61A79883E7B}" dt="2022-11-15T20:12:02.780" v="15" actId="26606"/>
          <ac:spMkLst>
            <pc:docMk/>
            <pc:sldMk cId="3939356179" sldId="256"/>
            <ac:spMk id="8" creationId="{787F4F1C-8D3D-4EC1-B72D-A0470A5A08B8}"/>
          </ac:spMkLst>
        </pc:spChg>
        <pc:spChg chg="add">
          <ac:chgData name="Zachary Grimes" userId="5fa6f644-9198-478f-8ffa-2467f1769e01" providerId="ADAL" clId="{B5D2129D-6F92-4D0C-BF04-C61A79883E7B}" dt="2022-11-15T20:12:02.780" v="15" actId="26606"/>
          <ac:spMkLst>
            <pc:docMk/>
            <pc:sldMk cId="3939356179" sldId="256"/>
            <ac:spMk id="21" creationId="{787F4F1C-8D3D-4EC1-B72D-A0470A5A08B8}"/>
          </ac:spMkLst>
        </pc:spChg>
        <pc:grpChg chg="add del">
          <ac:chgData name="Zachary Grimes" userId="5fa6f644-9198-478f-8ffa-2467f1769e01" providerId="ADAL" clId="{B5D2129D-6F92-4D0C-BF04-C61A79883E7B}" dt="2022-11-15T20:12:02.780" v="15" actId="26606"/>
          <ac:grpSpMkLst>
            <pc:docMk/>
            <pc:sldMk cId="3939356179" sldId="256"/>
            <ac:grpSpMk id="10" creationId="{D1E3DD61-64DB-46AD-B249-E273CD86B051}"/>
          </ac:grpSpMkLst>
        </pc:grpChg>
        <pc:grpChg chg="add">
          <ac:chgData name="Zachary Grimes" userId="5fa6f644-9198-478f-8ffa-2467f1769e01" providerId="ADAL" clId="{B5D2129D-6F92-4D0C-BF04-C61A79883E7B}" dt="2022-11-15T20:12:02.780" v="15" actId="26606"/>
          <ac:grpSpMkLst>
            <pc:docMk/>
            <pc:sldMk cId="3939356179" sldId="256"/>
            <ac:grpSpMk id="23" creationId="{D1E3DD61-64DB-46AD-B249-E273CD86B051}"/>
          </ac:grpSpMkLst>
        </pc:grpChg>
        <pc:picChg chg="add mod">
          <ac:chgData name="Zachary Grimes" userId="5fa6f644-9198-478f-8ffa-2467f1769e01" providerId="ADAL" clId="{B5D2129D-6F92-4D0C-BF04-C61A79883E7B}" dt="2022-11-15T20:31:23.951" v="20" actId="14100"/>
          <ac:picMkLst>
            <pc:docMk/>
            <pc:sldMk cId="3939356179" sldId="256"/>
            <ac:picMk id="5" creationId="{4BBDD32B-FF94-CD8E-BCFE-2E7994CD10A0}"/>
          </ac:picMkLst>
        </pc:picChg>
        <pc:picChg chg="add mod">
          <ac:chgData name="Zachary Grimes" userId="5fa6f644-9198-478f-8ffa-2467f1769e01" providerId="ADAL" clId="{B5D2129D-6F92-4D0C-BF04-C61A79883E7B}" dt="2022-11-15T20:36:46.417" v="76" actId="1076"/>
          <ac:picMkLst>
            <pc:docMk/>
            <pc:sldMk cId="3939356179" sldId="256"/>
            <ac:picMk id="7" creationId="{8F78BDCB-8D4B-5CAC-F1A6-BFE05D36C221}"/>
          </ac:picMkLst>
        </pc:picChg>
      </pc:sldChg>
      <pc:sldChg chg="addSp modSp">
        <pc:chgData name="Zachary Grimes" userId="5fa6f644-9198-478f-8ffa-2467f1769e01" providerId="ADAL" clId="{B5D2129D-6F92-4D0C-BF04-C61A79883E7B}" dt="2022-11-15T20:36:59.012" v="78"/>
        <pc:sldMkLst>
          <pc:docMk/>
          <pc:sldMk cId="3037941885" sldId="257"/>
        </pc:sldMkLst>
        <pc:picChg chg="add mod">
          <ac:chgData name="Zachary Grimes" userId="5fa6f644-9198-478f-8ffa-2467f1769e01" providerId="ADAL" clId="{B5D2129D-6F92-4D0C-BF04-C61A79883E7B}" dt="2022-11-15T20:31:32.452" v="22"/>
          <ac:picMkLst>
            <pc:docMk/>
            <pc:sldMk cId="3037941885" sldId="257"/>
            <ac:picMk id="4" creationId="{7C84BF0C-6AAF-A6E0-4FD6-0C8C71F0BBA4}"/>
          </ac:picMkLst>
        </pc:picChg>
        <pc:picChg chg="add mod">
          <ac:chgData name="Zachary Grimes" userId="5fa6f644-9198-478f-8ffa-2467f1769e01" providerId="ADAL" clId="{B5D2129D-6F92-4D0C-BF04-C61A79883E7B}" dt="2022-11-15T20:36:59.012" v="78"/>
          <ac:picMkLst>
            <pc:docMk/>
            <pc:sldMk cId="3037941885" sldId="257"/>
            <ac:picMk id="7" creationId="{B54623F7-C02A-1AB4-952E-D6C9952819F9}"/>
          </ac:picMkLst>
        </pc:picChg>
      </pc:sldChg>
      <pc:sldChg chg="addSp modSp mod">
        <pc:chgData name="Zachary Grimes" userId="5fa6f644-9198-478f-8ffa-2467f1769e01" providerId="ADAL" clId="{B5D2129D-6F92-4D0C-BF04-C61A79883E7B}" dt="2022-11-16T16:09:32.356" v="2273" actId="12"/>
        <pc:sldMkLst>
          <pc:docMk/>
          <pc:sldMk cId="4136691439" sldId="260"/>
        </pc:sldMkLst>
        <pc:spChg chg="mod">
          <ac:chgData name="Zachary Grimes" userId="5fa6f644-9198-478f-8ffa-2467f1769e01" providerId="ADAL" clId="{B5D2129D-6F92-4D0C-BF04-C61A79883E7B}" dt="2022-11-16T16:09:32.356" v="2273" actId="12"/>
          <ac:spMkLst>
            <pc:docMk/>
            <pc:sldMk cId="4136691439" sldId="260"/>
            <ac:spMk id="3" creationId="{B0876D19-9575-BE64-A40A-CF0B0172BE32}"/>
          </ac:spMkLst>
        </pc:spChg>
        <pc:picChg chg="add mod">
          <ac:chgData name="Zachary Grimes" userId="5fa6f644-9198-478f-8ffa-2467f1769e01" providerId="ADAL" clId="{B5D2129D-6F92-4D0C-BF04-C61A79883E7B}" dt="2022-11-15T20:32:14.731" v="32"/>
          <ac:picMkLst>
            <pc:docMk/>
            <pc:sldMk cId="4136691439" sldId="260"/>
            <ac:picMk id="4" creationId="{1C7C25C8-1BB1-2A5C-E143-F115D5513328}"/>
          </ac:picMkLst>
        </pc:picChg>
        <pc:picChg chg="add mod">
          <ac:chgData name="Zachary Grimes" userId="5fa6f644-9198-478f-8ffa-2467f1769e01" providerId="ADAL" clId="{B5D2129D-6F92-4D0C-BF04-C61A79883E7B}" dt="2022-11-15T20:37:50.466" v="92"/>
          <ac:picMkLst>
            <pc:docMk/>
            <pc:sldMk cId="4136691439" sldId="260"/>
            <ac:picMk id="5" creationId="{D21107D5-5FD3-1E40-8580-6EBD40106A16}"/>
          </ac:picMkLst>
        </pc:picChg>
      </pc:sldChg>
      <pc:sldChg chg="addSp modSp mod">
        <pc:chgData name="Zachary Grimes" userId="5fa6f644-9198-478f-8ffa-2467f1769e01" providerId="ADAL" clId="{B5D2129D-6F92-4D0C-BF04-C61A79883E7B}" dt="2022-11-16T16:09:37.038" v="2274" actId="12"/>
        <pc:sldMkLst>
          <pc:docMk/>
          <pc:sldMk cId="2241607117" sldId="261"/>
        </pc:sldMkLst>
        <pc:spChg chg="mod">
          <ac:chgData name="Zachary Grimes" userId="5fa6f644-9198-478f-8ffa-2467f1769e01" providerId="ADAL" clId="{B5D2129D-6F92-4D0C-BF04-C61A79883E7B}" dt="2022-11-16T16:09:37.038" v="2274" actId="12"/>
          <ac:spMkLst>
            <pc:docMk/>
            <pc:sldMk cId="2241607117" sldId="261"/>
            <ac:spMk id="3" creationId="{536E3305-1F45-6D3C-527A-5A50F656891D}"/>
          </ac:spMkLst>
        </pc:spChg>
        <pc:picChg chg="add mod">
          <ac:chgData name="Zachary Grimes" userId="5fa6f644-9198-478f-8ffa-2467f1769e01" providerId="ADAL" clId="{B5D2129D-6F92-4D0C-BF04-C61A79883E7B}" dt="2022-11-15T20:32:17.850" v="33"/>
          <ac:picMkLst>
            <pc:docMk/>
            <pc:sldMk cId="2241607117" sldId="261"/>
            <ac:picMk id="4" creationId="{D6ACB11C-7D71-0A6C-6E1F-1B81E39BCC2C}"/>
          </ac:picMkLst>
        </pc:picChg>
        <pc:picChg chg="add mod">
          <ac:chgData name="Zachary Grimes" userId="5fa6f644-9198-478f-8ffa-2467f1769e01" providerId="ADAL" clId="{B5D2129D-6F92-4D0C-BF04-C61A79883E7B}" dt="2022-11-15T20:37:54.418" v="93"/>
          <ac:picMkLst>
            <pc:docMk/>
            <pc:sldMk cId="2241607117" sldId="261"/>
            <ac:picMk id="5" creationId="{EE629708-5ABA-EC80-931B-06F35B2D5BB6}"/>
          </ac:picMkLst>
        </pc:picChg>
      </pc:sldChg>
      <pc:sldChg chg="addSp modSp mod">
        <pc:chgData name="Zachary Grimes" userId="5fa6f644-9198-478f-8ffa-2467f1769e01" providerId="ADAL" clId="{B5D2129D-6F92-4D0C-BF04-C61A79883E7B}" dt="2022-11-16T17:09:58.274" v="2282" actId="27636"/>
        <pc:sldMkLst>
          <pc:docMk/>
          <pc:sldMk cId="3093887460" sldId="262"/>
        </pc:sldMkLst>
        <pc:spChg chg="mod">
          <ac:chgData name="Zachary Grimes" userId="5fa6f644-9198-478f-8ffa-2467f1769e01" providerId="ADAL" clId="{B5D2129D-6F92-4D0C-BF04-C61A79883E7B}" dt="2022-11-16T17:09:58.274" v="2282" actId="27636"/>
          <ac:spMkLst>
            <pc:docMk/>
            <pc:sldMk cId="3093887460" sldId="262"/>
            <ac:spMk id="3" creationId="{6930A65B-A4B6-8E11-9413-0AFC8D294878}"/>
          </ac:spMkLst>
        </pc:spChg>
        <pc:picChg chg="add mod">
          <ac:chgData name="Zachary Grimes" userId="5fa6f644-9198-478f-8ffa-2467f1769e01" providerId="ADAL" clId="{B5D2129D-6F92-4D0C-BF04-C61A79883E7B}" dt="2022-11-15T20:32:22.066" v="34"/>
          <ac:picMkLst>
            <pc:docMk/>
            <pc:sldMk cId="3093887460" sldId="262"/>
            <ac:picMk id="4" creationId="{4CA8CB4E-728F-FB02-4FC7-94EBA9130530}"/>
          </ac:picMkLst>
        </pc:picChg>
        <pc:picChg chg="add mod">
          <ac:chgData name="Zachary Grimes" userId="5fa6f644-9198-478f-8ffa-2467f1769e01" providerId="ADAL" clId="{B5D2129D-6F92-4D0C-BF04-C61A79883E7B}" dt="2022-11-15T20:37:58.897" v="94"/>
          <ac:picMkLst>
            <pc:docMk/>
            <pc:sldMk cId="3093887460" sldId="262"/>
            <ac:picMk id="5" creationId="{AD16DF07-3F45-05D0-B8AA-36E8D503EC3D}"/>
          </ac:picMkLst>
        </pc:picChg>
      </pc:sldChg>
      <pc:sldChg chg="addSp modSp mod modNotesTx">
        <pc:chgData name="Zachary Grimes" userId="5fa6f644-9198-478f-8ffa-2467f1769e01" providerId="ADAL" clId="{B5D2129D-6F92-4D0C-BF04-C61A79883E7B}" dt="2022-11-16T17:12:13.936" v="2306" actId="20577"/>
        <pc:sldMkLst>
          <pc:docMk/>
          <pc:sldMk cId="3397270090" sldId="263"/>
        </pc:sldMkLst>
        <pc:spChg chg="mod">
          <ac:chgData name="Zachary Grimes" userId="5fa6f644-9198-478f-8ffa-2467f1769e01" providerId="ADAL" clId="{B5D2129D-6F92-4D0C-BF04-C61A79883E7B}" dt="2022-11-16T17:12:10.597" v="2305" actId="20577"/>
          <ac:spMkLst>
            <pc:docMk/>
            <pc:sldMk cId="3397270090" sldId="263"/>
            <ac:spMk id="3" creationId="{0965BBBD-1C89-F84A-E236-5A53ED133D77}"/>
          </ac:spMkLst>
        </pc:spChg>
        <pc:picChg chg="add mod">
          <ac:chgData name="Zachary Grimes" userId="5fa6f644-9198-478f-8ffa-2467f1769e01" providerId="ADAL" clId="{B5D2129D-6F92-4D0C-BF04-C61A79883E7B}" dt="2022-11-15T20:32:30.530" v="36"/>
          <ac:picMkLst>
            <pc:docMk/>
            <pc:sldMk cId="3397270090" sldId="263"/>
            <ac:picMk id="4" creationId="{6A01A254-9702-82D1-4F28-6A401DFD8DD2}"/>
          </ac:picMkLst>
        </pc:picChg>
        <pc:picChg chg="add mod">
          <ac:chgData name="Zachary Grimes" userId="5fa6f644-9198-478f-8ffa-2467f1769e01" providerId="ADAL" clId="{B5D2129D-6F92-4D0C-BF04-C61A79883E7B}" dt="2022-11-15T20:38:09.814" v="96"/>
          <ac:picMkLst>
            <pc:docMk/>
            <pc:sldMk cId="3397270090" sldId="263"/>
            <ac:picMk id="5" creationId="{9627B02D-8971-F736-7A83-E472A606A09D}"/>
          </ac:picMkLst>
        </pc:picChg>
      </pc:sldChg>
      <pc:sldChg chg="addSp modSp">
        <pc:chgData name="Zachary Grimes" userId="5fa6f644-9198-478f-8ffa-2467f1769e01" providerId="ADAL" clId="{B5D2129D-6F92-4D0C-BF04-C61A79883E7B}" dt="2022-11-15T20:38:35.533" v="103"/>
        <pc:sldMkLst>
          <pc:docMk/>
          <pc:sldMk cId="2151446386" sldId="265"/>
        </pc:sldMkLst>
        <pc:picChg chg="add mod">
          <ac:chgData name="Zachary Grimes" userId="5fa6f644-9198-478f-8ffa-2467f1769e01" providerId="ADAL" clId="{B5D2129D-6F92-4D0C-BF04-C61A79883E7B}" dt="2022-11-15T20:32:58.289" v="43"/>
          <ac:picMkLst>
            <pc:docMk/>
            <pc:sldMk cId="2151446386" sldId="265"/>
            <ac:picMk id="4" creationId="{F906734F-6472-F50D-0C03-41EF85350FD4}"/>
          </ac:picMkLst>
        </pc:picChg>
        <pc:picChg chg="add mod">
          <ac:chgData name="Zachary Grimes" userId="5fa6f644-9198-478f-8ffa-2467f1769e01" providerId="ADAL" clId="{B5D2129D-6F92-4D0C-BF04-C61A79883E7B}" dt="2022-11-15T20:38:35.533" v="103"/>
          <ac:picMkLst>
            <pc:docMk/>
            <pc:sldMk cId="2151446386" sldId="265"/>
            <ac:picMk id="5" creationId="{15F5A766-9C5B-D1C4-BDC9-727A2AF6C60D}"/>
          </ac:picMkLst>
        </pc:picChg>
      </pc:sldChg>
      <pc:sldChg chg="addSp delSp modSp mod modNotesTx">
        <pc:chgData name="Zachary Grimes" userId="5fa6f644-9198-478f-8ffa-2467f1769e01" providerId="ADAL" clId="{B5D2129D-6F92-4D0C-BF04-C61A79883E7B}" dt="2022-11-16T17:32:26.299" v="2332" actId="478"/>
        <pc:sldMkLst>
          <pc:docMk/>
          <pc:sldMk cId="3562436437" sldId="267"/>
        </pc:sldMkLst>
        <pc:spChg chg="mod">
          <ac:chgData name="Zachary Grimes" userId="5fa6f644-9198-478f-8ffa-2467f1769e01" providerId="ADAL" clId="{B5D2129D-6F92-4D0C-BF04-C61A79883E7B}" dt="2022-11-16T17:27:37.728" v="2328" actId="27636"/>
          <ac:spMkLst>
            <pc:docMk/>
            <pc:sldMk cId="3562436437" sldId="267"/>
            <ac:spMk id="3" creationId="{0ECA6599-B48D-FAEE-47EF-42D466DF4334}"/>
          </ac:spMkLst>
        </pc:spChg>
        <pc:spChg chg="add del mod">
          <ac:chgData name="Zachary Grimes" userId="5fa6f644-9198-478f-8ffa-2467f1769e01" providerId="ADAL" clId="{B5D2129D-6F92-4D0C-BF04-C61A79883E7B}" dt="2022-11-16T17:27:03.915" v="2321" actId="478"/>
          <ac:spMkLst>
            <pc:docMk/>
            <pc:sldMk cId="3562436437" sldId="267"/>
            <ac:spMk id="6" creationId="{5EEE5396-F7DA-CC81-4BA2-CD18428EF111}"/>
          </ac:spMkLst>
        </pc:spChg>
        <pc:spChg chg="add del mod">
          <ac:chgData name="Zachary Grimes" userId="5fa6f644-9198-478f-8ffa-2467f1769e01" providerId="ADAL" clId="{B5D2129D-6F92-4D0C-BF04-C61A79883E7B}" dt="2022-11-16T17:32:26.299" v="2332" actId="478"/>
          <ac:spMkLst>
            <pc:docMk/>
            <pc:sldMk cId="3562436437" sldId="267"/>
            <ac:spMk id="8" creationId="{D1E20024-11EA-0CA7-BF3D-C87F381B0E7D}"/>
          </ac:spMkLst>
        </pc:spChg>
        <pc:picChg chg="add mod">
          <ac:chgData name="Zachary Grimes" userId="5fa6f644-9198-478f-8ffa-2467f1769e01" providerId="ADAL" clId="{B5D2129D-6F92-4D0C-BF04-C61A79883E7B}" dt="2022-11-15T20:32:42.091" v="39"/>
          <ac:picMkLst>
            <pc:docMk/>
            <pc:sldMk cId="3562436437" sldId="267"/>
            <ac:picMk id="4" creationId="{4A8CA7D7-FD71-73DB-A1B1-41B32E6CFC4A}"/>
          </ac:picMkLst>
        </pc:picChg>
        <pc:picChg chg="add mod">
          <ac:chgData name="Zachary Grimes" userId="5fa6f644-9198-478f-8ffa-2467f1769e01" providerId="ADAL" clId="{B5D2129D-6F92-4D0C-BF04-C61A79883E7B}" dt="2022-11-15T20:38:20.778" v="99"/>
          <ac:picMkLst>
            <pc:docMk/>
            <pc:sldMk cId="3562436437" sldId="267"/>
            <ac:picMk id="5" creationId="{446DBE8A-46F7-3F56-D8A5-DE7649AF3E14}"/>
          </ac:picMkLst>
        </pc:picChg>
      </pc:sldChg>
      <pc:sldChg chg="addSp modSp">
        <pc:chgData name="Zachary Grimes" userId="5fa6f644-9198-478f-8ffa-2467f1769e01" providerId="ADAL" clId="{B5D2129D-6F92-4D0C-BF04-C61A79883E7B}" dt="2022-11-15T20:37:39.797" v="91"/>
        <pc:sldMkLst>
          <pc:docMk/>
          <pc:sldMk cId="628448952" sldId="270"/>
        </pc:sldMkLst>
        <pc:picChg chg="add mod">
          <ac:chgData name="Zachary Grimes" userId="5fa6f644-9198-478f-8ffa-2467f1769e01" providerId="ADAL" clId="{B5D2129D-6F92-4D0C-BF04-C61A79883E7B}" dt="2022-11-15T20:32:11.255" v="31"/>
          <ac:picMkLst>
            <pc:docMk/>
            <pc:sldMk cId="628448952" sldId="270"/>
            <ac:picMk id="4" creationId="{27C2AF7D-8EEC-7529-0B23-567D67096E25}"/>
          </ac:picMkLst>
        </pc:picChg>
        <pc:picChg chg="add mod">
          <ac:chgData name="Zachary Grimes" userId="5fa6f644-9198-478f-8ffa-2467f1769e01" providerId="ADAL" clId="{B5D2129D-6F92-4D0C-BF04-C61A79883E7B}" dt="2022-11-15T20:37:39.797" v="91"/>
          <ac:picMkLst>
            <pc:docMk/>
            <pc:sldMk cId="628448952" sldId="270"/>
            <ac:picMk id="5" creationId="{3574083D-F9C8-92C2-4D91-EEEADBC15175}"/>
          </ac:picMkLst>
        </pc:picChg>
      </pc:sldChg>
      <pc:sldChg chg="addSp modSp">
        <pc:chgData name="Zachary Grimes" userId="5fa6f644-9198-478f-8ffa-2467f1769e01" providerId="ADAL" clId="{B5D2129D-6F92-4D0C-BF04-C61A79883E7B}" dt="2022-11-15T20:39:47.006" v="123"/>
        <pc:sldMkLst>
          <pc:docMk/>
          <pc:sldMk cId="4212185619" sldId="271"/>
        </pc:sldMkLst>
        <pc:picChg chg="add mod">
          <ac:chgData name="Zachary Grimes" userId="5fa6f644-9198-478f-8ffa-2467f1769e01" providerId="ADAL" clId="{B5D2129D-6F92-4D0C-BF04-C61A79883E7B}" dt="2022-11-15T20:33:45.753" v="55"/>
          <ac:picMkLst>
            <pc:docMk/>
            <pc:sldMk cId="4212185619" sldId="271"/>
            <ac:picMk id="4" creationId="{C8AF487E-60F6-78F3-EE1D-5B673A5C4084}"/>
          </ac:picMkLst>
        </pc:picChg>
        <pc:picChg chg="add mod">
          <ac:chgData name="Zachary Grimes" userId="5fa6f644-9198-478f-8ffa-2467f1769e01" providerId="ADAL" clId="{B5D2129D-6F92-4D0C-BF04-C61A79883E7B}" dt="2022-11-15T20:39:47.006" v="123"/>
          <ac:picMkLst>
            <pc:docMk/>
            <pc:sldMk cId="4212185619" sldId="271"/>
            <ac:picMk id="5" creationId="{CFB2DAF5-68E3-C1A8-4021-E2819206AF2B}"/>
          </ac:picMkLst>
        </pc:picChg>
      </pc:sldChg>
      <pc:sldChg chg="addSp modSp mod">
        <pc:chgData name="Zachary Grimes" userId="5fa6f644-9198-478f-8ffa-2467f1769e01" providerId="ADAL" clId="{B5D2129D-6F92-4D0C-BF04-C61A79883E7B}" dt="2022-11-15T20:39:43.539" v="122" actId="1076"/>
        <pc:sldMkLst>
          <pc:docMk/>
          <pc:sldMk cId="2811063078" sldId="272"/>
        </pc:sldMkLst>
        <pc:picChg chg="add mod">
          <ac:chgData name="Zachary Grimes" userId="5fa6f644-9198-478f-8ffa-2467f1769e01" providerId="ADAL" clId="{B5D2129D-6F92-4D0C-BF04-C61A79883E7B}" dt="2022-11-15T20:33:41.069" v="54" actId="1076"/>
          <ac:picMkLst>
            <pc:docMk/>
            <pc:sldMk cId="2811063078" sldId="272"/>
            <ac:picMk id="4" creationId="{C24B2FBA-FCDE-13A5-F9B5-2A8659A25B49}"/>
          </ac:picMkLst>
        </pc:picChg>
        <pc:picChg chg="add mod">
          <ac:chgData name="Zachary Grimes" userId="5fa6f644-9198-478f-8ffa-2467f1769e01" providerId="ADAL" clId="{B5D2129D-6F92-4D0C-BF04-C61A79883E7B}" dt="2022-11-15T20:39:43.539" v="122" actId="1076"/>
          <ac:picMkLst>
            <pc:docMk/>
            <pc:sldMk cId="2811063078" sldId="272"/>
            <ac:picMk id="5" creationId="{3AB19E0A-B282-BCDB-FE63-8DC759213B58}"/>
          </ac:picMkLst>
        </pc:picChg>
      </pc:sldChg>
      <pc:sldChg chg="addSp modSp">
        <pc:chgData name="Zachary Grimes" userId="5fa6f644-9198-478f-8ffa-2467f1769e01" providerId="ADAL" clId="{B5D2129D-6F92-4D0C-BF04-C61A79883E7B}" dt="2022-11-15T20:39:35.795" v="120"/>
        <pc:sldMkLst>
          <pc:docMk/>
          <pc:sldMk cId="1135069875" sldId="273"/>
        </pc:sldMkLst>
        <pc:picChg chg="add mod">
          <ac:chgData name="Zachary Grimes" userId="5fa6f644-9198-478f-8ffa-2467f1769e01" providerId="ADAL" clId="{B5D2129D-6F92-4D0C-BF04-C61A79883E7B}" dt="2022-11-15T20:33:32.843" v="52"/>
          <ac:picMkLst>
            <pc:docMk/>
            <pc:sldMk cId="1135069875" sldId="273"/>
            <ac:picMk id="4" creationId="{6058C584-5135-D97F-0DF4-38AB7B708078}"/>
          </ac:picMkLst>
        </pc:picChg>
        <pc:picChg chg="add mod">
          <ac:chgData name="Zachary Grimes" userId="5fa6f644-9198-478f-8ffa-2467f1769e01" providerId="ADAL" clId="{B5D2129D-6F92-4D0C-BF04-C61A79883E7B}" dt="2022-11-15T20:39:35.795" v="120"/>
          <ac:picMkLst>
            <pc:docMk/>
            <pc:sldMk cId="1135069875" sldId="273"/>
            <ac:picMk id="5" creationId="{FC04707E-EFB2-8F7F-2E00-FCEFC9002AB8}"/>
          </ac:picMkLst>
        </pc:picChg>
      </pc:sldChg>
      <pc:sldChg chg="addSp modSp">
        <pc:chgData name="Zachary Grimes" userId="5fa6f644-9198-478f-8ffa-2467f1769e01" providerId="ADAL" clId="{B5D2129D-6F92-4D0C-BF04-C61A79883E7B}" dt="2022-11-15T20:39:50.511" v="124"/>
        <pc:sldMkLst>
          <pc:docMk/>
          <pc:sldMk cId="3504480420" sldId="274"/>
        </pc:sldMkLst>
        <pc:picChg chg="add mod">
          <ac:chgData name="Zachary Grimes" userId="5fa6f644-9198-478f-8ffa-2467f1769e01" providerId="ADAL" clId="{B5D2129D-6F92-4D0C-BF04-C61A79883E7B}" dt="2022-11-15T20:33:48.841" v="56"/>
          <ac:picMkLst>
            <pc:docMk/>
            <pc:sldMk cId="3504480420" sldId="274"/>
            <ac:picMk id="4" creationId="{AA14FB45-953E-2ECF-1416-DD1DDC680F6F}"/>
          </ac:picMkLst>
        </pc:picChg>
        <pc:picChg chg="add mod">
          <ac:chgData name="Zachary Grimes" userId="5fa6f644-9198-478f-8ffa-2467f1769e01" providerId="ADAL" clId="{B5D2129D-6F92-4D0C-BF04-C61A79883E7B}" dt="2022-11-15T20:39:50.511" v="124"/>
          <ac:picMkLst>
            <pc:docMk/>
            <pc:sldMk cId="3504480420" sldId="274"/>
            <ac:picMk id="5" creationId="{B7185327-92DF-2FBA-4222-94E981026964}"/>
          </ac:picMkLst>
        </pc:picChg>
      </pc:sldChg>
      <pc:sldChg chg="addSp modSp">
        <pc:chgData name="Zachary Grimes" userId="5fa6f644-9198-478f-8ffa-2467f1769e01" providerId="ADAL" clId="{B5D2129D-6F92-4D0C-BF04-C61A79883E7B}" dt="2022-11-15T20:40:10.053" v="132"/>
        <pc:sldMkLst>
          <pc:docMk/>
          <pc:sldMk cId="355871440" sldId="275"/>
        </pc:sldMkLst>
        <pc:picChg chg="add mod">
          <ac:chgData name="Zachary Grimes" userId="5fa6f644-9198-478f-8ffa-2467f1769e01" providerId="ADAL" clId="{B5D2129D-6F92-4D0C-BF04-C61A79883E7B}" dt="2022-11-15T20:34:00.426" v="59"/>
          <ac:picMkLst>
            <pc:docMk/>
            <pc:sldMk cId="355871440" sldId="275"/>
            <ac:picMk id="4" creationId="{61149400-25A8-D18E-718F-FA695B701FF3}"/>
          </ac:picMkLst>
        </pc:picChg>
        <pc:picChg chg="add mod">
          <ac:chgData name="Zachary Grimes" userId="5fa6f644-9198-478f-8ffa-2467f1769e01" providerId="ADAL" clId="{B5D2129D-6F92-4D0C-BF04-C61A79883E7B}" dt="2022-11-15T20:40:10.053" v="132"/>
          <ac:picMkLst>
            <pc:docMk/>
            <pc:sldMk cId="355871440" sldId="275"/>
            <ac:picMk id="5" creationId="{517F569F-2641-D69F-7F53-A6C732D6A1DD}"/>
          </ac:picMkLst>
        </pc:picChg>
      </pc:sldChg>
      <pc:sldChg chg="addSp modSp">
        <pc:chgData name="Zachary Grimes" userId="5fa6f644-9198-478f-8ffa-2467f1769e01" providerId="ADAL" clId="{B5D2129D-6F92-4D0C-BF04-C61A79883E7B}" dt="2022-11-15T20:40:15.141" v="133"/>
        <pc:sldMkLst>
          <pc:docMk/>
          <pc:sldMk cId="1174685080" sldId="276"/>
        </pc:sldMkLst>
        <pc:picChg chg="add mod">
          <ac:chgData name="Zachary Grimes" userId="5fa6f644-9198-478f-8ffa-2467f1769e01" providerId="ADAL" clId="{B5D2129D-6F92-4D0C-BF04-C61A79883E7B}" dt="2022-11-15T20:34:03.778" v="60"/>
          <ac:picMkLst>
            <pc:docMk/>
            <pc:sldMk cId="1174685080" sldId="276"/>
            <ac:picMk id="4" creationId="{0EC6E966-2AF8-1F51-4B1C-4F5639885BC5}"/>
          </ac:picMkLst>
        </pc:picChg>
        <pc:picChg chg="add mod">
          <ac:chgData name="Zachary Grimes" userId="5fa6f644-9198-478f-8ffa-2467f1769e01" providerId="ADAL" clId="{B5D2129D-6F92-4D0C-BF04-C61A79883E7B}" dt="2022-11-15T20:40:15.141" v="133"/>
          <ac:picMkLst>
            <pc:docMk/>
            <pc:sldMk cId="1174685080" sldId="276"/>
            <ac:picMk id="5" creationId="{7088EF18-3344-5DF2-F8FF-FE50B3ABF615}"/>
          </ac:picMkLst>
        </pc:picChg>
      </pc:sldChg>
      <pc:sldChg chg="addSp modSp mod modNotesTx">
        <pc:chgData name="Zachary Grimes" userId="5fa6f644-9198-478f-8ffa-2467f1769e01" providerId="ADAL" clId="{B5D2129D-6F92-4D0C-BF04-C61A79883E7B}" dt="2022-11-16T17:43:04.987" v="2336" actId="113"/>
        <pc:sldMkLst>
          <pc:docMk/>
          <pc:sldMk cId="3067472227" sldId="277"/>
        </pc:sldMkLst>
        <pc:spChg chg="mod">
          <ac:chgData name="Zachary Grimes" userId="5fa6f644-9198-478f-8ffa-2467f1769e01" providerId="ADAL" clId="{B5D2129D-6F92-4D0C-BF04-C61A79883E7B}" dt="2022-11-16T17:43:04.987" v="2336" actId="113"/>
          <ac:spMkLst>
            <pc:docMk/>
            <pc:sldMk cId="3067472227" sldId="277"/>
            <ac:spMk id="3" creationId="{CB853B81-9339-39F4-FCB3-FFE2CE9F6838}"/>
          </ac:spMkLst>
        </pc:spChg>
        <pc:picChg chg="add mod">
          <ac:chgData name="Zachary Grimes" userId="5fa6f644-9198-478f-8ffa-2467f1769e01" providerId="ADAL" clId="{B5D2129D-6F92-4D0C-BF04-C61A79883E7B}" dt="2022-11-15T20:34:08.965" v="61"/>
          <ac:picMkLst>
            <pc:docMk/>
            <pc:sldMk cId="3067472227" sldId="277"/>
            <ac:picMk id="4" creationId="{9DC7CC82-8AD6-C746-0AB9-A7569AC2F928}"/>
          </ac:picMkLst>
        </pc:picChg>
        <pc:picChg chg="add mod">
          <ac:chgData name="Zachary Grimes" userId="5fa6f644-9198-478f-8ffa-2467f1769e01" providerId="ADAL" clId="{B5D2129D-6F92-4D0C-BF04-C61A79883E7B}" dt="2022-11-15T20:40:19.426" v="134"/>
          <ac:picMkLst>
            <pc:docMk/>
            <pc:sldMk cId="3067472227" sldId="277"/>
            <ac:picMk id="5" creationId="{FED72D21-97DE-B8D1-843C-F804A9FAAA08}"/>
          </ac:picMkLst>
        </pc:picChg>
      </pc:sldChg>
      <pc:sldChg chg="addSp modSp">
        <pc:chgData name="Zachary Grimes" userId="5fa6f644-9198-478f-8ffa-2467f1769e01" providerId="ADAL" clId="{B5D2129D-6F92-4D0C-BF04-C61A79883E7B}" dt="2022-11-15T20:40:22.824" v="135"/>
        <pc:sldMkLst>
          <pc:docMk/>
          <pc:sldMk cId="1592551934" sldId="278"/>
        </pc:sldMkLst>
        <pc:picChg chg="add mod">
          <ac:chgData name="Zachary Grimes" userId="5fa6f644-9198-478f-8ffa-2467f1769e01" providerId="ADAL" clId="{B5D2129D-6F92-4D0C-BF04-C61A79883E7B}" dt="2022-11-15T20:34:12.833" v="62"/>
          <ac:picMkLst>
            <pc:docMk/>
            <pc:sldMk cId="1592551934" sldId="278"/>
            <ac:picMk id="4" creationId="{3F6A790E-4E18-36D2-980E-3B6586C35B67}"/>
          </ac:picMkLst>
        </pc:picChg>
        <pc:picChg chg="add mod">
          <ac:chgData name="Zachary Grimes" userId="5fa6f644-9198-478f-8ffa-2467f1769e01" providerId="ADAL" clId="{B5D2129D-6F92-4D0C-BF04-C61A79883E7B}" dt="2022-11-15T20:40:22.824" v="135"/>
          <ac:picMkLst>
            <pc:docMk/>
            <pc:sldMk cId="1592551934" sldId="278"/>
            <ac:picMk id="5" creationId="{315343E4-D634-E0A4-205C-FDDFBE5E926A}"/>
          </ac:picMkLst>
        </pc:picChg>
      </pc:sldChg>
      <pc:sldChg chg="addSp modSp">
        <pc:chgData name="Zachary Grimes" userId="5fa6f644-9198-478f-8ffa-2467f1769e01" providerId="ADAL" clId="{B5D2129D-6F92-4D0C-BF04-C61A79883E7B}" dt="2022-11-15T20:40:26.428" v="136"/>
        <pc:sldMkLst>
          <pc:docMk/>
          <pc:sldMk cId="1798323301" sldId="279"/>
        </pc:sldMkLst>
        <pc:picChg chg="add mod">
          <ac:chgData name="Zachary Grimes" userId="5fa6f644-9198-478f-8ffa-2467f1769e01" providerId="ADAL" clId="{B5D2129D-6F92-4D0C-BF04-C61A79883E7B}" dt="2022-11-15T20:34:18.619" v="63"/>
          <ac:picMkLst>
            <pc:docMk/>
            <pc:sldMk cId="1798323301" sldId="279"/>
            <ac:picMk id="4" creationId="{16CCCCC8-CC0D-1DCB-6AB0-77D0B073956A}"/>
          </ac:picMkLst>
        </pc:picChg>
        <pc:picChg chg="add mod">
          <ac:chgData name="Zachary Grimes" userId="5fa6f644-9198-478f-8ffa-2467f1769e01" providerId="ADAL" clId="{B5D2129D-6F92-4D0C-BF04-C61A79883E7B}" dt="2022-11-15T20:40:26.428" v="136"/>
          <ac:picMkLst>
            <pc:docMk/>
            <pc:sldMk cId="1798323301" sldId="279"/>
            <ac:picMk id="5" creationId="{4A11084A-5238-FE11-49F1-D3478161D68B}"/>
          </ac:picMkLst>
        </pc:picChg>
      </pc:sldChg>
      <pc:sldChg chg="addSp modSp">
        <pc:chgData name="Zachary Grimes" userId="5fa6f644-9198-478f-8ffa-2467f1769e01" providerId="ADAL" clId="{B5D2129D-6F92-4D0C-BF04-C61A79883E7B}" dt="2022-11-15T20:40:29.866" v="137"/>
        <pc:sldMkLst>
          <pc:docMk/>
          <pc:sldMk cId="2990125781" sldId="280"/>
        </pc:sldMkLst>
        <pc:picChg chg="add mod">
          <ac:chgData name="Zachary Grimes" userId="5fa6f644-9198-478f-8ffa-2467f1769e01" providerId="ADAL" clId="{B5D2129D-6F92-4D0C-BF04-C61A79883E7B}" dt="2022-11-15T20:34:21.802" v="64"/>
          <ac:picMkLst>
            <pc:docMk/>
            <pc:sldMk cId="2990125781" sldId="280"/>
            <ac:picMk id="4" creationId="{9E2C2610-436B-05B3-8348-4E4F9F637D18}"/>
          </ac:picMkLst>
        </pc:picChg>
        <pc:picChg chg="add mod">
          <ac:chgData name="Zachary Grimes" userId="5fa6f644-9198-478f-8ffa-2467f1769e01" providerId="ADAL" clId="{B5D2129D-6F92-4D0C-BF04-C61A79883E7B}" dt="2022-11-15T20:40:29.866" v="137"/>
          <ac:picMkLst>
            <pc:docMk/>
            <pc:sldMk cId="2990125781" sldId="280"/>
            <ac:picMk id="5" creationId="{BDF44479-8B4E-0E97-8202-14DD596427B8}"/>
          </ac:picMkLst>
        </pc:picChg>
      </pc:sldChg>
      <pc:sldChg chg="addSp modSp mod">
        <pc:chgData name="Zachary Grimes" userId="5fa6f644-9198-478f-8ffa-2467f1769e01" providerId="ADAL" clId="{B5D2129D-6F92-4D0C-BF04-C61A79883E7B}" dt="2022-11-15T20:40:36.558" v="139" actId="1076"/>
        <pc:sldMkLst>
          <pc:docMk/>
          <pc:sldMk cId="1462307014" sldId="281"/>
        </pc:sldMkLst>
        <pc:picChg chg="add mod">
          <ac:chgData name="Zachary Grimes" userId="5fa6f644-9198-478f-8ffa-2467f1769e01" providerId="ADAL" clId="{B5D2129D-6F92-4D0C-BF04-C61A79883E7B}" dt="2022-11-15T20:34:30.637" v="66" actId="1076"/>
          <ac:picMkLst>
            <pc:docMk/>
            <pc:sldMk cId="1462307014" sldId="281"/>
            <ac:picMk id="4" creationId="{AAD3DF43-2A56-61F0-AD7D-5A9614909E3D}"/>
          </ac:picMkLst>
        </pc:picChg>
        <pc:picChg chg="add mod">
          <ac:chgData name="Zachary Grimes" userId="5fa6f644-9198-478f-8ffa-2467f1769e01" providerId="ADAL" clId="{B5D2129D-6F92-4D0C-BF04-C61A79883E7B}" dt="2022-11-15T20:40:36.558" v="139" actId="1076"/>
          <ac:picMkLst>
            <pc:docMk/>
            <pc:sldMk cId="1462307014" sldId="281"/>
            <ac:picMk id="5" creationId="{85E19FDD-7885-C991-2F4E-BBFE6703DAD3}"/>
          </ac:picMkLst>
        </pc:picChg>
      </pc:sldChg>
      <pc:sldChg chg="addSp modSp">
        <pc:chgData name="Zachary Grimes" userId="5fa6f644-9198-478f-8ffa-2467f1769e01" providerId="ADAL" clId="{B5D2129D-6F92-4D0C-BF04-C61A79883E7B}" dt="2022-11-15T20:40:39.608" v="140"/>
        <pc:sldMkLst>
          <pc:docMk/>
          <pc:sldMk cId="3501471149" sldId="282"/>
        </pc:sldMkLst>
        <pc:picChg chg="add mod">
          <ac:chgData name="Zachary Grimes" userId="5fa6f644-9198-478f-8ffa-2467f1769e01" providerId="ADAL" clId="{B5D2129D-6F92-4D0C-BF04-C61A79883E7B}" dt="2022-11-15T20:34:39.666" v="67"/>
          <ac:picMkLst>
            <pc:docMk/>
            <pc:sldMk cId="3501471149" sldId="282"/>
            <ac:picMk id="4" creationId="{80110275-C8EF-DD0C-8951-CF8F1DB41263}"/>
          </ac:picMkLst>
        </pc:picChg>
        <pc:picChg chg="add mod">
          <ac:chgData name="Zachary Grimes" userId="5fa6f644-9198-478f-8ffa-2467f1769e01" providerId="ADAL" clId="{B5D2129D-6F92-4D0C-BF04-C61A79883E7B}" dt="2022-11-15T20:40:39.608" v="140"/>
          <ac:picMkLst>
            <pc:docMk/>
            <pc:sldMk cId="3501471149" sldId="282"/>
            <ac:picMk id="5" creationId="{232872FA-FC21-48F8-7134-E7B097256F3E}"/>
          </ac:picMkLst>
        </pc:picChg>
      </pc:sldChg>
      <pc:sldChg chg="addSp modSp">
        <pc:chgData name="Zachary Grimes" userId="5fa6f644-9198-478f-8ffa-2467f1769e01" providerId="ADAL" clId="{B5D2129D-6F92-4D0C-BF04-C61A79883E7B}" dt="2022-11-15T20:40:43.590" v="141"/>
        <pc:sldMkLst>
          <pc:docMk/>
          <pc:sldMk cId="3947400446" sldId="283"/>
        </pc:sldMkLst>
        <pc:picChg chg="add mod">
          <ac:chgData name="Zachary Grimes" userId="5fa6f644-9198-478f-8ffa-2467f1769e01" providerId="ADAL" clId="{B5D2129D-6F92-4D0C-BF04-C61A79883E7B}" dt="2022-11-15T20:34:42.738" v="68"/>
          <ac:picMkLst>
            <pc:docMk/>
            <pc:sldMk cId="3947400446" sldId="283"/>
            <ac:picMk id="4" creationId="{05BC1B41-F139-F6DA-16C9-1E9884D331E2}"/>
          </ac:picMkLst>
        </pc:picChg>
        <pc:picChg chg="add mod">
          <ac:chgData name="Zachary Grimes" userId="5fa6f644-9198-478f-8ffa-2467f1769e01" providerId="ADAL" clId="{B5D2129D-6F92-4D0C-BF04-C61A79883E7B}" dt="2022-11-15T20:40:43.590" v="141"/>
          <ac:picMkLst>
            <pc:docMk/>
            <pc:sldMk cId="3947400446" sldId="283"/>
            <ac:picMk id="5" creationId="{37F0412B-18F0-B8FE-780E-12C96EECD6FE}"/>
          </ac:picMkLst>
        </pc:picChg>
      </pc:sldChg>
      <pc:sldChg chg="addSp modSp modNotesTx">
        <pc:chgData name="Zachary Grimes" userId="5fa6f644-9198-478f-8ffa-2467f1769e01" providerId="ADAL" clId="{B5D2129D-6F92-4D0C-BF04-C61A79883E7B}" dt="2022-11-15T22:03:27.158" v="1163" actId="20577"/>
        <pc:sldMkLst>
          <pc:docMk/>
          <pc:sldMk cId="360267779" sldId="284"/>
        </pc:sldMkLst>
        <pc:picChg chg="add mod">
          <ac:chgData name="Zachary Grimes" userId="5fa6f644-9198-478f-8ffa-2467f1769e01" providerId="ADAL" clId="{B5D2129D-6F92-4D0C-BF04-C61A79883E7B}" dt="2022-11-15T20:34:46.090" v="69"/>
          <ac:picMkLst>
            <pc:docMk/>
            <pc:sldMk cId="360267779" sldId="284"/>
            <ac:picMk id="3" creationId="{46AC8817-F54B-C1D8-1A75-D34C73577404}"/>
          </ac:picMkLst>
        </pc:picChg>
        <pc:picChg chg="add mod">
          <ac:chgData name="Zachary Grimes" userId="5fa6f644-9198-478f-8ffa-2467f1769e01" providerId="ADAL" clId="{B5D2129D-6F92-4D0C-BF04-C61A79883E7B}" dt="2022-11-15T20:40:47.096" v="142"/>
          <ac:picMkLst>
            <pc:docMk/>
            <pc:sldMk cId="360267779" sldId="284"/>
            <ac:picMk id="4" creationId="{F68DB79F-3D80-36B2-269C-4CEC40E64C5B}"/>
          </ac:picMkLst>
        </pc:picChg>
      </pc:sldChg>
      <pc:sldChg chg="addSp modSp modNotesTx">
        <pc:chgData name="Zachary Grimes" userId="5fa6f644-9198-478f-8ffa-2467f1769e01" providerId="ADAL" clId="{B5D2129D-6F92-4D0C-BF04-C61A79883E7B}" dt="2022-11-15T22:30:34.843" v="1818" actId="20577"/>
        <pc:sldMkLst>
          <pc:docMk/>
          <pc:sldMk cId="2265505773" sldId="285"/>
        </pc:sldMkLst>
        <pc:picChg chg="add mod">
          <ac:chgData name="Zachary Grimes" userId="5fa6f644-9198-478f-8ffa-2467f1769e01" providerId="ADAL" clId="{B5D2129D-6F92-4D0C-BF04-C61A79883E7B}" dt="2022-11-15T20:34:49.317" v="70"/>
          <ac:picMkLst>
            <pc:docMk/>
            <pc:sldMk cId="2265505773" sldId="285"/>
            <ac:picMk id="3" creationId="{1C6F1A90-4B17-99B7-C7EB-6F18640E3BC6}"/>
          </ac:picMkLst>
        </pc:picChg>
        <pc:picChg chg="add mod">
          <ac:chgData name="Zachary Grimes" userId="5fa6f644-9198-478f-8ffa-2467f1769e01" providerId="ADAL" clId="{B5D2129D-6F92-4D0C-BF04-C61A79883E7B}" dt="2022-11-15T20:40:50.454" v="143"/>
          <ac:picMkLst>
            <pc:docMk/>
            <pc:sldMk cId="2265505773" sldId="285"/>
            <ac:picMk id="4" creationId="{311427DA-DD33-444A-4A4D-10A2E9A64169}"/>
          </ac:picMkLst>
        </pc:picChg>
      </pc:sldChg>
      <pc:sldChg chg="addSp modSp modNotesTx">
        <pc:chgData name="Zachary Grimes" userId="5fa6f644-9198-478f-8ffa-2467f1769e01" providerId="ADAL" clId="{B5D2129D-6F92-4D0C-BF04-C61A79883E7B}" dt="2022-11-15T22:17:05.192" v="1767" actId="5793"/>
        <pc:sldMkLst>
          <pc:docMk/>
          <pc:sldMk cId="3634060723" sldId="286"/>
        </pc:sldMkLst>
        <pc:picChg chg="add mod">
          <ac:chgData name="Zachary Grimes" userId="5fa6f644-9198-478f-8ffa-2467f1769e01" providerId="ADAL" clId="{B5D2129D-6F92-4D0C-BF04-C61A79883E7B}" dt="2022-11-15T20:34:53.218" v="71"/>
          <ac:picMkLst>
            <pc:docMk/>
            <pc:sldMk cId="3634060723" sldId="286"/>
            <ac:picMk id="3" creationId="{82BA4382-B3D1-A014-EE51-D2F884FCCA40}"/>
          </ac:picMkLst>
        </pc:picChg>
        <pc:picChg chg="add mod">
          <ac:chgData name="Zachary Grimes" userId="5fa6f644-9198-478f-8ffa-2467f1769e01" providerId="ADAL" clId="{B5D2129D-6F92-4D0C-BF04-C61A79883E7B}" dt="2022-11-15T20:40:54.927" v="144"/>
          <ac:picMkLst>
            <pc:docMk/>
            <pc:sldMk cId="3634060723" sldId="286"/>
            <ac:picMk id="4" creationId="{6A0484B6-37A1-9639-E3D2-6C7A3F1DF009}"/>
          </ac:picMkLst>
        </pc:picChg>
      </pc:sldChg>
      <pc:sldChg chg="addSp modSp mod modNotesTx">
        <pc:chgData name="Zachary Grimes" userId="5fa6f644-9198-478f-8ffa-2467f1769e01" providerId="ADAL" clId="{B5D2129D-6F92-4D0C-BF04-C61A79883E7B}" dt="2022-11-15T22:33:43.747" v="2231" actId="20577"/>
        <pc:sldMkLst>
          <pc:docMk/>
          <pc:sldMk cId="858262990" sldId="287"/>
        </pc:sldMkLst>
        <pc:picChg chg="add mod">
          <ac:chgData name="Zachary Grimes" userId="5fa6f644-9198-478f-8ffa-2467f1769e01" providerId="ADAL" clId="{B5D2129D-6F92-4D0C-BF04-C61A79883E7B}" dt="2022-11-15T20:34:59.903" v="73" actId="1076"/>
          <ac:picMkLst>
            <pc:docMk/>
            <pc:sldMk cId="858262990" sldId="287"/>
            <ac:picMk id="3" creationId="{5614BC72-90C2-D079-D484-3D6B80172119}"/>
          </ac:picMkLst>
        </pc:picChg>
        <pc:picChg chg="add mod">
          <ac:chgData name="Zachary Grimes" userId="5fa6f644-9198-478f-8ffa-2467f1769e01" providerId="ADAL" clId="{B5D2129D-6F92-4D0C-BF04-C61A79883E7B}" dt="2022-11-15T20:41:01.321" v="146" actId="1076"/>
          <ac:picMkLst>
            <pc:docMk/>
            <pc:sldMk cId="858262990" sldId="287"/>
            <ac:picMk id="4" creationId="{E3EBD77C-307E-BBF3-BC4E-D6BE50493EE5}"/>
          </ac:picMkLst>
        </pc:picChg>
      </pc:sldChg>
      <pc:sldChg chg="addSp modSp">
        <pc:chgData name="Zachary Grimes" userId="5fa6f644-9198-478f-8ffa-2467f1769e01" providerId="ADAL" clId="{B5D2129D-6F92-4D0C-BF04-C61A79883E7B}" dt="2022-11-15T20:38:03.773" v="95"/>
        <pc:sldMkLst>
          <pc:docMk/>
          <pc:sldMk cId="1800386018" sldId="288"/>
        </pc:sldMkLst>
        <pc:picChg chg="add mod">
          <ac:chgData name="Zachary Grimes" userId="5fa6f644-9198-478f-8ffa-2467f1769e01" providerId="ADAL" clId="{B5D2129D-6F92-4D0C-BF04-C61A79883E7B}" dt="2022-11-15T20:32:25.322" v="35"/>
          <ac:picMkLst>
            <pc:docMk/>
            <pc:sldMk cId="1800386018" sldId="288"/>
            <ac:picMk id="4" creationId="{317A55B7-8F58-12EB-9912-2F2B4509CD27}"/>
          </ac:picMkLst>
        </pc:picChg>
        <pc:picChg chg="add mod">
          <ac:chgData name="Zachary Grimes" userId="5fa6f644-9198-478f-8ffa-2467f1769e01" providerId="ADAL" clId="{B5D2129D-6F92-4D0C-BF04-C61A79883E7B}" dt="2022-11-15T20:38:03.773" v="95"/>
          <ac:picMkLst>
            <pc:docMk/>
            <pc:sldMk cId="1800386018" sldId="288"/>
            <ac:picMk id="5" creationId="{9275F75C-C68A-A456-32C1-B4C957694960}"/>
          </ac:picMkLst>
        </pc:picChg>
      </pc:sldChg>
      <pc:sldChg chg="addSp modSp mod modNotesTx">
        <pc:chgData name="Zachary Grimes" userId="5fa6f644-9198-478f-8ffa-2467f1769e01" providerId="ADAL" clId="{B5D2129D-6F92-4D0C-BF04-C61A79883E7B}" dt="2022-11-17T13:55:07.847" v="2420" actId="20577"/>
        <pc:sldMkLst>
          <pc:docMk/>
          <pc:sldMk cId="2701943196" sldId="289"/>
        </pc:sldMkLst>
        <pc:spChg chg="mod">
          <ac:chgData name="Zachary Grimes" userId="5fa6f644-9198-478f-8ffa-2467f1769e01" providerId="ADAL" clId="{B5D2129D-6F92-4D0C-BF04-C61A79883E7B}" dt="2022-11-17T13:55:07.847" v="2420" actId="20577"/>
          <ac:spMkLst>
            <pc:docMk/>
            <pc:sldMk cId="2701943196" sldId="289"/>
            <ac:spMk id="3" creationId="{8050BFF5-81EE-8108-3F65-CF01DC420FF7}"/>
          </ac:spMkLst>
        </pc:spChg>
        <pc:picChg chg="add mod">
          <ac:chgData name="Zachary Grimes" userId="5fa6f644-9198-478f-8ffa-2467f1769e01" providerId="ADAL" clId="{B5D2129D-6F92-4D0C-BF04-C61A79883E7B}" dt="2022-11-15T20:32:38.282" v="38" actId="1076"/>
          <ac:picMkLst>
            <pc:docMk/>
            <pc:sldMk cId="2701943196" sldId="289"/>
            <ac:picMk id="4" creationId="{6538C214-BF15-C571-4778-B90E834169AF}"/>
          </ac:picMkLst>
        </pc:picChg>
        <pc:picChg chg="add mod">
          <ac:chgData name="Zachary Grimes" userId="5fa6f644-9198-478f-8ffa-2467f1769e01" providerId="ADAL" clId="{B5D2129D-6F92-4D0C-BF04-C61A79883E7B}" dt="2022-11-15T20:38:16.560" v="98" actId="1076"/>
          <ac:picMkLst>
            <pc:docMk/>
            <pc:sldMk cId="2701943196" sldId="289"/>
            <ac:picMk id="5" creationId="{04C62C79-8993-EED0-480C-4438F860035B}"/>
          </ac:picMkLst>
        </pc:picChg>
      </pc:sldChg>
      <pc:sldChg chg="addSp modSp">
        <pc:chgData name="Zachary Grimes" userId="5fa6f644-9198-478f-8ffa-2467f1769e01" providerId="ADAL" clId="{B5D2129D-6F92-4D0C-BF04-C61A79883E7B}" dt="2022-11-15T20:38:28.626" v="101"/>
        <pc:sldMkLst>
          <pc:docMk/>
          <pc:sldMk cId="4104402023" sldId="290"/>
        </pc:sldMkLst>
        <pc:picChg chg="add mod">
          <ac:chgData name="Zachary Grimes" userId="5fa6f644-9198-478f-8ffa-2467f1769e01" providerId="ADAL" clId="{B5D2129D-6F92-4D0C-BF04-C61A79883E7B}" dt="2022-11-15T20:32:50.002" v="41"/>
          <ac:picMkLst>
            <pc:docMk/>
            <pc:sldMk cId="4104402023" sldId="290"/>
            <ac:picMk id="4" creationId="{6656097E-E749-966F-D7BA-CD2E1DAB2A40}"/>
          </ac:picMkLst>
        </pc:picChg>
        <pc:picChg chg="add mod">
          <ac:chgData name="Zachary Grimes" userId="5fa6f644-9198-478f-8ffa-2467f1769e01" providerId="ADAL" clId="{B5D2129D-6F92-4D0C-BF04-C61A79883E7B}" dt="2022-11-15T20:38:28.626" v="101"/>
          <ac:picMkLst>
            <pc:docMk/>
            <pc:sldMk cId="4104402023" sldId="290"/>
            <ac:picMk id="5" creationId="{52A7BD6A-C435-173A-1304-6F46CBA2C001}"/>
          </ac:picMkLst>
        </pc:picChg>
      </pc:sldChg>
      <pc:sldChg chg="addSp modSp mod">
        <pc:chgData name="Zachary Grimes" userId="5fa6f644-9198-478f-8ffa-2467f1769e01" providerId="ADAL" clId="{B5D2129D-6F92-4D0C-BF04-C61A79883E7B}" dt="2022-11-16T15:45:00.221" v="2272" actId="20577"/>
        <pc:sldMkLst>
          <pc:docMk/>
          <pc:sldMk cId="1779456110" sldId="291"/>
        </pc:sldMkLst>
        <pc:spChg chg="mod">
          <ac:chgData name="Zachary Grimes" userId="5fa6f644-9198-478f-8ffa-2467f1769e01" providerId="ADAL" clId="{B5D2129D-6F92-4D0C-BF04-C61A79883E7B}" dt="2022-11-16T15:45:00.221" v="2272" actId="20577"/>
          <ac:spMkLst>
            <pc:docMk/>
            <pc:sldMk cId="1779456110" sldId="291"/>
            <ac:spMk id="3" creationId="{A9F39431-946D-9327-AC7C-5163D766B749}"/>
          </ac:spMkLst>
        </pc:spChg>
        <pc:picChg chg="add mod">
          <ac:chgData name="Zachary Grimes" userId="5fa6f644-9198-478f-8ffa-2467f1769e01" providerId="ADAL" clId="{B5D2129D-6F92-4D0C-BF04-C61A79883E7B}" dt="2022-11-15T20:33:01.186" v="44"/>
          <ac:picMkLst>
            <pc:docMk/>
            <pc:sldMk cId="1779456110" sldId="291"/>
            <ac:picMk id="4" creationId="{9CCC0B77-D6B3-679B-D89C-56668260EB32}"/>
          </ac:picMkLst>
        </pc:picChg>
        <pc:picChg chg="add mod">
          <ac:chgData name="Zachary Grimes" userId="5fa6f644-9198-478f-8ffa-2467f1769e01" providerId="ADAL" clId="{B5D2129D-6F92-4D0C-BF04-C61A79883E7B}" dt="2022-11-15T20:38:38.694" v="104"/>
          <ac:picMkLst>
            <pc:docMk/>
            <pc:sldMk cId="1779456110" sldId="291"/>
            <ac:picMk id="5" creationId="{5393C41A-F6F6-0A45-87BF-F29E59BEC193}"/>
          </ac:picMkLst>
        </pc:picChg>
      </pc:sldChg>
      <pc:sldChg chg="addSp modSp mod">
        <pc:chgData name="Zachary Grimes" userId="5fa6f644-9198-478f-8ffa-2467f1769e01" providerId="ADAL" clId="{B5D2129D-6F92-4D0C-BF04-C61A79883E7B}" dt="2022-11-15T20:37:12.678" v="82" actId="1076"/>
        <pc:sldMkLst>
          <pc:docMk/>
          <pc:sldMk cId="1953500829" sldId="292"/>
        </pc:sldMkLst>
        <pc:picChg chg="add mod">
          <ac:chgData name="Zachary Grimes" userId="5fa6f644-9198-478f-8ffa-2467f1769e01" providerId="ADAL" clId="{B5D2129D-6F92-4D0C-BF04-C61A79883E7B}" dt="2022-11-15T20:31:46.535" v="26" actId="1076"/>
          <ac:picMkLst>
            <pc:docMk/>
            <pc:sldMk cId="1953500829" sldId="292"/>
            <ac:picMk id="3" creationId="{7129340E-F845-983E-90E1-D68060D18D56}"/>
          </ac:picMkLst>
        </pc:picChg>
        <pc:picChg chg="add mod">
          <ac:chgData name="Zachary Grimes" userId="5fa6f644-9198-478f-8ffa-2467f1769e01" providerId="ADAL" clId="{B5D2129D-6F92-4D0C-BF04-C61A79883E7B}" dt="2022-11-15T20:37:12.678" v="82" actId="1076"/>
          <ac:picMkLst>
            <pc:docMk/>
            <pc:sldMk cId="1953500829" sldId="292"/>
            <ac:picMk id="4" creationId="{896E7B61-D982-6A47-BAA0-9CFCE67FDB39}"/>
          </ac:picMkLst>
        </pc:picChg>
      </pc:sldChg>
      <pc:sldChg chg="addSp modSp">
        <pc:chgData name="Zachary Grimes" userId="5fa6f644-9198-478f-8ffa-2467f1769e01" providerId="ADAL" clId="{B5D2129D-6F92-4D0C-BF04-C61A79883E7B}" dt="2022-11-15T20:39:53.968" v="125"/>
        <pc:sldMkLst>
          <pc:docMk/>
          <pc:sldMk cId="1720368223" sldId="293"/>
        </pc:sldMkLst>
        <pc:picChg chg="add mod">
          <ac:chgData name="Zachary Grimes" userId="5fa6f644-9198-478f-8ffa-2467f1769e01" providerId="ADAL" clId="{B5D2129D-6F92-4D0C-BF04-C61A79883E7B}" dt="2022-11-15T20:33:52.423" v="57"/>
          <ac:picMkLst>
            <pc:docMk/>
            <pc:sldMk cId="1720368223" sldId="293"/>
            <ac:picMk id="4" creationId="{C6549102-51BF-0686-B86F-A1D7735B9A5E}"/>
          </ac:picMkLst>
        </pc:picChg>
        <pc:picChg chg="add mod">
          <ac:chgData name="Zachary Grimes" userId="5fa6f644-9198-478f-8ffa-2467f1769e01" providerId="ADAL" clId="{B5D2129D-6F92-4D0C-BF04-C61A79883E7B}" dt="2022-11-15T20:39:53.968" v="125"/>
          <ac:picMkLst>
            <pc:docMk/>
            <pc:sldMk cId="1720368223" sldId="293"/>
            <ac:picMk id="5" creationId="{0571C8F8-5554-91B7-DE7E-2FEF14A6AB0A}"/>
          </ac:picMkLst>
        </pc:picChg>
      </pc:sldChg>
      <pc:sldChg chg="addSp modSp">
        <pc:chgData name="Zachary Grimes" userId="5fa6f644-9198-478f-8ffa-2467f1769e01" providerId="ADAL" clId="{B5D2129D-6F92-4D0C-BF04-C61A79883E7B}" dt="2022-11-15T20:37:17.003" v="83"/>
        <pc:sldMkLst>
          <pc:docMk/>
          <pc:sldMk cId="3409957363" sldId="294"/>
        </pc:sldMkLst>
        <pc:picChg chg="add mod">
          <ac:chgData name="Zachary Grimes" userId="5fa6f644-9198-478f-8ffa-2467f1769e01" providerId="ADAL" clId="{B5D2129D-6F92-4D0C-BF04-C61A79883E7B}" dt="2022-11-15T20:31:49.095" v="27"/>
          <ac:picMkLst>
            <pc:docMk/>
            <pc:sldMk cId="3409957363" sldId="294"/>
            <ac:picMk id="3" creationId="{FE5DB470-D5F2-1464-71E4-6A788429D1CA}"/>
          </ac:picMkLst>
        </pc:picChg>
        <pc:picChg chg="add mod">
          <ac:chgData name="Zachary Grimes" userId="5fa6f644-9198-478f-8ffa-2467f1769e01" providerId="ADAL" clId="{B5D2129D-6F92-4D0C-BF04-C61A79883E7B}" dt="2022-11-15T20:37:17.003" v="83"/>
          <ac:picMkLst>
            <pc:docMk/>
            <pc:sldMk cId="3409957363" sldId="294"/>
            <ac:picMk id="4" creationId="{6FBD906C-6C30-23F6-7A30-D498294AE069}"/>
          </ac:picMkLst>
        </pc:picChg>
      </pc:sldChg>
      <pc:sldChg chg="addSp modSp mod">
        <pc:chgData name="Zachary Grimes" userId="5fa6f644-9198-478f-8ffa-2467f1769e01" providerId="ADAL" clId="{B5D2129D-6F92-4D0C-BF04-C61A79883E7B}" dt="2022-11-15T20:38:57.891" v="109" actId="1076"/>
        <pc:sldMkLst>
          <pc:docMk/>
          <pc:sldMk cId="4167439355" sldId="296"/>
        </pc:sldMkLst>
        <pc:picChg chg="add mod">
          <ac:chgData name="Zachary Grimes" userId="5fa6f644-9198-478f-8ffa-2467f1769e01" providerId="ADAL" clId="{B5D2129D-6F92-4D0C-BF04-C61A79883E7B}" dt="2022-11-15T20:33:21.209" v="49" actId="1076"/>
          <ac:picMkLst>
            <pc:docMk/>
            <pc:sldMk cId="4167439355" sldId="296"/>
            <ac:picMk id="4" creationId="{5A76FA7E-BD0B-C017-CA98-3E040AE8CF6E}"/>
          </ac:picMkLst>
        </pc:picChg>
        <pc:picChg chg="add mod">
          <ac:chgData name="Zachary Grimes" userId="5fa6f644-9198-478f-8ffa-2467f1769e01" providerId="ADAL" clId="{B5D2129D-6F92-4D0C-BF04-C61A79883E7B}" dt="2022-11-15T20:38:57.891" v="109" actId="1076"/>
          <ac:picMkLst>
            <pc:docMk/>
            <pc:sldMk cId="4167439355" sldId="296"/>
            <ac:picMk id="5" creationId="{F599F6C1-345D-34C7-5C16-05C362E65488}"/>
          </ac:picMkLst>
        </pc:picChg>
      </pc:sldChg>
      <pc:sldChg chg="addSp modSp mod modNotesTx">
        <pc:chgData name="Zachary Grimes" userId="5fa6f644-9198-478f-8ffa-2467f1769e01" providerId="ADAL" clId="{B5D2129D-6F92-4D0C-BF04-C61A79883E7B}" dt="2022-11-16T16:10:32.628" v="2278" actId="20577"/>
        <pc:sldMkLst>
          <pc:docMk/>
          <pc:sldMk cId="3471748059" sldId="297"/>
        </pc:sldMkLst>
        <pc:picChg chg="add mod">
          <ac:chgData name="Zachary Grimes" userId="5fa6f644-9198-478f-8ffa-2467f1769e01" providerId="ADAL" clId="{B5D2129D-6F92-4D0C-BF04-C61A79883E7B}" dt="2022-11-15T20:39:29.483" v="119" actId="1076"/>
          <ac:picMkLst>
            <pc:docMk/>
            <pc:sldMk cId="3471748059" sldId="297"/>
            <ac:picMk id="5" creationId="{427B2AB0-43B4-996B-F34B-C5D1EC9960EB}"/>
          </ac:picMkLst>
        </pc:picChg>
        <pc:picChg chg="add mod">
          <ac:chgData name="Zachary Grimes" userId="5fa6f644-9198-478f-8ffa-2467f1769e01" providerId="ADAL" clId="{B5D2129D-6F92-4D0C-BF04-C61A79883E7B}" dt="2022-11-15T20:39:25.901" v="118" actId="1076"/>
          <ac:picMkLst>
            <pc:docMk/>
            <pc:sldMk cId="3471748059" sldId="297"/>
            <ac:picMk id="6" creationId="{33B45874-8A72-B9F7-7655-1F36E8144DBC}"/>
          </ac:picMkLst>
        </pc:picChg>
      </pc:sldChg>
      <pc:sldChg chg="addSp modSp modNotesTx">
        <pc:chgData name="Zachary Grimes" userId="5fa6f644-9198-478f-8ffa-2467f1769e01" providerId="ADAL" clId="{B5D2129D-6F92-4D0C-BF04-C61A79883E7B}" dt="2022-11-16T16:10:17.013" v="2277" actId="20577"/>
        <pc:sldMkLst>
          <pc:docMk/>
          <pc:sldMk cId="3674135093" sldId="298"/>
        </pc:sldMkLst>
        <pc:picChg chg="add mod">
          <ac:chgData name="Zachary Grimes" userId="5fa6f644-9198-478f-8ffa-2467f1769e01" providerId="ADAL" clId="{B5D2129D-6F92-4D0C-BF04-C61A79883E7B}" dt="2022-11-15T20:33:03.841" v="45"/>
          <ac:picMkLst>
            <pc:docMk/>
            <pc:sldMk cId="3674135093" sldId="298"/>
            <ac:picMk id="4" creationId="{C1905316-4C94-B14F-6762-4D74E1249CFA}"/>
          </ac:picMkLst>
        </pc:picChg>
        <pc:picChg chg="add mod">
          <ac:chgData name="Zachary Grimes" userId="5fa6f644-9198-478f-8ffa-2467f1769e01" providerId="ADAL" clId="{B5D2129D-6F92-4D0C-BF04-C61A79883E7B}" dt="2022-11-15T20:38:41.967" v="105"/>
          <ac:picMkLst>
            <pc:docMk/>
            <pc:sldMk cId="3674135093" sldId="298"/>
            <ac:picMk id="5" creationId="{BD5F5C16-7A49-23E2-C3A0-445BB311ACCD}"/>
          </ac:picMkLst>
        </pc:picChg>
      </pc:sldChg>
      <pc:sldChg chg="addSp modSp mod">
        <pc:chgData name="Zachary Grimes" userId="5fa6f644-9198-478f-8ffa-2467f1769e01" providerId="ADAL" clId="{B5D2129D-6F92-4D0C-BF04-C61A79883E7B}" dt="2022-11-15T20:38:50.199" v="107" actId="1076"/>
        <pc:sldMkLst>
          <pc:docMk/>
          <pc:sldMk cId="3706773207" sldId="299"/>
        </pc:sldMkLst>
        <pc:picChg chg="add mod">
          <ac:chgData name="Zachary Grimes" userId="5fa6f644-9198-478f-8ffa-2467f1769e01" providerId="ADAL" clId="{B5D2129D-6F92-4D0C-BF04-C61A79883E7B}" dt="2022-11-15T20:33:12.932" v="47" actId="1076"/>
          <ac:picMkLst>
            <pc:docMk/>
            <pc:sldMk cId="3706773207" sldId="299"/>
            <ac:picMk id="5" creationId="{C4BA483C-47BB-497D-DD1F-C31489661C3C}"/>
          </ac:picMkLst>
        </pc:picChg>
        <pc:picChg chg="add mod">
          <ac:chgData name="Zachary Grimes" userId="5fa6f644-9198-478f-8ffa-2467f1769e01" providerId="ADAL" clId="{B5D2129D-6F92-4D0C-BF04-C61A79883E7B}" dt="2022-11-15T20:38:50.199" v="107" actId="1076"/>
          <ac:picMkLst>
            <pc:docMk/>
            <pc:sldMk cId="3706773207" sldId="299"/>
            <ac:picMk id="8" creationId="{C0116C2C-34D1-7255-B7D4-F0FEE9478543}"/>
          </ac:picMkLst>
        </pc:picChg>
      </pc:sldChg>
      <pc:sldChg chg="addSp modSp mod">
        <pc:chgData name="Zachary Grimes" userId="5fa6f644-9198-478f-8ffa-2467f1769e01" providerId="ADAL" clId="{B5D2129D-6F92-4D0C-BF04-C61A79883E7B}" dt="2022-11-15T20:40:05.559" v="131" actId="1076"/>
        <pc:sldMkLst>
          <pc:docMk/>
          <pc:sldMk cId="2530033933" sldId="300"/>
        </pc:sldMkLst>
        <pc:picChg chg="add mod">
          <ac:chgData name="Zachary Grimes" userId="5fa6f644-9198-478f-8ffa-2467f1769e01" providerId="ADAL" clId="{B5D2129D-6F92-4D0C-BF04-C61A79883E7B}" dt="2022-11-15T20:40:03.471" v="130" actId="1076"/>
          <ac:picMkLst>
            <pc:docMk/>
            <pc:sldMk cId="2530033933" sldId="300"/>
            <ac:picMk id="4" creationId="{10DB10C2-2886-E0CB-C529-E10AFE923E7D}"/>
          </ac:picMkLst>
        </pc:picChg>
        <pc:picChg chg="add mod">
          <ac:chgData name="Zachary Grimes" userId="5fa6f644-9198-478f-8ffa-2467f1769e01" providerId="ADAL" clId="{B5D2129D-6F92-4D0C-BF04-C61A79883E7B}" dt="2022-11-15T20:40:05.559" v="131" actId="1076"/>
          <ac:picMkLst>
            <pc:docMk/>
            <pc:sldMk cId="2530033933" sldId="300"/>
            <ac:picMk id="5" creationId="{A74D7539-F5B6-D70C-BBED-7CDE7AEF584A}"/>
          </ac:picMkLst>
        </pc:picChg>
      </pc:sldChg>
      <pc:sldChg chg="addSp modSp">
        <pc:chgData name="Zachary Grimes" userId="5fa6f644-9198-478f-8ffa-2467f1769e01" providerId="ADAL" clId="{B5D2129D-6F92-4D0C-BF04-C61A79883E7B}" dt="2022-11-15T20:36:52.969" v="77"/>
        <pc:sldMkLst>
          <pc:docMk/>
          <pc:sldMk cId="2445980424" sldId="600"/>
        </pc:sldMkLst>
        <pc:picChg chg="add mod">
          <ac:chgData name="Zachary Grimes" userId="5fa6f644-9198-478f-8ffa-2467f1769e01" providerId="ADAL" clId="{B5D2129D-6F92-4D0C-BF04-C61A79883E7B}" dt="2022-11-15T20:31:29.039" v="21"/>
          <ac:picMkLst>
            <pc:docMk/>
            <pc:sldMk cId="2445980424" sldId="600"/>
            <ac:picMk id="5" creationId="{D06D6D2D-0EE3-E158-8B90-055689210812}"/>
          </ac:picMkLst>
        </pc:picChg>
        <pc:picChg chg="add mod">
          <ac:chgData name="Zachary Grimes" userId="5fa6f644-9198-478f-8ffa-2467f1769e01" providerId="ADAL" clId="{B5D2129D-6F92-4D0C-BF04-C61A79883E7B}" dt="2022-11-15T20:36:52.969" v="77"/>
          <ac:picMkLst>
            <pc:docMk/>
            <pc:sldMk cId="2445980424" sldId="600"/>
            <ac:picMk id="7" creationId="{4E994B7B-D5B6-01C8-6810-0A23DF00D167}"/>
          </ac:picMkLst>
        </pc:picChg>
      </pc:sldChg>
      <pc:sldChg chg="addSp modSp mod">
        <pc:chgData name="Zachary Grimes" userId="5fa6f644-9198-478f-8ffa-2467f1769e01" providerId="ADAL" clId="{B5D2129D-6F92-4D0C-BF04-C61A79883E7B}" dt="2022-11-15T20:37:05.935" v="80" actId="1076"/>
        <pc:sldMkLst>
          <pc:docMk/>
          <pc:sldMk cId="1977998266" sldId="601"/>
        </pc:sldMkLst>
        <pc:picChg chg="add mod">
          <ac:chgData name="Zachary Grimes" userId="5fa6f644-9198-478f-8ffa-2467f1769e01" providerId="ADAL" clId="{B5D2129D-6F92-4D0C-BF04-C61A79883E7B}" dt="2022-11-15T20:31:41.147" v="24" actId="1076"/>
          <ac:picMkLst>
            <pc:docMk/>
            <pc:sldMk cId="1977998266" sldId="601"/>
            <ac:picMk id="4" creationId="{71B78454-600C-D9FE-8D6A-20124F38D067}"/>
          </ac:picMkLst>
        </pc:picChg>
        <pc:picChg chg="add mod">
          <ac:chgData name="Zachary Grimes" userId="5fa6f644-9198-478f-8ffa-2467f1769e01" providerId="ADAL" clId="{B5D2129D-6F92-4D0C-BF04-C61A79883E7B}" dt="2022-11-15T20:37:05.935" v="80" actId="1076"/>
          <ac:picMkLst>
            <pc:docMk/>
            <pc:sldMk cId="1977998266" sldId="601"/>
            <ac:picMk id="5" creationId="{CFBDF1CC-50AE-63D3-8D11-12D1A7483B04}"/>
          </ac:picMkLst>
        </pc:picChg>
      </pc:sldChg>
      <pc:sldChg chg="addSp modSp mod">
        <pc:chgData name="Zachary Grimes" userId="5fa6f644-9198-478f-8ffa-2467f1769e01" providerId="ADAL" clId="{B5D2129D-6F92-4D0C-BF04-C61A79883E7B}" dt="2022-11-15T20:37:30.197" v="89" actId="14100"/>
        <pc:sldMkLst>
          <pc:docMk/>
          <pc:sldMk cId="3441535508" sldId="602"/>
        </pc:sldMkLst>
        <pc:picChg chg="add mod">
          <ac:chgData name="Zachary Grimes" userId="5fa6f644-9198-478f-8ffa-2467f1769e01" providerId="ADAL" clId="{B5D2129D-6F92-4D0C-BF04-C61A79883E7B}" dt="2022-11-15T20:31:57.330" v="29" actId="14100"/>
          <ac:picMkLst>
            <pc:docMk/>
            <pc:sldMk cId="3441535508" sldId="602"/>
            <ac:picMk id="5" creationId="{8DD89396-C375-C9E9-846A-20A2CEBBD68C}"/>
          </ac:picMkLst>
        </pc:picChg>
        <pc:picChg chg="add mod">
          <ac:chgData name="Zachary Grimes" userId="5fa6f644-9198-478f-8ffa-2467f1769e01" providerId="ADAL" clId="{B5D2129D-6F92-4D0C-BF04-C61A79883E7B}" dt="2022-11-15T20:37:30.197" v="89" actId="14100"/>
          <ac:picMkLst>
            <pc:docMk/>
            <pc:sldMk cId="3441535508" sldId="602"/>
            <ac:picMk id="8" creationId="{2C3E02CE-FC46-9DDE-0A82-0078A753DADE}"/>
          </ac:picMkLst>
        </pc:picChg>
      </pc:sldChg>
      <pc:sldChg chg="addSp modSp">
        <pc:chgData name="Zachary Grimes" userId="5fa6f644-9198-478f-8ffa-2467f1769e01" providerId="ADAL" clId="{B5D2129D-6F92-4D0C-BF04-C61A79883E7B}" dt="2022-11-15T20:37:34.829" v="90"/>
        <pc:sldMkLst>
          <pc:docMk/>
          <pc:sldMk cId="471448922" sldId="603"/>
        </pc:sldMkLst>
        <pc:picChg chg="add mod">
          <ac:chgData name="Zachary Grimes" userId="5fa6f644-9198-478f-8ffa-2467f1769e01" providerId="ADAL" clId="{B5D2129D-6F92-4D0C-BF04-C61A79883E7B}" dt="2022-11-15T20:32:02.738" v="30"/>
          <ac:picMkLst>
            <pc:docMk/>
            <pc:sldMk cId="471448922" sldId="603"/>
            <ac:picMk id="5" creationId="{3027A2CB-BF0C-54F1-ED6A-893EB1BBBEC0}"/>
          </ac:picMkLst>
        </pc:picChg>
        <pc:picChg chg="add mod">
          <ac:chgData name="Zachary Grimes" userId="5fa6f644-9198-478f-8ffa-2467f1769e01" providerId="ADAL" clId="{B5D2129D-6F92-4D0C-BF04-C61A79883E7B}" dt="2022-11-15T20:37:34.829" v="90"/>
          <ac:picMkLst>
            <pc:docMk/>
            <pc:sldMk cId="471448922" sldId="603"/>
            <ac:picMk id="6" creationId="{974DF18D-A6D7-DCC6-9D78-2511C21387AF}"/>
          </ac:picMkLst>
        </pc:picChg>
      </pc:sldChg>
      <pc:sldChg chg="addSp modSp mod modNotesTx">
        <pc:chgData name="Zachary Grimes" userId="5fa6f644-9198-478f-8ffa-2467f1769e01" providerId="ADAL" clId="{B5D2129D-6F92-4D0C-BF04-C61A79883E7B}" dt="2022-11-16T18:22:22.229" v="2342" actId="255"/>
        <pc:sldMkLst>
          <pc:docMk/>
          <pc:sldMk cId="632925996" sldId="604"/>
        </pc:sldMkLst>
        <pc:spChg chg="mod">
          <ac:chgData name="Zachary Grimes" userId="5fa6f644-9198-478f-8ffa-2467f1769e01" providerId="ADAL" clId="{B5D2129D-6F92-4D0C-BF04-C61A79883E7B}" dt="2022-11-16T18:22:22.229" v="2342" actId="255"/>
          <ac:spMkLst>
            <pc:docMk/>
            <pc:sldMk cId="632925996" sldId="604"/>
            <ac:spMk id="3" creationId="{F61A3B44-2487-0A7D-2C4D-FDFE44333093}"/>
          </ac:spMkLst>
        </pc:spChg>
        <pc:picChg chg="add mod">
          <ac:chgData name="Zachary Grimes" userId="5fa6f644-9198-478f-8ffa-2467f1769e01" providerId="ADAL" clId="{B5D2129D-6F92-4D0C-BF04-C61A79883E7B}" dt="2022-11-15T20:32:46.241" v="40"/>
          <ac:picMkLst>
            <pc:docMk/>
            <pc:sldMk cId="632925996" sldId="604"/>
            <ac:picMk id="4" creationId="{608ACEF8-F70A-2FE8-627C-8999D4ECD035}"/>
          </ac:picMkLst>
        </pc:picChg>
        <pc:picChg chg="add mod">
          <ac:chgData name="Zachary Grimes" userId="5fa6f644-9198-478f-8ffa-2467f1769e01" providerId="ADAL" clId="{B5D2129D-6F92-4D0C-BF04-C61A79883E7B}" dt="2022-11-15T20:38:25.185" v="100"/>
          <ac:picMkLst>
            <pc:docMk/>
            <pc:sldMk cId="632925996" sldId="604"/>
            <ac:picMk id="5" creationId="{552E9CE4-957D-BAA2-DB03-ECADED398243}"/>
          </ac:picMkLst>
        </pc:picChg>
      </pc:sldChg>
      <pc:sldChg chg="addSp modSp">
        <pc:chgData name="Zachary Grimes" userId="5fa6f644-9198-478f-8ffa-2467f1769e01" providerId="ADAL" clId="{B5D2129D-6F92-4D0C-BF04-C61A79883E7B}" dt="2022-11-15T20:38:32.148" v="102"/>
        <pc:sldMkLst>
          <pc:docMk/>
          <pc:sldMk cId="1445309232" sldId="605"/>
        </pc:sldMkLst>
        <pc:picChg chg="add mod">
          <ac:chgData name="Zachary Grimes" userId="5fa6f644-9198-478f-8ffa-2467f1769e01" providerId="ADAL" clId="{B5D2129D-6F92-4D0C-BF04-C61A79883E7B}" dt="2022-11-15T20:32:53.921" v="42"/>
          <ac:picMkLst>
            <pc:docMk/>
            <pc:sldMk cId="1445309232" sldId="605"/>
            <ac:picMk id="4" creationId="{36109A74-4BD0-18A5-473F-25B948B04FA1}"/>
          </ac:picMkLst>
        </pc:picChg>
        <pc:picChg chg="add mod">
          <ac:chgData name="Zachary Grimes" userId="5fa6f644-9198-478f-8ffa-2467f1769e01" providerId="ADAL" clId="{B5D2129D-6F92-4D0C-BF04-C61A79883E7B}" dt="2022-11-15T20:38:32.148" v="102"/>
          <ac:picMkLst>
            <pc:docMk/>
            <pc:sldMk cId="1445309232" sldId="605"/>
            <ac:picMk id="5" creationId="{BF564B41-30D7-6CCC-7FED-CDCE1C5C113A}"/>
          </ac:picMkLst>
        </pc:picChg>
      </pc:sldChg>
      <pc:sldChg chg="addSp delSp modSp new mod setBg setClrOvrMap">
        <pc:chgData name="Zachary Grimes" userId="5fa6f644-9198-478f-8ffa-2467f1769e01" providerId="ADAL" clId="{B5D2129D-6F92-4D0C-BF04-C61A79883E7B}" dt="2022-11-15T21:51:33.365" v="177" actId="1076"/>
        <pc:sldMkLst>
          <pc:docMk/>
          <pc:sldMk cId="2214353249" sldId="606"/>
        </pc:sldMkLst>
        <pc:spChg chg="mod">
          <ac:chgData name="Zachary Grimes" userId="5fa6f644-9198-478f-8ffa-2467f1769e01" providerId="ADAL" clId="{B5D2129D-6F92-4D0C-BF04-C61A79883E7B}" dt="2022-11-15T21:51:33.365" v="177" actId="1076"/>
          <ac:spMkLst>
            <pc:docMk/>
            <pc:sldMk cId="2214353249" sldId="606"/>
            <ac:spMk id="2" creationId="{B932DC0B-BADC-3695-0B8C-494E0C6DE7A9}"/>
          </ac:spMkLst>
        </pc:spChg>
        <pc:spChg chg="del">
          <ac:chgData name="Zachary Grimes" userId="5fa6f644-9198-478f-8ffa-2467f1769e01" providerId="ADAL" clId="{B5D2129D-6F92-4D0C-BF04-C61A79883E7B}" dt="2022-11-15T20:41:50.296" v="148" actId="22"/>
          <ac:spMkLst>
            <pc:docMk/>
            <pc:sldMk cId="2214353249" sldId="606"/>
            <ac:spMk id="3" creationId="{8B0984BA-4DF6-65D1-AF6E-1DFDB1FB7EB3}"/>
          </ac:spMkLst>
        </pc:spChg>
        <pc:spChg chg="add">
          <ac:chgData name="Zachary Grimes" userId="5fa6f644-9198-478f-8ffa-2467f1769e01" providerId="ADAL" clId="{B5D2129D-6F92-4D0C-BF04-C61A79883E7B}" dt="2022-11-15T20:41:54.149" v="149" actId="26606"/>
          <ac:spMkLst>
            <pc:docMk/>
            <pc:sldMk cId="2214353249" sldId="606"/>
            <ac:spMk id="10" creationId="{BCC55ACC-A2F6-403C-A3A4-D59B3734D45F}"/>
          </ac:spMkLst>
        </pc:spChg>
        <pc:picChg chg="add mod ord">
          <ac:chgData name="Zachary Grimes" userId="5fa6f644-9198-478f-8ffa-2467f1769e01" providerId="ADAL" clId="{B5D2129D-6F92-4D0C-BF04-C61A79883E7B}" dt="2022-11-15T20:41:54.149" v="149" actId="26606"/>
          <ac:picMkLst>
            <pc:docMk/>
            <pc:sldMk cId="2214353249" sldId="606"/>
            <ac:picMk id="5" creationId="{AD48FAAE-5F66-46BE-3DF9-491DFEBB8767}"/>
          </ac:picMkLst>
        </pc:picChg>
        <pc:picChg chg="add mod">
          <ac:chgData name="Zachary Grimes" userId="5fa6f644-9198-478f-8ffa-2467f1769e01" providerId="ADAL" clId="{B5D2129D-6F92-4D0C-BF04-C61A79883E7B}" dt="2022-11-15T20:42:27.190" v="159" actId="14100"/>
          <ac:picMkLst>
            <pc:docMk/>
            <pc:sldMk cId="2214353249" sldId="606"/>
            <ac:picMk id="6" creationId="{388A7B69-ED60-9C51-C6EE-F20A8BC1BFB2}"/>
          </ac:picMkLst>
        </pc:picChg>
        <pc:picChg chg="add mod">
          <ac:chgData name="Zachary Grimes" userId="5fa6f644-9198-478f-8ffa-2467f1769e01" providerId="ADAL" clId="{B5D2129D-6F92-4D0C-BF04-C61A79883E7B}" dt="2022-11-15T21:50:56.220" v="170" actId="14100"/>
          <ac:picMkLst>
            <pc:docMk/>
            <pc:sldMk cId="2214353249" sldId="606"/>
            <ac:picMk id="7" creationId="{1386DF47-38F4-F820-6776-39D7B66F8ED6}"/>
          </ac:picMkLst>
        </pc:picChg>
      </pc:sldChg>
      <pc:sldChg chg="add del">
        <pc:chgData name="Zachary Grimes" userId="5fa6f644-9198-478f-8ffa-2467f1769e01" providerId="ADAL" clId="{B5D2129D-6F92-4D0C-BF04-C61A79883E7B}" dt="2022-11-16T17:51:37.031" v="2338" actId="47"/>
        <pc:sldMkLst>
          <pc:docMk/>
          <pc:sldMk cId="1997735605" sldId="607"/>
        </pc:sldMkLst>
      </pc:sldChg>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svg"/><Relationship Id="rId1" Type="http://schemas.openxmlformats.org/officeDocument/2006/relationships/image" Target="../media/image12.png"/><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diagrams/_rels/data2.xml.rels><?xml version="1.0" encoding="UTF-8" standalone="yes"?>
<Relationships xmlns="http://schemas.openxmlformats.org/package/2006/relationships"><Relationship Id="rId8" Type="http://schemas.openxmlformats.org/officeDocument/2006/relationships/image" Target="../media/image28.svg"/><Relationship Id="rId13" Type="http://schemas.openxmlformats.org/officeDocument/2006/relationships/image" Target="../media/image33.png"/><Relationship Id="rId18" Type="http://schemas.openxmlformats.org/officeDocument/2006/relationships/image" Target="../media/image38.svg"/><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image" Target="../media/image32.svg"/><Relationship Id="rId17" Type="http://schemas.openxmlformats.org/officeDocument/2006/relationships/image" Target="../media/image37.png"/><Relationship Id="rId2" Type="http://schemas.openxmlformats.org/officeDocument/2006/relationships/image" Target="../media/image22.svg"/><Relationship Id="rId16" Type="http://schemas.openxmlformats.org/officeDocument/2006/relationships/image" Target="../media/image36.svg"/><Relationship Id="rId20" Type="http://schemas.openxmlformats.org/officeDocument/2006/relationships/image" Target="../media/image40.svg"/><Relationship Id="rId1" Type="http://schemas.openxmlformats.org/officeDocument/2006/relationships/image" Target="../media/image21.png"/><Relationship Id="rId6" Type="http://schemas.openxmlformats.org/officeDocument/2006/relationships/image" Target="../media/image26.svg"/><Relationship Id="rId11" Type="http://schemas.openxmlformats.org/officeDocument/2006/relationships/image" Target="../media/image31.png"/><Relationship Id="rId5" Type="http://schemas.openxmlformats.org/officeDocument/2006/relationships/image" Target="../media/image25.png"/><Relationship Id="rId15" Type="http://schemas.openxmlformats.org/officeDocument/2006/relationships/image" Target="../media/image35.png"/><Relationship Id="rId10" Type="http://schemas.openxmlformats.org/officeDocument/2006/relationships/image" Target="../media/image30.svg"/><Relationship Id="rId19" Type="http://schemas.openxmlformats.org/officeDocument/2006/relationships/image" Target="../media/image39.png"/><Relationship Id="rId4" Type="http://schemas.openxmlformats.org/officeDocument/2006/relationships/image" Target="../media/image24.svg"/><Relationship Id="rId9" Type="http://schemas.openxmlformats.org/officeDocument/2006/relationships/image" Target="../media/image29.png"/><Relationship Id="rId14" Type="http://schemas.openxmlformats.org/officeDocument/2006/relationships/image" Target="../media/image34.svg"/></Relationships>
</file>

<file path=ppt/diagrams/_rels/data8.xml.rels><?xml version="1.0" encoding="UTF-8" standalone="yes"?>
<Relationships xmlns="http://schemas.openxmlformats.org/package/2006/relationships"><Relationship Id="rId8" Type="http://schemas.openxmlformats.org/officeDocument/2006/relationships/image" Target="../media/image105.svg"/><Relationship Id="rId3" Type="http://schemas.openxmlformats.org/officeDocument/2006/relationships/image" Target="../media/image100.png"/><Relationship Id="rId7" Type="http://schemas.openxmlformats.org/officeDocument/2006/relationships/image" Target="../media/image104.png"/><Relationship Id="rId2" Type="http://schemas.openxmlformats.org/officeDocument/2006/relationships/image" Target="../media/image99.svg"/><Relationship Id="rId1" Type="http://schemas.openxmlformats.org/officeDocument/2006/relationships/image" Target="../media/image98.png"/><Relationship Id="rId6" Type="http://schemas.openxmlformats.org/officeDocument/2006/relationships/image" Target="../media/image103.svg"/><Relationship Id="rId5" Type="http://schemas.openxmlformats.org/officeDocument/2006/relationships/image" Target="../media/image102.png"/><Relationship Id="rId10" Type="http://schemas.openxmlformats.org/officeDocument/2006/relationships/image" Target="../media/image107.svg"/><Relationship Id="rId4" Type="http://schemas.openxmlformats.org/officeDocument/2006/relationships/image" Target="../media/image101.svg"/><Relationship Id="rId9" Type="http://schemas.openxmlformats.org/officeDocument/2006/relationships/image" Target="../media/image106.png"/></Relationships>
</file>

<file path=ppt/diagrams/_rels/drawing1.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svg"/><Relationship Id="rId1" Type="http://schemas.openxmlformats.org/officeDocument/2006/relationships/image" Target="../media/image12.png"/><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diagrams/_rels/drawing2.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svg"/><Relationship Id="rId1" Type="http://schemas.openxmlformats.org/officeDocument/2006/relationships/image" Target="../media/image31.png"/><Relationship Id="rId6" Type="http://schemas.openxmlformats.org/officeDocument/2006/relationships/image" Target="../media/image36.svg"/><Relationship Id="rId5" Type="http://schemas.openxmlformats.org/officeDocument/2006/relationships/image" Target="../media/image35.png"/><Relationship Id="rId10" Type="http://schemas.openxmlformats.org/officeDocument/2006/relationships/image" Target="../media/image40.svg"/><Relationship Id="rId4" Type="http://schemas.openxmlformats.org/officeDocument/2006/relationships/image" Target="../media/image34.svg"/><Relationship Id="rId9" Type="http://schemas.openxmlformats.org/officeDocument/2006/relationships/image" Target="../media/image39.png"/></Relationships>
</file>

<file path=ppt/diagrams/_rels/drawing8.xml.rels><?xml version="1.0" encoding="UTF-8" standalone="yes"?>
<Relationships xmlns="http://schemas.openxmlformats.org/package/2006/relationships"><Relationship Id="rId8" Type="http://schemas.openxmlformats.org/officeDocument/2006/relationships/image" Target="../media/image105.svg"/><Relationship Id="rId3" Type="http://schemas.openxmlformats.org/officeDocument/2006/relationships/image" Target="../media/image100.png"/><Relationship Id="rId7" Type="http://schemas.openxmlformats.org/officeDocument/2006/relationships/image" Target="../media/image104.png"/><Relationship Id="rId2" Type="http://schemas.openxmlformats.org/officeDocument/2006/relationships/image" Target="../media/image99.svg"/><Relationship Id="rId1" Type="http://schemas.openxmlformats.org/officeDocument/2006/relationships/image" Target="../media/image98.png"/><Relationship Id="rId6" Type="http://schemas.openxmlformats.org/officeDocument/2006/relationships/image" Target="../media/image103.svg"/><Relationship Id="rId5" Type="http://schemas.openxmlformats.org/officeDocument/2006/relationships/image" Target="../media/image102.png"/><Relationship Id="rId10" Type="http://schemas.openxmlformats.org/officeDocument/2006/relationships/image" Target="../media/image107.svg"/><Relationship Id="rId4" Type="http://schemas.openxmlformats.org/officeDocument/2006/relationships/image" Target="../media/image101.svg"/><Relationship Id="rId9" Type="http://schemas.openxmlformats.org/officeDocument/2006/relationships/image" Target="../media/image106.pn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3AD9914-954F-4C5C-8659-ABF13ACE4474}" type="doc">
      <dgm:prSet loTypeId="urn:microsoft.com/office/officeart/2005/8/layout/vList3" loCatId="list" qsTypeId="urn:microsoft.com/office/officeart/2005/8/quickstyle/simple1" qsCatId="simple" csTypeId="urn:microsoft.com/office/officeart/2005/8/colors/colorful5" csCatId="colorful" phldr="1"/>
      <dgm:spPr/>
      <dgm:t>
        <a:bodyPr/>
        <a:lstStyle/>
        <a:p>
          <a:endParaRPr lang="en-US"/>
        </a:p>
      </dgm:t>
    </dgm:pt>
    <dgm:pt modelId="{442FC4CB-A1A0-4381-A9BB-8FDA93E351A2}">
      <dgm:prSet phldrT="[Text]" custT="1"/>
      <dgm:spPr>
        <a:solidFill>
          <a:srgbClr val="AFCCE7"/>
        </a:solidFill>
      </dgm:spPr>
      <dgm:t>
        <a:bodyPr/>
        <a:lstStyle/>
        <a:p>
          <a:r>
            <a:rPr lang="en-US" sz="1800" b="1">
              <a:latin typeface="Corbel" panose="020B0503020204020204" pitchFamily="34" charset="0"/>
            </a:rPr>
            <a:t>Training</a:t>
          </a:r>
        </a:p>
        <a:p>
          <a:r>
            <a:rPr lang="en-US" sz="1400">
              <a:latin typeface="Corbel" panose="020B0503020204020204" pitchFamily="34" charset="0"/>
            </a:rPr>
            <a:t>Our certified trainers can train anyone on naloxone use or stigma of </a:t>
          </a:r>
          <a:br>
            <a:rPr lang="en-US" sz="1400">
              <a:latin typeface="Corbel" panose="020B0503020204020204" pitchFamily="34" charset="0"/>
            </a:rPr>
          </a:br>
          <a:r>
            <a:rPr lang="en-US" sz="1400">
              <a:latin typeface="Corbel" panose="020B0503020204020204" pitchFamily="34" charset="0"/>
            </a:rPr>
            <a:t>substance use disorders.</a:t>
          </a:r>
        </a:p>
      </dgm:t>
    </dgm:pt>
    <dgm:pt modelId="{575C98DD-EC5B-4A1C-9F83-CF41A25E94B6}" type="parTrans" cxnId="{47652E2C-108D-46B6-96FF-DE6C2AB9A543}">
      <dgm:prSet/>
      <dgm:spPr/>
      <dgm:t>
        <a:bodyPr/>
        <a:lstStyle/>
        <a:p>
          <a:endParaRPr lang="en-US">
            <a:latin typeface="Corbel" panose="020B0503020204020204" pitchFamily="34" charset="0"/>
          </a:endParaRPr>
        </a:p>
      </dgm:t>
    </dgm:pt>
    <dgm:pt modelId="{2C334F31-1266-405A-A1CE-43FC774A964A}" type="sibTrans" cxnId="{47652E2C-108D-46B6-96FF-DE6C2AB9A543}">
      <dgm:prSet/>
      <dgm:spPr/>
      <dgm:t>
        <a:bodyPr/>
        <a:lstStyle/>
        <a:p>
          <a:endParaRPr lang="en-US">
            <a:latin typeface="Corbel" panose="020B0503020204020204" pitchFamily="34" charset="0"/>
          </a:endParaRPr>
        </a:p>
      </dgm:t>
    </dgm:pt>
    <dgm:pt modelId="{A2987667-4B02-49FB-9084-ADD451EA9562}">
      <dgm:prSet phldrT="[Text]" custT="1"/>
      <dgm:spPr>
        <a:solidFill>
          <a:srgbClr val="639CCF"/>
        </a:solidFill>
      </dgm:spPr>
      <dgm:t>
        <a:bodyPr/>
        <a:lstStyle/>
        <a:p>
          <a:r>
            <a:rPr lang="en-US" sz="1400" b="1">
              <a:latin typeface="Corbel" panose="020B0503020204020204" pitchFamily="34" charset="0"/>
            </a:rPr>
            <a:t>Community Collaboration</a:t>
          </a:r>
        </a:p>
        <a:p>
          <a:r>
            <a:rPr lang="en-US" sz="1400">
              <a:latin typeface="Corbel" panose="020B0503020204020204" pitchFamily="34" charset="0"/>
            </a:rPr>
            <a:t>We can collaborate with your organization to work on your goals related to prevention, treatment, </a:t>
          </a:r>
          <a:br>
            <a:rPr lang="en-US" sz="1400">
              <a:latin typeface="Corbel" panose="020B0503020204020204" pitchFamily="34" charset="0"/>
            </a:rPr>
          </a:br>
          <a:r>
            <a:rPr lang="en-US" sz="1400">
              <a:latin typeface="Corbel" panose="020B0503020204020204" pitchFamily="34" charset="0"/>
            </a:rPr>
            <a:t>and recovery.</a:t>
          </a:r>
        </a:p>
      </dgm:t>
    </dgm:pt>
    <dgm:pt modelId="{75F5ED29-655E-442D-BF25-DD5A6DE976EF}" type="parTrans" cxnId="{08A7E712-BE3A-4E2A-87F4-7B3635A30225}">
      <dgm:prSet/>
      <dgm:spPr/>
      <dgm:t>
        <a:bodyPr/>
        <a:lstStyle/>
        <a:p>
          <a:endParaRPr lang="en-US">
            <a:latin typeface="Corbel" panose="020B0503020204020204" pitchFamily="34" charset="0"/>
          </a:endParaRPr>
        </a:p>
      </dgm:t>
    </dgm:pt>
    <dgm:pt modelId="{1CA7A894-7AFE-4E77-B3B1-EBCC6FEA5B58}" type="sibTrans" cxnId="{08A7E712-BE3A-4E2A-87F4-7B3635A30225}">
      <dgm:prSet/>
      <dgm:spPr/>
      <dgm:t>
        <a:bodyPr/>
        <a:lstStyle/>
        <a:p>
          <a:endParaRPr lang="en-US">
            <a:latin typeface="Corbel" panose="020B0503020204020204" pitchFamily="34" charset="0"/>
          </a:endParaRPr>
        </a:p>
      </dgm:t>
    </dgm:pt>
    <dgm:pt modelId="{F994E374-F3E1-4F60-A163-825C50DD73AC}">
      <dgm:prSet phldrT="[Text]" custT="1"/>
      <dgm:spPr>
        <a:solidFill>
          <a:srgbClr val="2EA2DA"/>
        </a:solidFill>
      </dgm:spPr>
      <dgm:t>
        <a:bodyPr/>
        <a:lstStyle/>
        <a:p>
          <a:r>
            <a:rPr lang="en-US" sz="1350" b="1">
              <a:latin typeface="Corbel" panose="020B0503020204020204" pitchFamily="34" charset="0"/>
            </a:rPr>
            <a:t>Technical Assistance</a:t>
          </a:r>
        </a:p>
        <a:p>
          <a:r>
            <a:rPr lang="en-US" sz="1350">
              <a:latin typeface="Corbel" panose="020B0503020204020204" pitchFamily="34" charset="0"/>
            </a:rPr>
            <a:t>Let us assist you in implementing or optimizing your technology to create better care coordination opportunities.</a:t>
          </a:r>
        </a:p>
      </dgm:t>
    </dgm:pt>
    <dgm:pt modelId="{5442238D-FD17-48B9-933A-954507020560}" type="parTrans" cxnId="{165B8ED9-17FD-495F-83A7-0780F98ED5D3}">
      <dgm:prSet/>
      <dgm:spPr/>
      <dgm:t>
        <a:bodyPr/>
        <a:lstStyle/>
        <a:p>
          <a:endParaRPr lang="en-US">
            <a:latin typeface="Corbel" panose="020B0503020204020204" pitchFamily="34" charset="0"/>
          </a:endParaRPr>
        </a:p>
      </dgm:t>
    </dgm:pt>
    <dgm:pt modelId="{1769C1CC-17B6-461C-94F3-930677C2A5B5}" type="sibTrans" cxnId="{165B8ED9-17FD-495F-83A7-0780F98ED5D3}">
      <dgm:prSet/>
      <dgm:spPr/>
      <dgm:t>
        <a:bodyPr/>
        <a:lstStyle/>
        <a:p>
          <a:endParaRPr lang="en-US">
            <a:latin typeface="Corbel" panose="020B0503020204020204" pitchFamily="34" charset="0"/>
          </a:endParaRPr>
        </a:p>
      </dgm:t>
    </dgm:pt>
    <dgm:pt modelId="{CDE5B77E-DDDF-414B-87A9-ED004E770C32}">
      <dgm:prSet phldrT="[Text]" custT="1"/>
      <dgm:spPr>
        <a:solidFill>
          <a:srgbClr val="145676"/>
        </a:solidFill>
      </dgm:spPr>
      <dgm:t>
        <a:bodyPr/>
        <a:lstStyle/>
        <a:p>
          <a:pPr algn="ctr"/>
          <a:r>
            <a:rPr lang="en-US" sz="1600" b="1">
              <a:latin typeface="Corbel" panose="020B0503020204020204" pitchFamily="34" charset="0"/>
            </a:rPr>
            <a:t>Education Events</a:t>
          </a:r>
        </a:p>
        <a:p>
          <a:pPr algn="ctr"/>
          <a:r>
            <a:rPr lang="en-US" sz="1200">
              <a:latin typeface="Corbel" panose="020B0503020204020204" pitchFamily="34" charset="0"/>
            </a:rPr>
            <a:t>We host a variety of events focused on a variety of topics including sensitivity of results, prescribing guidelines, telehealth, value-based care</a:t>
          </a:r>
          <a:br>
            <a:rPr lang="en-US" sz="1200">
              <a:latin typeface="Corbel" panose="020B0503020204020204" pitchFamily="34" charset="0"/>
            </a:rPr>
          </a:br>
          <a:r>
            <a:rPr lang="en-US" sz="1200">
              <a:latin typeface="Corbel" panose="020B0503020204020204" pitchFamily="34" charset="0"/>
            </a:rPr>
            <a:t>models, and more .</a:t>
          </a:r>
        </a:p>
      </dgm:t>
    </dgm:pt>
    <dgm:pt modelId="{6F5A69A7-4211-4D81-B618-48407F5AC415}" type="parTrans" cxnId="{B4E9036C-FB36-4280-B378-B391DD684CDA}">
      <dgm:prSet/>
      <dgm:spPr/>
      <dgm:t>
        <a:bodyPr/>
        <a:lstStyle/>
        <a:p>
          <a:endParaRPr lang="en-US">
            <a:latin typeface="Corbel" panose="020B0503020204020204" pitchFamily="34" charset="0"/>
          </a:endParaRPr>
        </a:p>
      </dgm:t>
    </dgm:pt>
    <dgm:pt modelId="{A9A19B5F-2E89-4BEA-A61D-EDF61D85E392}" type="sibTrans" cxnId="{B4E9036C-FB36-4280-B378-B391DD684CDA}">
      <dgm:prSet/>
      <dgm:spPr/>
      <dgm:t>
        <a:bodyPr/>
        <a:lstStyle/>
        <a:p>
          <a:endParaRPr lang="en-US">
            <a:latin typeface="Corbel" panose="020B0503020204020204" pitchFamily="34" charset="0"/>
          </a:endParaRPr>
        </a:p>
      </dgm:t>
    </dgm:pt>
    <dgm:pt modelId="{34660FF2-5DA2-453B-8159-5C9377491DBA}">
      <dgm:prSet phldrT="[Text]"/>
      <dgm:spPr>
        <a:solidFill>
          <a:srgbClr val="145676"/>
        </a:solidFill>
      </dgm:spPr>
      <dgm:t>
        <a:bodyPr/>
        <a:lstStyle/>
        <a:p>
          <a:pPr algn="l"/>
          <a:endParaRPr lang="en-US" sz="900">
            <a:latin typeface="Corbel" panose="020B0503020204020204" pitchFamily="34" charset="0"/>
          </a:endParaRPr>
        </a:p>
      </dgm:t>
    </dgm:pt>
    <dgm:pt modelId="{AA7DB2A9-F267-465A-BA0B-E1A9FB27F877}" type="sibTrans" cxnId="{7991CBC7-C811-476B-9CFC-8710E77E90F1}">
      <dgm:prSet/>
      <dgm:spPr/>
      <dgm:t>
        <a:bodyPr/>
        <a:lstStyle/>
        <a:p>
          <a:endParaRPr lang="en-US">
            <a:latin typeface="Corbel" panose="020B0503020204020204" pitchFamily="34" charset="0"/>
          </a:endParaRPr>
        </a:p>
      </dgm:t>
    </dgm:pt>
    <dgm:pt modelId="{2D3542C5-3120-4ED0-860B-9DA002C91C2E}" type="parTrans" cxnId="{7991CBC7-C811-476B-9CFC-8710E77E90F1}">
      <dgm:prSet/>
      <dgm:spPr/>
      <dgm:t>
        <a:bodyPr/>
        <a:lstStyle/>
        <a:p>
          <a:endParaRPr lang="en-US">
            <a:latin typeface="Corbel" panose="020B0503020204020204" pitchFamily="34" charset="0"/>
          </a:endParaRPr>
        </a:p>
      </dgm:t>
    </dgm:pt>
    <dgm:pt modelId="{EA09F86D-0432-471D-8E04-9EEE0E8C4CD2}" type="pres">
      <dgm:prSet presAssocID="{43AD9914-954F-4C5C-8659-ABF13ACE4474}" presName="linearFlow" presStyleCnt="0">
        <dgm:presLayoutVars>
          <dgm:dir/>
          <dgm:resizeHandles val="exact"/>
        </dgm:presLayoutVars>
      </dgm:prSet>
      <dgm:spPr/>
    </dgm:pt>
    <dgm:pt modelId="{B1D1CF66-D97C-4393-A629-903F94D16419}" type="pres">
      <dgm:prSet presAssocID="{442FC4CB-A1A0-4381-A9BB-8FDA93E351A2}" presName="composite" presStyleCnt="0"/>
      <dgm:spPr/>
    </dgm:pt>
    <dgm:pt modelId="{FA4E5BDB-2460-49A9-8477-F96D240CFE07}" type="pres">
      <dgm:prSet presAssocID="{442FC4CB-A1A0-4381-A9BB-8FDA93E351A2}" presName="imgShp" presStyleLbl="fgImgPlace1" presStyleIdx="0" presStyleCnt="4" custLinFactNeighborX="-51593" custLinFactNeighborY="-3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Classroom with solid fill"/>
        </a:ext>
      </dgm:extLst>
    </dgm:pt>
    <dgm:pt modelId="{9DDEC269-3B93-4288-BEAB-FE08B0AB5902}" type="pres">
      <dgm:prSet presAssocID="{442FC4CB-A1A0-4381-A9BB-8FDA93E351A2}" presName="txShp" presStyleLbl="node1" presStyleIdx="0" presStyleCnt="4" custLinFactNeighborX="-534" custLinFactNeighborY="-4994">
        <dgm:presLayoutVars>
          <dgm:bulletEnabled val="1"/>
        </dgm:presLayoutVars>
      </dgm:prSet>
      <dgm:spPr/>
    </dgm:pt>
    <dgm:pt modelId="{F0CE2B2A-7270-441A-A4D4-F1DDEEF1A789}" type="pres">
      <dgm:prSet presAssocID="{2C334F31-1266-405A-A1CE-43FC774A964A}" presName="spacing" presStyleCnt="0"/>
      <dgm:spPr/>
    </dgm:pt>
    <dgm:pt modelId="{2E5DB569-D7EA-4CC4-8C71-41F25208965F}" type="pres">
      <dgm:prSet presAssocID="{A2987667-4B02-49FB-9084-ADD451EA9562}" presName="composite" presStyleCnt="0"/>
      <dgm:spPr/>
    </dgm:pt>
    <dgm:pt modelId="{70B9D255-ACFD-4EDA-BC43-4765FDD8BC98}" type="pres">
      <dgm:prSet presAssocID="{A2987667-4B02-49FB-9084-ADD451EA9562}" presName="imgShp" presStyleLbl="fgImgPlace1" presStyleIdx="1" presStyleCnt="4" custLinFactNeighborX="-50559" custLinFactNeighborY="-1041"/>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Cheers with solid fill"/>
        </a:ext>
      </dgm:extLst>
    </dgm:pt>
    <dgm:pt modelId="{B8D2F42D-20B9-4003-8BFF-67BB540FE77A}" type="pres">
      <dgm:prSet presAssocID="{A2987667-4B02-49FB-9084-ADD451EA9562}" presName="txShp" presStyleLbl="node1" presStyleIdx="1" presStyleCnt="4">
        <dgm:presLayoutVars>
          <dgm:bulletEnabled val="1"/>
        </dgm:presLayoutVars>
      </dgm:prSet>
      <dgm:spPr/>
    </dgm:pt>
    <dgm:pt modelId="{F115F150-6D2A-4A4D-9567-2A5FC1099E86}" type="pres">
      <dgm:prSet presAssocID="{1CA7A894-7AFE-4E77-B3B1-EBCC6FEA5B58}" presName="spacing" presStyleCnt="0"/>
      <dgm:spPr/>
    </dgm:pt>
    <dgm:pt modelId="{EA165EB8-A11E-43BB-9DFF-08C68DF7E8FD}" type="pres">
      <dgm:prSet presAssocID="{F994E374-F3E1-4F60-A163-825C50DD73AC}" presName="composite" presStyleCnt="0"/>
      <dgm:spPr/>
    </dgm:pt>
    <dgm:pt modelId="{48BA85EB-5CDD-44B5-9680-90579B9FA7FC}" type="pres">
      <dgm:prSet presAssocID="{F994E374-F3E1-4F60-A163-825C50DD73AC}" presName="imgShp" presStyleLbl="fgImgPlace1" presStyleIdx="2" presStyleCnt="4" custLinFactNeighborX="-49518" custLinFactNeighborY="312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Internet Of Things with solid fill"/>
        </a:ext>
      </dgm:extLst>
    </dgm:pt>
    <dgm:pt modelId="{9975F5B2-33F5-4C35-819D-1B7287BE6A0A}" type="pres">
      <dgm:prSet presAssocID="{F994E374-F3E1-4F60-A163-825C50DD73AC}" presName="txShp" presStyleLbl="node1" presStyleIdx="2" presStyleCnt="4">
        <dgm:presLayoutVars>
          <dgm:bulletEnabled val="1"/>
        </dgm:presLayoutVars>
      </dgm:prSet>
      <dgm:spPr/>
    </dgm:pt>
    <dgm:pt modelId="{F356415E-CEEB-42B1-BD36-4EB35E748C1B}" type="pres">
      <dgm:prSet presAssocID="{1769C1CC-17B6-461C-94F3-930677C2A5B5}" presName="spacing" presStyleCnt="0"/>
      <dgm:spPr/>
    </dgm:pt>
    <dgm:pt modelId="{47735EF2-F2AD-40D3-84C2-50D069F0D065}" type="pres">
      <dgm:prSet presAssocID="{CDE5B77E-DDDF-414B-87A9-ED004E770C32}" presName="composite" presStyleCnt="0"/>
      <dgm:spPr/>
    </dgm:pt>
    <dgm:pt modelId="{B256A4A7-81F1-45FF-8A03-3D9B373F2F17}" type="pres">
      <dgm:prSet presAssocID="{CDE5B77E-DDDF-414B-87A9-ED004E770C32}" presName="imgShp" presStyleLbl="fgImgPlace1" presStyleIdx="3" presStyleCnt="4" custLinFactNeighborX="-57847" custLinFactNeighborY="3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Head with gears with solid fill"/>
        </a:ext>
      </dgm:extLst>
    </dgm:pt>
    <dgm:pt modelId="{A1F48E36-80C5-4B98-8589-5260FB7E382B}" type="pres">
      <dgm:prSet presAssocID="{CDE5B77E-DDDF-414B-87A9-ED004E770C32}" presName="txShp" presStyleLbl="node1" presStyleIdx="3" presStyleCnt="4">
        <dgm:presLayoutVars>
          <dgm:bulletEnabled val="1"/>
        </dgm:presLayoutVars>
      </dgm:prSet>
      <dgm:spPr/>
    </dgm:pt>
  </dgm:ptLst>
  <dgm:cxnLst>
    <dgm:cxn modelId="{08A7E712-BE3A-4E2A-87F4-7B3635A30225}" srcId="{43AD9914-954F-4C5C-8659-ABF13ACE4474}" destId="{A2987667-4B02-49FB-9084-ADD451EA9562}" srcOrd="1" destOrd="0" parTransId="{75F5ED29-655E-442D-BF25-DD5A6DE976EF}" sibTransId="{1CA7A894-7AFE-4E77-B3B1-EBCC6FEA5B58}"/>
    <dgm:cxn modelId="{47652E2C-108D-46B6-96FF-DE6C2AB9A543}" srcId="{43AD9914-954F-4C5C-8659-ABF13ACE4474}" destId="{442FC4CB-A1A0-4381-A9BB-8FDA93E351A2}" srcOrd="0" destOrd="0" parTransId="{575C98DD-EC5B-4A1C-9F83-CF41A25E94B6}" sibTransId="{2C334F31-1266-405A-A1CE-43FC774A964A}"/>
    <dgm:cxn modelId="{34BDC732-019D-4453-8741-435527136E3D}" type="presOf" srcId="{34660FF2-5DA2-453B-8159-5C9377491DBA}" destId="{A1F48E36-80C5-4B98-8589-5260FB7E382B}" srcOrd="0" destOrd="1" presId="urn:microsoft.com/office/officeart/2005/8/layout/vList3"/>
    <dgm:cxn modelId="{E2E32648-2EB6-44D6-A816-6DAF2BD1A0BC}" type="presOf" srcId="{F994E374-F3E1-4F60-A163-825C50DD73AC}" destId="{9975F5B2-33F5-4C35-819D-1B7287BE6A0A}" srcOrd="0" destOrd="0" presId="urn:microsoft.com/office/officeart/2005/8/layout/vList3"/>
    <dgm:cxn modelId="{B4E9036C-FB36-4280-B378-B391DD684CDA}" srcId="{43AD9914-954F-4C5C-8659-ABF13ACE4474}" destId="{CDE5B77E-DDDF-414B-87A9-ED004E770C32}" srcOrd="3" destOrd="0" parTransId="{6F5A69A7-4211-4D81-B618-48407F5AC415}" sibTransId="{A9A19B5F-2E89-4BEA-A61D-EDF61D85E392}"/>
    <dgm:cxn modelId="{34A82E8F-1562-4E35-A15D-F4298EEBA4C6}" type="presOf" srcId="{CDE5B77E-DDDF-414B-87A9-ED004E770C32}" destId="{A1F48E36-80C5-4B98-8589-5260FB7E382B}" srcOrd="0" destOrd="0" presId="urn:microsoft.com/office/officeart/2005/8/layout/vList3"/>
    <dgm:cxn modelId="{4F430A91-D762-473D-9FF8-46D579E9C326}" type="presOf" srcId="{43AD9914-954F-4C5C-8659-ABF13ACE4474}" destId="{EA09F86D-0432-471D-8E04-9EEE0E8C4CD2}" srcOrd="0" destOrd="0" presId="urn:microsoft.com/office/officeart/2005/8/layout/vList3"/>
    <dgm:cxn modelId="{7991CBC7-C811-476B-9CFC-8710E77E90F1}" srcId="{CDE5B77E-DDDF-414B-87A9-ED004E770C32}" destId="{34660FF2-5DA2-453B-8159-5C9377491DBA}" srcOrd="0" destOrd="0" parTransId="{2D3542C5-3120-4ED0-860B-9DA002C91C2E}" sibTransId="{AA7DB2A9-F267-465A-BA0B-E1A9FB27F877}"/>
    <dgm:cxn modelId="{09CA95D4-7F62-4838-88F6-68D35416752E}" type="presOf" srcId="{442FC4CB-A1A0-4381-A9BB-8FDA93E351A2}" destId="{9DDEC269-3B93-4288-BEAB-FE08B0AB5902}" srcOrd="0" destOrd="0" presId="urn:microsoft.com/office/officeart/2005/8/layout/vList3"/>
    <dgm:cxn modelId="{165B8ED9-17FD-495F-83A7-0780F98ED5D3}" srcId="{43AD9914-954F-4C5C-8659-ABF13ACE4474}" destId="{F994E374-F3E1-4F60-A163-825C50DD73AC}" srcOrd="2" destOrd="0" parTransId="{5442238D-FD17-48B9-933A-954507020560}" sibTransId="{1769C1CC-17B6-461C-94F3-930677C2A5B5}"/>
    <dgm:cxn modelId="{360E7DF6-6C70-4D21-BB6F-A6D731226562}" type="presOf" srcId="{A2987667-4B02-49FB-9084-ADD451EA9562}" destId="{B8D2F42D-20B9-4003-8BFF-67BB540FE77A}" srcOrd="0" destOrd="0" presId="urn:microsoft.com/office/officeart/2005/8/layout/vList3"/>
    <dgm:cxn modelId="{4AC4CF8D-C503-4B30-A049-0AB9175E2F40}" type="presParOf" srcId="{EA09F86D-0432-471D-8E04-9EEE0E8C4CD2}" destId="{B1D1CF66-D97C-4393-A629-903F94D16419}" srcOrd="0" destOrd="0" presId="urn:microsoft.com/office/officeart/2005/8/layout/vList3"/>
    <dgm:cxn modelId="{AE6C1DB7-ED91-4517-9773-D030ABA6A2A2}" type="presParOf" srcId="{B1D1CF66-D97C-4393-A629-903F94D16419}" destId="{FA4E5BDB-2460-49A9-8477-F96D240CFE07}" srcOrd="0" destOrd="0" presId="urn:microsoft.com/office/officeart/2005/8/layout/vList3"/>
    <dgm:cxn modelId="{79C79133-99DD-43BF-89DD-9FCAADDA54C8}" type="presParOf" srcId="{B1D1CF66-D97C-4393-A629-903F94D16419}" destId="{9DDEC269-3B93-4288-BEAB-FE08B0AB5902}" srcOrd="1" destOrd="0" presId="urn:microsoft.com/office/officeart/2005/8/layout/vList3"/>
    <dgm:cxn modelId="{0EA55C59-E50E-416D-9D69-ED639D826F44}" type="presParOf" srcId="{EA09F86D-0432-471D-8E04-9EEE0E8C4CD2}" destId="{F0CE2B2A-7270-441A-A4D4-F1DDEEF1A789}" srcOrd="1" destOrd="0" presId="urn:microsoft.com/office/officeart/2005/8/layout/vList3"/>
    <dgm:cxn modelId="{A74410AA-D2A6-4046-9C2C-E817867CB6B8}" type="presParOf" srcId="{EA09F86D-0432-471D-8E04-9EEE0E8C4CD2}" destId="{2E5DB569-D7EA-4CC4-8C71-41F25208965F}" srcOrd="2" destOrd="0" presId="urn:microsoft.com/office/officeart/2005/8/layout/vList3"/>
    <dgm:cxn modelId="{6DA23C21-D6B6-4F48-A478-B2CAF3A94F45}" type="presParOf" srcId="{2E5DB569-D7EA-4CC4-8C71-41F25208965F}" destId="{70B9D255-ACFD-4EDA-BC43-4765FDD8BC98}" srcOrd="0" destOrd="0" presId="urn:microsoft.com/office/officeart/2005/8/layout/vList3"/>
    <dgm:cxn modelId="{1CBE0F76-A4A5-4F83-BF64-B45E3DE390F4}" type="presParOf" srcId="{2E5DB569-D7EA-4CC4-8C71-41F25208965F}" destId="{B8D2F42D-20B9-4003-8BFF-67BB540FE77A}" srcOrd="1" destOrd="0" presId="urn:microsoft.com/office/officeart/2005/8/layout/vList3"/>
    <dgm:cxn modelId="{23C546E4-43EE-40C6-B60D-0907946502BA}" type="presParOf" srcId="{EA09F86D-0432-471D-8E04-9EEE0E8C4CD2}" destId="{F115F150-6D2A-4A4D-9567-2A5FC1099E86}" srcOrd="3" destOrd="0" presId="urn:microsoft.com/office/officeart/2005/8/layout/vList3"/>
    <dgm:cxn modelId="{7B136374-3EE2-4954-8283-43F1C27D6598}" type="presParOf" srcId="{EA09F86D-0432-471D-8E04-9EEE0E8C4CD2}" destId="{EA165EB8-A11E-43BB-9DFF-08C68DF7E8FD}" srcOrd="4" destOrd="0" presId="urn:microsoft.com/office/officeart/2005/8/layout/vList3"/>
    <dgm:cxn modelId="{F24F99A2-F99A-44E3-AA58-02B2057B657C}" type="presParOf" srcId="{EA165EB8-A11E-43BB-9DFF-08C68DF7E8FD}" destId="{48BA85EB-5CDD-44B5-9680-90579B9FA7FC}" srcOrd="0" destOrd="0" presId="urn:microsoft.com/office/officeart/2005/8/layout/vList3"/>
    <dgm:cxn modelId="{F5E1DFF3-D7EC-4788-831C-F3E3FBBC58A1}" type="presParOf" srcId="{EA165EB8-A11E-43BB-9DFF-08C68DF7E8FD}" destId="{9975F5B2-33F5-4C35-819D-1B7287BE6A0A}" srcOrd="1" destOrd="0" presId="urn:microsoft.com/office/officeart/2005/8/layout/vList3"/>
    <dgm:cxn modelId="{10357E56-7924-429D-B367-BE7C36C73F13}" type="presParOf" srcId="{EA09F86D-0432-471D-8E04-9EEE0E8C4CD2}" destId="{F356415E-CEEB-42B1-BD36-4EB35E748C1B}" srcOrd="5" destOrd="0" presId="urn:microsoft.com/office/officeart/2005/8/layout/vList3"/>
    <dgm:cxn modelId="{80028342-AF15-4C35-A34F-16FBDFDF7CC7}" type="presParOf" srcId="{EA09F86D-0432-471D-8E04-9EEE0E8C4CD2}" destId="{47735EF2-F2AD-40D3-84C2-50D069F0D065}" srcOrd="6" destOrd="0" presId="urn:microsoft.com/office/officeart/2005/8/layout/vList3"/>
    <dgm:cxn modelId="{57F9FBE0-FCCD-461C-BEC5-1D1EF9218326}" type="presParOf" srcId="{47735EF2-F2AD-40D3-84C2-50D069F0D065}" destId="{B256A4A7-81F1-45FF-8A03-3D9B373F2F17}" srcOrd="0" destOrd="0" presId="urn:microsoft.com/office/officeart/2005/8/layout/vList3"/>
    <dgm:cxn modelId="{F1319F48-1A2D-4C3F-BB3A-F780AD8E05F0}" type="presParOf" srcId="{47735EF2-F2AD-40D3-84C2-50D069F0D065}" destId="{A1F48E36-80C5-4B98-8589-5260FB7E382B}" srcOrd="1" destOrd="0" presId="urn:microsoft.com/office/officeart/2005/8/layout/vList3"/>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2E3EC0A3-A066-4442-AB49-EBEAFD0BE7BF}" type="doc">
      <dgm:prSet loTypeId="urn:microsoft.com/office/officeart/2008/layout/HexagonCluster" loCatId="picture" qsTypeId="urn:microsoft.com/office/officeart/2005/8/quickstyle/simple1" qsCatId="simple" csTypeId="urn:microsoft.com/office/officeart/2005/8/colors/colorful3" csCatId="colorful" phldr="1"/>
      <dgm:spPr/>
      <dgm:t>
        <a:bodyPr/>
        <a:lstStyle/>
        <a:p>
          <a:endParaRPr lang="en-US"/>
        </a:p>
      </dgm:t>
    </dgm:pt>
    <dgm:pt modelId="{352A1955-D0BA-4E85-9917-815C6A7D1C5F}">
      <dgm:prSet phldrT="[Text]"/>
      <dgm:spPr/>
      <dgm:t>
        <a:bodyPr/>
        <a:lstStyle/>
        <a:p>
          <a:r>
            <a:rPr lang="en-US"/>
            <a:t>EHR Care Coordination</a:t>
          </a:r>
        </a:p>
      </dgm:t>
    </dgm:pt>
    <dgm:pt modelId="{90A43D76-6E96-45C0-A543-5D6151DCBBB1}" type="parTrans" cxnId="{A5DD7B55-247B-4B6A-ADF0-CDD96BCB416F}">
      <dgm:prSet/>
      <dgm:spPr/>
      <dgm:t>
        <a:bodyPr/>
        <a:lstStyle/>
        <a:p>
          <a:endParaRPr lang="en-US"/>
        </a:p>
      </dgm:t>
    </dgm:pt>
    <dgm:pt modelId="{9939D8A3-C54A-49B4-BFC1-525BDB1B1743}" type="sibTrans" cxnId="{A5DD7B55-247B-4B6A-ADF0-CDD96BCB416F}">
      <dgm:prSet/>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t="-8000" b="-8000"/>
          </a:stretch>
        </a:blipFill>
      </dgm:spPr>
      <dgm:t>
        <a:bodyPr/>
        <a:lstStyle/>
        <a:p>
          <a:endParaRPr lang="en-US"/>
        </a:p>
      </dgm:t>
      <dgm:extLst>
        <a:ext uri="{E40237B7-FDA0-4F09-8148-C483321AD2D9}">
          <dgm14:cNvPr xmlns:dgm14="http://schemas.microsoft.com/office/drawing/2010/diagram" id="0" name="" descr="Cloud Computing with solid fill"/>
        </a:ext>
      </dgm:extLst>
    </dgm:pt>
    <dgm:pt modelId="{0D80C935-7DE5-474A-9447-2F77197A409F}">
      <dgm:prSet phldrT="[Text]"/>
      <dgm:spPr/>
      <dgm:t>
        <a:bodyPr/>
        <a:lstStyle/>
        <a:p>
          <a:r>
            <a:rPr lang="en-US"/>
            <a:t>Treatment and Referrals</a:t>
          </a:r>
        </a:p>
      </dgm:t>
    </dgm:pt>
    <dgm:pt modelId="{D419F6DE-FEEC-4EA2-B65E-571B7DA91DB4}" type="parTrans" cxnId="{3C770256-0AC4-48D2-A653-C6454F7E2DF8}">
      <dgm:prSet/>
      <dgm:spPr/>
      <dgm:t>
        <a:bodyPr/>
        <a:lstStyle/>
        <a:p>
          <a:endParaRPr lang="en-US"/>
        </a:p>
      </dgm:t>
    </dgm:pt>
    <dgm:pt modelId="{F2AAB9FD-57A6-4C8F-9F1B-080D5AFF5CE2}" type="sibTrans" cxnId="{3C770256-0AC4-48D2-A653-C6454F7E2DF8}">
      <dgm:prSet/>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t="-8000" b="-8000"/>
          </a:stretch>
        </a:blipFill>
      </dgm:spPr>
      <dgm:t>
        <a:bodyPr/>
        <a:lstStyle/>
        <a:p>
          <a:endParaRPr lang="en-US"/>
        </a:p>
      </dgm:t>
      <dgm:extLst>
        <a:ext uri="{E40237B7-FDA0-4F09-8148-C483321AD2D9}">
          <dgm14:cNvPr xmlns:dgm14="http://schemas.microsoft.com/office/drawing/2010/diagram" id="0" name="" descr="Hospital with solid fill"/>
        </a:ext>
      </dgm:extLst>
    </dgm:pt>
    <dgm:pt modelId="{F27D58FB-A154-4E4A-AB58-5AC7A8B7F792}">
      <dgm:prSet phldrT="[Text]"/>
      <dgm:spPr/>
      <dgm:t>
        <a:bodyPr/>
        <a:lstStyle/>
        <a:p>
          <a:r>
            <a:rPr lang="en-US"/>
            <a:t>Workforce Enhancement</a:t>
          </a:r>
        </a:p>
      </dgm:t>
    </dgm:pt>
    <dgm:pt modelId="{05EEA69C-3A76-4976-ABF4-315FC65C098A}" type="parTrans" cxnId="{9EAAFD27-AAAC-4274-9310-0D4662DCD8D2}">
      <dgm:prSet/>
      <dgm:spPr/>
      <dgm:t>
        <a:bodyPr/>
        <a:lstStyle/>
        <a:p>
          <a:endParaRPr lang="en-US"/>
        </a:p>
      </dgm:t>
    </dgm:pt>
    <dgm:pt modelId="{AA4F9B3E-E4B1-434A-B8FC-2C70FC998C5B}" type="sibTrans" cxnId="{9EAAFD27-AAAC-4274-9310-0D4662DCD8D2}">
      <dgm:prSet/>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t="-8000" b="-8000"/>
          </a:stretch>
        </a:blipFill>
      </dgm:spPr>
      <dgm:t>
        <a:bodyPr/>
        <a:lstStyle/>
        <a:p>
          <a:endParaRPr lang="en-US"/>
        </a:p>
      </dgm:t>
      <dgm:extLst>
        <a:ext uri="{E40237B7-FDA0-4F09-8148-C483321AD2D9}">
          <dgm14:cNvPr xmlns:dgm14="http://schemas.microsoft.com/office/drawing/2010/diagram" id="0" name="" descr="Business Growth with solid fill"/>
        </a:ext>
      </dgm:extLst>
    </dgm:pt>
    <dgm:pt modelId="{C207FBE6-5BE7-43B6-8CB5-6C93BEA1B89D}">
      <dgm:prSet phldrT="[Text]"/>
      <dgm:spPr/>
      <dgm:t>
        <a:bodyPr/>
        <a:lstStyle/>
        <a:p>
          <a:r>
            <a:rPr lang="en-US"/>
            <a:t>Staffing/Loan Repayment</a:t>
          </a:r>
        </a:p>
      </dgm:t>
    </dgm:pt>
    <dgm:pt modelId="{DAE0FBA6-9FBA-4AD7-9848-3885C5516656}" type="parTrans" cxnId="{8DB78E24-E6AB-4F52-8CB3-CE5909ACBCD4}">
      <dgm:prSet/>
      <dgm:spPr/>
      <dgm:t>
        <a:bodyPr/>
        <a:lstStyle/>
        <a:p>
          <a:endParaRPr lang="en-US"/>
        </a:p>
      </dgm:t>
    </dgm:pt>
    <dgm:pt modelId="{F10B9766-A749-4592-B7FA-1581E2FE33B6}" type="sibTrans" cxnId="{8DB78E24-E6AB-4F52-8CB3-CE5909ACBCD4}">
      <dgm:prSet/>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t="-8000" b="-8000"/>
          </a:stretch>
        </a:blipFill>
      </dgm:spPr>
      <dgm:t>
        <a:bodyPr/>
        <a:lstStyle/>
        <a:p>
          <a:endParaRPr lang="en-US"/>
        </a:p>
      </dgm:t>
      <dgm:extLst>
        <a:ext uri="{E40237B7-FDA0-4F09-8148-C483321AD2D9}">
          <dgm14:cNvPr xmlns:dgm14="http://schemas.microsoft.com/office/drawing/2010/diagram" id="0" name="" descr="Handshake with solid fill"/>
        </a:ext>
      </dgm:extLst>
    </dgm:pt>
    <dgm:pt modelId="{A04A055A-F5F8-4CE5-8903-6A396567F4FA}">
      <dgm:prSet phldrT="[Text]"/>
      <dgm:spPr/>
      <dgm:t>
        <a:bodyPr/>
        <a:lstStyle/>
        <a:p>
          <a:r>
            <a:rPr lang="en-US"/>
            <a:t>Billing/Coding Optimization</a:t>
          </a:r>
        </a:p>
      </dgm:t>
    </dgm:pt>
    <dgm:pt modelId="{16844A75-DB66-480F-A00A-863E2713FFA1}" type="parTrans" cxnId="{32025414-8352-4BD2-876E-8C976B4884B8}">
      <dgm:prSet/>
      <dgm:spPr/>
      <dgm:t>
        <a:bodyPr/>
        <a:lstStyle/>
        <a:p>
          <a:endParaRPr lang="en-US"/>
        </a:p>
      </dgm:t>
    </dgm:pt>
    <dgm:pt modelId="{7CC00C1E-54F1-4E7F-BACA-89FC78738D0F}" type="sibTrans" cxnId="{32025414-8352-4BD2-876E-8C976B4884B8}">
      <dgm:prSet/>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t="-8000" b="-8000"/>
          </a:stretch>
        </a:blipFill>
      </dgm:spPr>
      <dgm:t>
        <a:bodyPr/>
        <a:lstStyle/>
        <a:p>
          <a:endParaRPr lang="en-US"/>
        </a:p>
      </dgm:t>
      <dgm:extLst>
        <a:ext uri="{E40237B7-FDA0-4F09-8148-C483321AD2D9}">
          <dgm14:cNvPr xmlns:dgm14="http://schemas.microsoft.com/office/drawing/2010/diagram" id="0" name="" descr="Money with solid fill"/>
        </a:ext>
      </dgm:extLst>
    </dgm:pt>
    <dgm:pt modelId="{470D2D58-00B0-4904-9D35-92FCCCF69CE7}" type="pres">
      <dgm:prSet presAssocID="{2E3EC0A3-A066-4442-AB49-EBEAFD0BE7BF}" presName="Name0" presStyleCnt="0">
        <dgm:presLayoutVars>
          <dgm:chMax val="21"/>
          <dgm:chPref val="21"/>
        </dgm:presLayoutVars>
      </dgm:prSet>
      <dgm:spPr/>
    </dgm:pt>
    <dgm:pt modelId="{6AF494B1-E838-4266-8E5C-AE3A03254DD8}" type="pres">
      <dgm:prSet presAssocID="{352A1955-D0BA-4E85-9917-815C6A7D1C5F}" presName="text1" presStyleCnt="0"/>
      <dgm:spPr/>
    </dgm:pt>
    <dgm:pt modelId="{76765544-4451-43E0-9AC6-F71E83B5DF12}" type="pres">
      <dgm:prSet presAssocID="{352A1955-D0BA-4E85-9917-815C6A7D1C5F}" presName="textRepeatNode" presStyleLbl="alignNode1" presStyleIdx="0" presStyleCnt="5">
        <dgm:presLayoutVars>
          <dgm:chMax val="0"/>
          <dgm:chPref val="0"/>
          <dgm:bulletEnabled val="1"/>
        </dgm:presLayoutVars>
      </dgm:prSet>
      <dgm:spPr/>
    </dgm:pt>
    <dgm:pt modelId="{2F760B85-F5FC-422D-A300-5354CC4010E4}" type="pres">
      <dgm:prSet presAssocID="{352A1955-D0BA-4E85-9917-815C6A7D1C5F}" presName="textaccent1" presStyleCnt="0"/>
      <dgm:spPr/>
    </dgm:pt>
    <dgm:pt modelId="{D23CE2AD-5AD2-4D85-89E6-0A0F0599F48A}" type="pres">
      <dgm:prSet presAssocID="{352A1955-D0BA-4E85-9917-815C6A7D1C5F}" presName="accentRepeatNode" presStyleLbl="solidAlignAcc1" presStyleIdx="0" presStyleCnt="10"/>
      <dgm:spPr/>
    </dgm:pt>
    <dgm:pt modelId="{FC1BA76A-92BE-4EEA-9C6A-25388C78DFED}" type="pres">
      <dgm:prSet presAssocID="{9939D8A3-C54A-49B4-BFC1-525BDB1B1743}" presName="image1" presStyleCnt="0"/>
      <dgm:spPr/>
    </dgm:pt>
    <dgm:pt modelId="{5EDA3813-3EA1-4E4E-9FF9-339804BACEB0}" type="pres">
      <dgm:prSet presAssocID="{9939D8A3-C54A-49B4-BFC1-525BDB1B1743}" presName="imageRepeatNode" presStyleLbl="alignAcc1" presStyleIdx="0" presStyleCnt="5"/>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t="-8000" b="-8000"/>
          </a:stretch>
        </a:blipFill>
      </dgm:spPr>
    </dgm:pt>
    <dgm:pt modelId="{9CF855EC-BAA3-4D7D-B043-443891203FFC}" type="pres">
      <dgm:prSet presAssocID="{9939D8A3-C54A-49B4-BFC1-525BDB1B1743}" presName="imageaccent1" presStyleCnt="0"/>
      <dgm:spPr/>
    </dgm:pt>
    <dgm:pt modelId="{C4AD8857-DEB6-4E4A-9EF0-CB45EF65E2BF}" type="pres">
      <dgm:prSet presAssocID="{9939D8A3-C54A-49B4-BFC1-525BDB1B1743}" presName="accentRepeatNode" presStyleLbl="solidAlignAcc1" presStyleIdx="1" presStyleCnt="10"/>
      <dgm:spPr/>
    </dgm:pt>
    <dgm:pt modelId="{3B830E1A-BA78-4FBE-B81B-B6B2B43776C3}" type="pres">
      <dgm:prSet presAssocID="{0D80C935-7DE5-474A-9447-2F77197A409F}" presName="text2" presStyleCnt="0"/>
      <dgm:spPr/>
    </dgm:pt>
    <dgm:pt modelId="{2A72923D-D4F1-409F-987A-B8DF4C4A2D02}" type="pres">
      <dgm:prSet presAssocID="{0D80C935-7DE5-474A-9447-2F77197A409F}" presName="textRepeatNode" presStyleLbl="alignNode1" presStyleIdx="1" presStyleCnt="5">
        <dgm:presLayoutVars>
          <dgm:chMax val="0"/>
          <dgm:chPref val="0"/>
          <dgm:bulletEnabled val="1"/>
        </dgm:presLayoutVars>
      </dgm:prSet>
      <dgm:spPr/>
    </dgm:pt>
    <dgm:pt modelId="{2EB20AD6-82CB-458E-A999-4DE8D7E022E5}" type="pres">
      <dgm:prSet presAssocID="{0D80C935-7DE5-474A-9447-2F77197A409F}" presName="textaccent2" presStyleCnt="0"/>
      <dgm:spPr/>
    </dgm:pt>
    <dgm:pt modelId="{9E77E9E7-8CBC-46B9-B8E5-90FCF41B5C50}" type="pres">
      <dgm:prSet presAssocID="{0D80C935-7DE5-474A-9447-2F77197A409F}" presName="accentRepeatNode" presStyleLbl="solidAlignAcc1" presStyleIdx="2" presStyleCnt="10"/>
      <dgm:spPr/>
    </dgm:pt>
    <dgm:pt modelId="{0D24E954-961D-474C-8AA0-1F5128EB4AC6}" type="pres">
      <dgm:prSet presAssocID="{F2AAB9FD-57A6-4C8F-9F1B-080D5AFF5CE2}" presName="image2" presStyleCnt="0"/>
      <dgm:spPr/>
    </dgm:pt>
    <dgm:pt modelId="{92904764-1CC1-4B0D-BF3E-A214C11D642A}" type="pres">
      <dgm:prSet presAssocID="{F2AAB9FD-57A6-4C8F-9F1B-080D5AFF5CE2}" presName="imageRepeatNode" presStyleLbl="alignAcc1" presStyleIdx="1" presStyleCnt="5"/>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t="-8000" b="-8000"/>
          </a:stretch>
        </a:blipFill>
      </dgm:spPr>
    </dgm:pt>
    <dgm:pt modelId="{458813E6-8368-4753-8544-2BA354A057F4}" type="pres">
      <dgm:prSet presAssocID="{F2AAB9FD-57A6-4C8F-9F1B-080D5AFF5CE2}" presName="imageaccent2" presStyleCnt="0"/>
      <dgm:spPr/>
    </dgm:pt>
    <dgm:pt modelId="{4E39129F-1DDA-4B23-928A-E98720C42AE4}" type="pres">
      <dgm:prSet presAssocID="{F2AAB9FD-57A6-4C8F-9F1B-080D5AFF5CE2}" presName="accentRepeatNode" presStyleLbl="solidAlignAcc1" presStyleIdx="3" presStyleCnt="10"/>
      <dgm:spPr/>
    </dgm:pt>
    <dgm:pt modelId="{C3BCF877-861D-48FE-8C70-6453D4108B04}" type="pres">
      <dgm:prSet presAssocID="{F27D58FB-A154-4E4A-AB58-5AC7A8B7F792}" presName="text3" presStyleCnt="0"/>
      <dgm:spPr/>
    </dgm:pt>
    <dgm:pt modelId="{6B6A31DE-E436-4781-89C8-0AAA1A5EFA38}" type="pres">
      <dgm:prSet presAssocID="{F27D58FB-A154-4E4A-AB58-5AC7A8B7F792}" presName="textRepeatNode" presStyleLbl="alignNode1" presStyleIdx="2" presStyleCnt="5">
        <dgm:presLayoutVars>
          <dgm:chMax val="0"/>
          <dgm:chPref val="0"/>
          <dgm:bulletEnabled val="1"/>
        </dgm:presLayoutVars>
      </dgm:prSet>
      <dgm:spPr/>
    </dgm:pt>
    <dgm:pt modelId="{93EEF9FE-9336-4E12-8219-1B54A0AB0FDA}" type="pres">
      <dgm:prSet presAssocID="{F27D58FB-A154-4E4A-AB58-5AC7A8B7F792}" presName="textaccent3" presStyleCnt="0"/>
      <dgm:spPr/>
    </dgm:pt>
    <dgm:pt modelId="{B8DFE720-185B-464D-B645-F94F29E503CC}" type="pres">
      <dgm:prSet presAssocID="{F27D58FB-A154-4E4A-AB58-5AC7A8B7F792}" presName="accentRepeatNode" presStyleLbl="solidAlignAcc1" presStyleIdx="4" presStyleCnt="10"/>
      <dgm:spPr/>
    </dgm:pt>
    <dgm:pt modelId="{8C9B8843-85F9-4B39-BDA6-B1DBEB3D038A}" type="pres">
      <dgm:prSet presAssocID="{AA4F9B3E-E4B1-434A-B8FC-2C70FC998C5B}" presName="image3" presStyleCnt="0"/>
      <dgm:spPr/>
    </dgm:pt>
    <dgm:pt modelId="{F4260766-96E1-4386-9FAE-E4616F1338B9}" type="pres">
      <dgm:prSet presAssocID="{AA4F9B3E-E4B1-434A-B8FC-2C70FC998C5B}" presName="imageRepeatNode" presStyleLbl="alignAcc1" presStyleIdx="2" presStyleCnt="5"/>
      <dgm:spPr>
        <a:blipFill>
          <a:blip xmlns:r="http://schemas.openxmlformats.org/officeDocument/2006/relationships"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t="-8000" b="-8000"/>
          </a:stretch>
        </a:blipFill>
      </dgm:spPr>
    </dgm:pt>
    <dgm:pt modelId="{D88D1BB3-9EC9-48CB-8FB4-EACA0822F934}" type="pres">
      <dgm:prSet presAssocID="{AA4F9B3E-E4B1-434A-B8FC-2C70FC998C5B}" presName="imageaccent3" presStyleCnt="0"/>
      <dgm:spPr/>
    </dgm:pt>
    <dgm:pt modelId="{D403DE50-2306-47F1-93A1-695EB0FB532B}" type="pres">
      <dgm:prSet presAssocID="{AA4F9B3E-E4B1-434A-B8FC-2C70FC998C5B}" presName="accentRepeatNode" presStyleLbl="solidAlignAcc1" presStyleIdx="5" presStyleCnt="10"/>
      <dgm:spPr/>
    </dgm:pt>
    <dgm:pt modelId="{23E16497-A0B3-4058-A783-97089175D688}" type="pres">
      <dgm:prSet presAssocID="{C207FBE6-5BE7-43B6-8CB5-6C93BEA1B89D}" presName="text4" presStyleCnt="0"/>
      <dgm:spPr/>
    </dgm:pt>
    <dgm:pt modelId="{EBA9ABC3-9E3E-4DF9-9475-BF0F1920251D}" type="pres">
      <dgm:prSet presAssocID="{C207FBE6-5BE7-43B6-8CB5-6C93BEA1B89D}" presName="textRepeatNode" presStyleLbl="alignNode1" presStyleIdx="3" presStyleCnt="5">
        <dgm:presLayoutVars>
          <dgm:chMax val="0"/>
          <dgm:chPref val="0"/>
          <dgm:bulletEnabled val="1"/>
        </dgm:presLayoutVars>
      </dgm:prSet>
      <dgm:spPr/>
    </dgm:pt>
    <dgm:pt modelId="{6401BAD8-E2B6-45EE-AAA8-02A0385BD492}" type="pres">
      <dgm:prSet presAssocID="{C207FBE6-5BE7-43B6-8CB5-6C93BEA1B89D}" presName="textaccent4" presStyleCnt="0"/>
      <dgm:spPr/>
    </dgm:pt>
    <dgm:pt modelId="{2A5E0B81-C797-4007-9D2D-BB2D1676F3BB}" type="pres">
      <dgm:prSet presAssocID="{C207FBE6-5BE7-43B6-8CB5-6C93BEA1B89D}" presName="accentRepeatNode" presStyleLbl="solidAlignAcc1" presStyleIdx="6" presStyleCnt="10"/>
      <dgm:spPr/>
    </dgm:pt>
    <dgm:pt modelId="{D8507F52-773D-46C5-9ED9-6569AAA6AD8E}" type="pres">
      <dgm:prSet presAssocID="{F10B9766-A749-4592-B7FA-1581E2FE33B6}" presName="image4" presStyleCnt="0"/>
      <dgm:spPr/>
    </dgm:pt>
    <dgm:pt modelId="{97A6EE21-0378-49E2-B86B-6FBF2BD69912}" type="pres">
      <dgm:prSet presAssocID="{F10B9766-A749-4592-B7FA-1581E2FE33B6}" presName="imageRepeatNode" presStyleLbl="alignAcc1" presStyleIdx="3" presStyleCnt="5" custLinFactY="-8197" custLinFactNeighborX="355" custLinFactNeighborY="-100000"/>
      <dgm:spPr>
        <a:blipFill>
          <a:blip xmlns:r="http://schemas.openxmlformats.org/officeDocument/2006/relationships"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t="-8000" b="-8000"/>
          </a:stretch>
        </a:blipFill>
      </dgm:spPr>
    </dgm:pt>
    <dgm:pt modelId="{BD4DF21C-D59F-4C5B-8770-D9E731344973}" type="pres">
      <dgm:prSet presAssocID="{F10B9766-A749-4592-B7FA-1581E2FE33B6}" presName="imageaccent4" presStyleCnt="0"/>
      <dgm:spPr/>
    </dgm:pt>
    <dgm:pt modelId="{307A9A03-DF39-4032-90D4-D9BABE574F49}" type="pres">
      <dgm:prSet presAssocID="{F10B9766-A749-4592-B7FA-1581E2FE33B6}" presName="accentRepeatNode" presStyleLbl="solidAlignAcc1" presStyleIdx="7" presStyleCnt="10"/>
      <dgm:spPr/>
    </dgm:pt>
    <dgm:pt modelId="{9C09D608-F2A5-447D-9B09-AEBCECE41466}" type="pres">
      <dgm:prSet presAssocID="{A04A055A-F5F8-4CE5-8903-6A396567F4FA}" presName="text5" presStyleCnt="0"/>
      <dgm:spPr/>
    </dgm:pt>
    <dgm:pt modelId="{2660A236-B68E-4854-A324-5CD1A850BEBB}" type="pres">
      <dgm:prSet presAssocID="{A04A055A-F5F8-4CE5-8903-6A396567F4FA}" presName="textRepeatNode" presStyleLbl="alignNode1" presStyleIdx="4" presStyleCnt="5" custLinFactY="11163" custLinFactNeighborX="355" custLinFactNeighborY="100000">
        <dgm:presLayoutVars>
          <dgm:chMax val="0"/>
          <dgm:chPref val="0"/>
          <dgm:bulletEnabled val="1"/>
        </dgm:presLayoutVars>
      </dgm:prSet>
      <dgm:spPr/>
    </dgm:pt>
    <dgm:pt modelId="{756E33DC-0132-44A5-8264-1A128AFA136B}" type="pres">
      <dgm:prSet presAssocID="{A04A055A-F5F8-4CE5-8903-6A396567F4FA}" presName="textaccent5" presStyleCnt="0"/>
      <dgm:spPr/>
    </dgm:pt>
    <dgm:pt modelId="{E872CA57-712A-450B-8B8F-329B7FB9DF0A}" type="pres">
      <dgm:prSet presAssocID="{A04A055A-F5F8-4CE5-8903-6A396567F4FA}" presName="accentRepeatNode" presStyleLbl="solidAlignAcc1" presStyleIdx="8" presStyleCnt="10"/>
      <dgm:spPr/>
    </dgm:pt>
    <dgm:pt modelId="{ED609A81-DF4D-4FBD-B952-7BB71AB7557B}" type="pres">
      <dgm:prSet presAssocID="{7CC00C1E-54F1-4E7F-BACA-89FC78738D0F}" presName="image5" presStyleCnt="0"/>
      <dgm:spPr/>
    </dgm:pt>
    <dgm:pt modelId="{EB6D1897-BD0E-4AB4-A224-A554529C62D0}" type="pres">
      <dgm:prSet presAssocID="{7CC00C1E-54F1-4E7F-BACA-89FC78738D0F}" presName="imageRepeatNode" presStyleLbl="alignAcc1" presStyleIdx="4" presStyleCnt="5"/>
      <dgm:spPr>
        <a:blipFill>
          <a:blip xmlns:r="http://schemas.openxmlformats.org/officeDocument/2006/relationships"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t="-8000" b="-8000"/>
          </a:stretch>
        </a:blipFill>
      </dgm:spPr>
    </dgm:pt>
    <dgm:pt modelId="{ABE12B2E-A855-4F2E-9748-254DC87A5AF6}" type="pres">
      <dgm:prSet presAssocID="{7CC00C1E-54F1-4E7F-BACA-89FC78738D0F}" presName="imageaccent5" presStyleCnt="0"/>
      <dgm:spPr/>
    </dgm:pt>
    <dgm:pt modelId="{FED6DA22-C5E6-4227-B138-55CD55507947}" type="pres">
      <dgm:prSet presAssocID="{7CC00C1E-54F1-4E7F-BACA-89FC78738D0F}" presName="accentRepeatNode" presStyleLbl="solidAlignAcc1" presStyleIdx="9" presStyleCnt="10"/>
      <dgm:spPr/>
    </dgm:pt>
  </dgm:ptLst>
  <dgm:cxnLst>
    <dgm:cxn modelId="{62F85611-3671-4D9D-A5EB-468F582B4FCA}" type="presOf" srcId="{A04A055A-F5F8-4CE5-8903-6A396567F4FA}" destId="{2660A236-B68E-4854-A324-5CD1A850BEBB}" srcOrd="0" destOrd="0" presId="urn:microsoft.com/office/officeart/2008/layout/HexagonCluster"/>
    <dgm:cxn modelId="{3E153E12-945C-4A71-BBE2-6B8367C31331}" type="presOf" srcId="{AA4F9B3E-E4B1-434A-B8FC-2C70FC998C5B}" destId="{F4260766-96E1-4386-9FAE-E4616F1338B9}" srcOrd="0" destOrd="0" presId="urn:microsoft.com/office/officeart/2008/layout/HexagonCluster"/>
    <dgm:cxn modelId="{A0894813-8583-4F62-9FBE-3EEDA69721E9}" type="presOf" srcId="{7CC00C1E-54F1-4E7F-BACA-89FC78738D0F}" destId="{EB6D1897-BD0E-4AB4-A224-A554529C62D0}" srcOrd="0" destOrd="0" presId="urn:microsoft.com/office/officeart/2008/layout/HexagonCluster"/>
    <dgm:cxn modelId="{32025414-8352-4BD2-876E-8C976B4884B8}" srcId="{2E3EC0A3-A066-4442-AB49-EBEAFD0BE7BF}" destId="{A04A055A-F5F8-4CE5-8903-6A396567F4FA}" srcOrd="4" destOrd="0" parTransId="{16844A75-DB66-480F-A00A-863E2713FFA1}" sibTransId="{7CC00C1E-54F1-4E7F-BACA-89FC78738D0F}"/>
    <dgm:cxn modelId="{8DB78E24-E6AB-4F52-8CB3-CE5909ACBCD4}" srcId="{2E3EC0A3-A066-4442-AB49-EBEAFD0BE7BF}" destId="{C207FBE6-5BE7-43B6-8CB5-6C93BEA1B89D}" srcOrd="3" destOrd="0" parTransId="{DAE0FBA6-9FBA-4AD7-9848-3885C5516656}" sibTransId="{F10B9766-A749-4592-B7FA-1581E2FE33B6}"/>
    <dgm:cxn modelId="{9EAAFD27-AAAC-4274-9310-0D4662DCD8D2}" srcId="{2E3EC0A3-A066-4442-AB49-EBEAFD0BE7BF}" destId="{F27D58FB-A154-4E4A-AB58-5AC7A8B7F792}" srcOrd="2" destOrd="0" parTransId="{05EEA69C-3A76-4976-ABF4-315FC65C098A}" sibTransId="{AA4F9B3E-E4B1-434A-B8FC-2C70FC998C5B}"/>
    <dgm:cxn modelId="{32638935-7D26-4AEC-A6F9-55A657832AF7}" type="presOf" srcId="{352A1955-D0BA-4E85-9917-815C6A7D1C5F}" destId="{76765544-4451-43E0-9AC6-F71E83B5DF12}" srcOrd="0" destOrd="0" presId="urn:microsoft.com/office/officeart/2008/layout/HexagonCluster"/>
    <dgm:cxn modelId="{0CCF306E-933F-4BDF-9FBF-1B289F5E1793}" type="presOf" srcId="{C207FBE6-5BE7-43B6-8CB5-6C93BEA1B89D}" destId="{EBA9ABC3-9E3E-4DF9-9475-BF0F1920251D}" srcOrd="0" destOrd="0" presId="urn:microsoft.com/office/officeart/2008/layout/HexagonCluster"/>
    <dgm:cxn modelId="{A5DD7B55-247B-4B6A-ADF0-CDD96BCB416F}" srcId="{2E3EC0A3-A066-4442-AB49-EBEAFD0BE7BF}" destId="{352A1955-D0BA-4E85-9917-815C6A7D1C5F}" srcOrd="0" destOrd="0" parTransId="{90A43D76-6E96-45C0-A543-5D6151DCBBB1}" sibTransId="{9939D8A3-C54A-49B4-BFC1-525BDB1B1743}"/>
    <dgm:cxn modelId="{3C770256-0AC4-48D2-A653-C6454F7E2DF8}" srcId="{2E3EC0A3-A066-4442-AB49-EBEAFD0BE7BF}" destId="{0D80C935-7DE5-474A-9447-2F77197A409F}" srcOrd="1" destOrd="0" parTransId="{D419F6DE-FEEC-4EA2-B65E-571B7DA91DB4}" sibTransId="{F2AAB9FD-57A6-4C8F-9F1B-080D5AFF5CE2}"/>
    <dgm:cxn modelId="{EF57297A-BA6C-4112-B0BC-361E5DCE005F}" type="presOf" srcId="{F27D58FB-A154-4E4A-AB58-5AC7A8B7F792}" destId="{6B6A31DE-E436-4781-89C8-0AAA1A5EFA38}" srcOrd="0" destOrd="0" presId="urn:microsoft.com/office/officeart/2008/layout/HexagonCluster"/>
    <dgm:cxn modelId="{BF82C187-B516-4F64-A142-B834B34FC2FE}" type="presOf" srcId="{F2AAB9FD-57A6-4C8F-9F1B-080D5AFF5CE2}" destId="{92904764-1CC1-4B0D-BF3E-A214C11D642A}" srcOrd="0" destOrd="0" presId="urn:microsoft.com/office/officeart/2008/layout/HexagonCluster"/>
    <dgm:cxn modelId="{0AA0EDD7-9CBE-4569-8134-D758BC536C78}" type="presOf" srcId="{0D80C935-7DE5-474A-9447-2F77197A409F}" destId="{2A72923D-D4F1-409F-987A-B8DF4C4A2D02}" srcOrd="0" destOrd="0" presId="urn:microsoft.com/office/officeart/2008/layout/HexagonCluster"/>
    <dgm:cxn modelId="{A5D93BE0-AB14-41AB-B2E2-567C69F19F77}" type="presOf" srcId="{F10B9766-A749-4592-B7FA-1581E2FE33B6}" destId="{97A6EE21-0378-49E2-B86B-6FBF2BD69912}" srcOrd="0" destOrd="0" presId="urn:microsoft.com/office/officeart/2008/layout/HexagonCluster"/>
    <dgm:cxn modelId="{C12C64E4-927A-4DF1-AF8E-5E32052A863B}" type="presOf" srcId="{2E3EC0A3-A066-4442-AB49-EBEAFD0BE7BF}" destId="{470D2D58-00B0-4904-9D35-92FCCCF69CE7}" srcOrd="0" destOrd="0" presId="urn:microsoft.com/office/officeart/2008/layout/HexagonCluster"/>
    <dgm:cxn modelId="{67D49AEA-EAD9-40D0-8B94-E0D8BA29902B}" type="presOf" srcId="{9939D8A3-C54A-49B4-BFC1-525BDB1B1743}" destId="{5EDA3813-3EA1-4E4E-9FF9-339804BACEB0}" srcOrd="0" destOrd="0" presId="urn:microsoft.com/office/officeart/2008/layout/HexagonCluster"/>
    <dgm:cxn modelId="{5985C076-3AE5-4BD8-964A-BBE824AC5614}" type="presParOf" srcId="{470D2D58-00B0-4904-9D35-92FCCCF69CE7}" destId="{6AF494B1-E838-4266-8E5C-AE3A03254DD8}" srcOrd="0" destOrd="0" presId="urn:microsoft.com/office/officeart/2008/layout/HexagonCluster"/>
    <dgm:cxn modelId="{065473BC-143A-4A0B-B2F0-C2EC969AF428}" type="presParOf" srcId="{6AF494B1-E838-4266-8E5C-AE3A03254DD8}" destId="{76765544-4451-43E0-9AC6-F71E83B5DF12}" srcOrd="0" destOrd="0" presId="urn:microsoft.com/office/officeart/2008/layout/HexagonCluster"/>
    <dgm:cxn modelId="{2A7D7519-EA0C-43F0-8609-96B36149AF12}" type="presParOf" srcId="{470D2D58-00B0-4904-9D35-92FCCCF69CE7}" destId="{2F760B85-F5FC-422D-A300-5354CC4010E4}" srcOrd="1" destOrd="0" presId="urn:microsoft.com/office/officeart/2008/layout/HexagonCluster"/>
    <dgm:cxn modelId="{B77439AF-DDF1-42F4-9D93-323362954FD7}" type="presParOf" srcId="{2F760B85-F5FC-422D-A300-5354CC4010E4}" destId="{D23CE2AD-5AD2-4D85-89E6-0A0F0599F48A}" srcOrd="0" destOrd="0" presId="urn:microsoft.com/office/officeart/2008/layout/HexagonCluster"/>
    <dgm:cxn modelId="{A2C3C61B-7EAE-483B-B457-1F7E9856BC7E}" type="presParOf" srcId="{470D2D58-00B0-4904-9D35-92FCCCF69CE7}" destId="{FC1BA76A-92BE-4EEA-9C6A-25388C78DFED}" srcOrd="2" destOrd="0" presId="urn:microsoft.com/office/officeart/2008/layout/HexagonCluster"/>
    <dgm:cxn modelId="{4D77736D-52DF-4DD9-ABED-4D96547DF80C}" type="presParOf" srcId="{FC1BA76A-92BE-4EEA-9C6A-25388C78DFED}" destId="{5EDA3813-3EA1-4E4E-9FF9-339804BACEB0}" srcOrd="0" destOrd="0" presId="urn:microsoft.com/office/officeart/2008/layout/HexagonCluster"/>
    <dgm:cxn modelId="{D77E0A3E-25CE-46C1-925E-27528FF95C0E}" type="presParOf" srcId="{470D2D58-00B0-4904-9D35-92FCCCF69CE7}" destId="{9CF855EC-BAA3-4D7D-B043-443891203FFC}" srcOrd="3" destOrd="0" presId="urn:microsoft.com/office/officeart/2008/layout/HexagonCluster"/>
    <dgm:cxn modelId="{5EE7CE75-822D-4965-BD17-1AA282D9D971}" type="presParOf" srcId="{9CF855EC-BAA3-4D7D-B043-443891203FFC}" destId="{C4AD8857-DEB6-4E4A-9EF0-CB45EF65E2BF}" srcOrd="0" destOrd="0" presId="urn:microsoft.com/office/officeart/2008/layout/HexagonCluster"/>
    <dgm:cxn modelId="{E494612F-D798-42FF-89F3-21061B3B39E4}" type="presParOf" srcId="{470D2D58-00B0-4904-9D35-92FCCCF69CE7}" destId="{3B830E1A-BA78-4FBE-B81B-B6B2B43776C3}" srcOrd="4" destOrd="0" presId="urn:microsoft.com/office/officeart/2008/layout/HexagonCluster"/>
    <dgm:cxn modelId="{70F8D871-DCBF-48FE-B9AE-874385690260}" type="presParOf" srcId="{3B830E1A-BA78-4FBE-B81B-B6B2B43776C3}" destId="{2A72923D-D4F1-409F-987A-B8DF4C4A2D02}" srcOrd="0" destOrd="0" presId="urn:microsoft.com/office/officeart/2008/layout/HexagonCluster"/>
    <dgm:cxn modelId="{7F6A0101-7558-4BD9-BAEF-2C4D0308944D}" type="presParOf" srcId="{470D2D58-00B0-4904-9D35-92FCCCF69CE7}" destId="{2EB20AD6-82CB-458E-A999-4DE8D7E022E5}" srcOrd="5" destOrd="0" presId="urn:microsoft.com/office/officeart/2008/layout/HexagonCluster"/>
    <dgm:cxn modelId="{FB918ACC-08F2-4B91-B0B8-CEA9FCE5364D}" type="presParOf" srcId="{2EB20AD6-82CB-458E-A999-4DE8D7E022E5}" destId="{9E77E9E7-8CBC-46B9-B8E5-90FCF41B5C50}" srcOrd="0" destOrd="0" presId="urn:microsoft.com/office/officeart/2008/layout/HexagonCluster"/>
    <dgm:cxn modelId="{6D62C57F-44CE-4003-B906-49A085E55595}" type="presParOf" srcId="{470D2D58-00B0-4904-9D35-92FCCCF69CE7}" destId="{0D24E954-961D-474C-8AA0-1F5128EB4AC6}" srcOrd="6" destOrd="0" presId="urn:microsoft.com/office/officeart/2008/layout/HexagonCluster"/>
    <dgm:cxn modelId="{716034DB-2045-498F-BD99-3C25194630BF}" type="presParOf" srcId="{0D24E954-961D-474C-8AA0-1F5128EB4AC6}" destId="{92904764-1CC1-4B0D-BF3E-A214C11D642A}" srcOrd="0" destOrd="0" presId="urn:microsoft.com/office/officeart/2008/layout/HexagonCluster"/>
    <dgm:cxn modelId="{D3892CF3-0BF0-4D65-94AC-F75E14887716}" type="presParOf" srcId="{470D2D58-00B0-4904-9D35-92FCCCF69CE7}" destId="{458813E6-8368-4753-8544-2BA354A057F4}" srcOrd="7" destOrd="0" presId="urn:microsoft.com/office/officeart/2008/layout/HexagonCluster"/>
    <dgm:cxn modelId="{21334EBF-11FA-4743-AAE4-D2D2B16EBD0E}" type="presParOf" srcId="{458813E6-8368-4753-8544-2BA354A057F4}" destId="{4E39129F-1DDA-4B23-928A-E98720C42AE4}" srcOrd="0" destOrd="0" presId="urn:microsoft.com/office/officeart/2008/layout/HexagonCluster"/>
    <dgm:cxn modelId="{9850DEBD-0333-4A7E-A6BB-A2AD39FBB200}" type="presParOf" srcId="{470D2D58-00B0-4904-9D35-92FCCCF69CE7}" destId="{C3BCF877-861D-48FE-8C70-6453D4108B04}" srcOrd="8" destOrd="0" presId="urn:microsoft.com/office/officeart/2008/layout/HexagonCluster"/>
    <dgm:cxn modelId="{70273CAA-BE6F-435F-B678-BAB97931FC50}" type="presParOf" srcId="{C3BCF877-861D-48FE-8C70-6453D4108B04}" destId="{6B6A31DE-E436-4781-89C8-0AAA1A5EFA38}" srcOrd="0" destOrd="0" presId="urn:microsoft.com/office/officeart/2008/layout/HexagonCluster"/>
    <dgm:cxn modelId="{E44AC9ED-8FEE-4F11-A55C-DD370FC9CCC6}" type="presParOf" srcId="{470D2D58-00B0-4904-9D35-92FCCCF69CE7}" destId="{93EEF9FE-9336-4E12-8219-1B54A0AB0FDA}" srcOrd="9" destOrd="0" presId="urn:microsoft.com/office/officeart/2008/layout/HexagonCluster"/>
    <dgm:cxn modelId="{FA8C75A4-EA2F-4D91-A1AE-D696CD6C8879}" type="presParOf" srcId="{93EEF9FE-9336-4E12-8219-1B54A0AB0FDA}" destId="{B8DFE720-185B-464D-B645-F94F29E503CC}" srcOrd="0" destOrd="0" presId="urn:microsoft.com/office/officeart/2008/layout/HexagonCluster"/>
    <dgm:cxn modelId="{12C0E7A7-3F47-4D0D-8299-3CB1F142A426}" type="presParOf" srcId="{470D2D58-00B0-4904-9D35-92FCCCF69CE7}" destId="{8C9B8843-85F9-4B39-BDA6-B1DBEB3D038A}" srcOrd="10" destOrd="0" presId="urn:microsoft.com/office/officeart/2008/layout/HexagonCluster"/>
    <dgm:cxn modelId="{1E227C64-5CAD-4589-B48A-5458FD7D588A}" type="presParOf" srcId="{8C9B8843-85F9-4B39-BDA6-B1DBEB3D038A}" destId="{F4260766-96E1-4386-9FAE-E4616F1338B9}" srcOrd="0" destOrd="0" presId="urn:microsoft.com/office/officeart/2008/layout/HexagonCluster"/>
    <dgm:cxn modelId="{FEE31EE7-7F38-4D6B-949F-758F1B5A287E}" type="presParOf" srcId="{470D2D58-00B0-4904-9D35-92FCCCF69CE7}" destId="{D88D1BB3-9EC9-48CB-8FB4-EACA0822F934}" srcOrd="11" destOrd="0" presId="urn:microsoft.com/office/officeart/2008/layout/HexagonCluster"/>
    <dgm:cxn modelId="{B56CB697-AE7D-4625-8E6A-B8416DDB9390}" type="presParOf" srcId="{D88D1BB3-9EC9-48CB-8FB4-EACA0822F934}" destId="{D403DE50-2306-47F1-93A1-695EB0FB532B}" srcOrd="0" destOrd="0" presId="urn:microsoft.com/office/officeart/2008/layout/HexagonCluster"/>
    <dgm:cxn modelId="{CCB1140A-5B33-4A6C-BC5A-6916F9A41833}" type="presParOf" srcId="{470D2D58-00B0-4904-9D35-92FCCCF69CE7}" destId="{23E16497-A0B3-4058-A783-97089175D688}" srcOrd="12" destOrd="0" presId="urn:microsoft.com/office/officeart/2008/layout/HexagonCluster"/>
    <dgm:cxn modelId="{22BBD6F1-7513-48DB-BA42-F88EE835E586}" type="presParOf" srcId="{23E16497-A0B3-4058-A783-97089175D688}" destId="{EBA9ABC3-9E3E-4DF9-9475-BF0F1920251D}" srcOrd="0" destOrd="0" presId="urn:microsoft.com/office/officeart/2008/layout/HexagonCluster"/>
    <dgm:cxn modelId="{C232D74F-DFB0-45B2-8289-1A310A525F5B}" type="presParOf" srcId="{470D2D58-00B0-4904-9D35-92FCCCF69CE7}" destId="{6401BAD8-E2B6-45EE-AAA8-02A0385BD492}" srcOrd="13" destOrd="0" presId="urn:microsoft.com/office/officeart/2008/layout/HexagonCluster"/>
    <dgm:cxn modelId="{C6D58A30-BBA4-40FD-AE81-0D4998176B6A}" type="presParOf" srcId="{6401BAD8-E2B6-45EE-AAA8-02A0385BD492}" destId="{2A5E0B81-C797-4007-9D2D-BB2D1676F3BB}" srcOrd="0" destOrd="0" presId="urn:microsoft.com/office/officeart/2008/layout/HexagonCluster"/>
    <dgm:cxn modelId="{37F1B181-17BA-4C74-A716-6DFD68123749}" type="presParOf" srcId="{470D2D58-00B0-4904-9D35-92FCCCF69CE7}" destId="{D8507F52-773D-46C5-9ED9-6569AAA6AD8E}" srcOrd="14" destOrd="0" presId="urn:microsoft.com/office/officeart/2008/layout/HexagonCluster"/>
    <dgm:cxn modelId="{135376AB-4D04-49B8-A0BA-D70D1CDADB34}" type="presParOf" srcId="{D8507F52-773D-46C5-9ED9-6569AAA6AD8E}" destId="{97A6EE21-0378-49E2-B86B-6FBF2BD69912}" srcOrd="0" destOrd="0" presId="urn:microsoft.com/office/officeart/2008/layout/HexagonCluster"/>
    <dgm:cxn modelId="{A70FC453-C905-40D1-9EBB-712AEE835C45}" type="presParOf" srcId="{470D2D58-00B0-4904-9D35-92FCCCF69CE7}" destId="{BD4DF21C-D59F-4C5B-8770-D9E731344973}" srcOrd="15" destOrd="0" presId="urn:microsoft.com/office/officeart/2008/layout/HexagonCluster"/>
    <dgm:cxn modelId="{B52A25BA-850A-46AE-AF0D-385F3AC72F09}" type="presParOf" srcId="{BD4DF21C-D59F-4C5B-8770-D9E731344973}" destId="{307A9A03-DF39-4032-90D4-D9BABE574F49}" srcOrd="0" destOrd="0" presId="urn:microsoft.com/office/officeart/2008/layout/HexagonCluster"/>
    <dgm:cxn modelId="{B1B0972F-474B-4F84-A3E7-997C92A1F82D}" type="presParOf" srcId="{470D2D58-00B0-4904-9D35-92FCCCF69CE7}" destId="{9C09D608-F2A5-447D-9B09-AEBCECE41466}" srcOrd="16" destOrd="0" presId="urn:microsoft.com/office/officeart/2008/layout/HexagonCluster"/>
    <dgm:cxn modelId="{82934E6E-0334-4BBC-81A9-8D4092DAC084}" type="presParOf" srcId="{9C09D608-F2A5-447D-9B09-AEBCECE41466}" destId="{2660A236-B68E-4854-A324-5CD1A850BEBB}" srcOrd="0" destOrd="0" presId="urn:microsoft.com/office/officeart/2008/layout/HexagonCluster"/>
    <dgm:cxn modelId="{EB57094F-AA35-45C2-B01A-3481F94ADCD4}" type="presParOf" srcId="{470D2D58-00B0-4904-9D35-92FCCCF69CE7}" destId="{756E33DC-0132-44A5-8264-1A128AFA136B}" srcOrd="17" destOrd="0" presId="urn:microsoft.com/office/officeart/2008/layout/HexagonCluster"/>
    <dgm:cxn modelId="{6B7DDFBD-8DA3-4100-B48B-639160709779}" type="presParOf" srcId="{756E33DC-0132-44A5-8264-1A128AFA136B}" destId="{E872CA57-712A-450B-8B8F-329B7FB9DF0A}" srcOrd="0" destOrd="0" presId="urn:microsoft.com/office/officeart/2008/layout/HexagonCluster"/>
    <dgm:cxn modelId="{2326C7E3-D6E2-4605-A993-5A8845F1FB40}" type="presParOf" srcId="{470D2D58-00B0-4904-9D35-92FCCCF69CE7}" destId="{ED609A81-DF4D-4FBD-B952-7BB71AB7557B}" srcOrd="18" destOrd="0" presId="urn:microsoft.com/office/officeart/2008/layout/HexagonCluster"/>
    <dgm:cxn modelId="{35FEA7F5-94F2-40F4-B07F-076061F20B27}" type="presParOf" srcId="{ED609A81-DF4D-4FBD-B952-7BB71AB7557B}" destId="{EB6D1897-BD0E-4AB4-A224-A554529C62D0}" srcOrd="0" destOrd="0" presId="urn:microsoft.com/office/officeart/2008/layout/HexagonCluster"/>
    <dgm:cxn modelId="{AD1E7842-1139-4E4A-87B4-039EA9107295}" type="presParOf" srcId="{470D2D58-00B0-4904-9D35-92FCCCF69CE7}" destId="{ABE12B2E-A855-4F2E-9748-254DC87A5AF6}" srcOrd="19" destOrd="0" presId="urn:microsoft.com/office/officeart/2008/layout/HexagonCluster"/>
    <dgm:cxn modelId="{931314CB-23FA-4D15-A78F-50BD73667C81}" type="presParOf" srcId="{ABE12B2E-A855-4F2E-9748-254DC87A5AF6}" destId="{FED6DA22-C5E6-4227-B138-55CD55507947}" srcOrd="0" destOrd="0" presId="urn:microsoft.com/office/officeart/2008/layout/HexagonCluster"/>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711D10C-3858-41B0-AD5C-AE88AD8172AE}" type="doc">
      <dgm:prSet loTypeId="urn:microsoft.com/office/officeart/2008/layout/VerticalCurvedList" loCatId="list" qsTypeId="urn:microsoft.com/office/officeart/2005/8/quickstyle/simple1" qsCatId="simple" csTypeId="urn:microsoft.com/office/officeart/2005/8/colors/colorful1" csCatId="colorful" phldr="1"/>
      <dgm:spPr/>
      <dgm:t>
        <a:bodyPr/>
        <a:lstStyle/>
        <a:p>
          <a:endParaRPr lang="en-US"/>
        </a:p>
      </dgm:t>
    </dgm:pt>
    <dgm:pt modelId="{EE8E42FD-D4FA-40D5-810C-57C4D9F2E400}">
      <dgm:prSet phldrT="[Text]"/>
      <dgm:spPr/>
      <dgm:t>
        <a:bodyPr/>
        <a:lstStyle/>
        <a:p>
          <a:r>
            <a:rPr lang="en-US"/>
            <a:t>In Existence Since 1972</a:t>
          </a:r>
        </a:p>
      </dgm:t>
    </dgm:pt>
    <dgm:pt modelId="{B12832DC-40EA-4587-A026-3216EA5AF575}" type="parTrans" cxnId="{17A9E673-B0A1-49BE-8F18-22D4DAF6E22C}">
      <dgm:prSet/>
      <dgm:spPr/>
      <dgm:t>
        <a:bodyPr/>
        <a:lstStyle/>
        <a:p>
          <a:endParaRPr lang="en-US"/>
        </a:p>
      </dgm:t>
    </dgm:pt>
    <dgm:pt modelId="{1E780C3D-55B9-4D00-8D93-94E8AA70E144}" type="sibTrans" cxnId="{17A9E673-B0A1-49BE-8F18-22D4DAF6E22C}">
      <dgm:prSet/>
      <dgm:spPr/>
      <dgm:t>
        <a:bodyPr/>
        <a:lstStyle/>
        <a:p>
          <a:endParaRPr lang="en-US"/>
        </a:p>
      </dgm:t>
    </dgm:pt>
    <dgm:pt modelId="{7C68B7C5-7A7F-44A7-9A08-A6D5673ED09A}">
      <dgm:prSet/>
      <dgm:spPr/>
      <dgm:t>
        <a:bodyPr/>
        <a:lstStyle/>
        <a:p>
          <a:r>
            <a:rPr lang="en-US"/>
            <a:t>Not-for-profit</a:t>
          </a:r>
        </a:p>
      </dgm:t>
    </dgm:pt>
    <dgm:pt modelId="{58BDC0AC-B2AF-4068-B079-A80ED36C61B9}" type="parTrans" cxnId="{876067F3-0A65-46C7-91B1-79CDA80DE46B}">
      <dgm:prSet/>
      <dgm:spPr/>
      <dgm:t>
        <a:bodyPr/>
        <a:lstStyle/>
        <a:p>
          <a:endParaRPr lang="en-US"/>
        </a:p>
      </dgm:t>
    </dgm:pt>
    <dgm:pt modelId="{A18DDD85-FE37-42D9-85FC-AE097A947E4A}" type="sibTrans" cxnId="{876067F3-0A65-46C7-91B1-79CDA80DE46B}">
      <dgm:prSet/>
      <dgm:spPr/>
      <dgm:t>
        <a:bodyPr/>
        <a:lstStyle/>
        <a:p>
          <a:endParaRPr lang="en-US"/>
        </a:p>
      </dgm:t>
    </dgm:pt>
    <dgm:pt modelId="{190904A1-ADA0-422C-B299-14C2A2C6CE17}">
      <dgm:prSet/>
      <dgm:spPr/>
      <dgm:t>
        <a:bodyPr/>
        <a:lstStyle/>
        <a:p>
          <a:r>
            <a:rPr lang="en-US"/>
            <a:t>Healthcare Resource </a:t>
          </a:r>
        </a:p>
      </dgm:t>
    </dgm:pt>
    <dgm:pt modelId="{2E4F2080-8CAE-4B6D-BF74-3EDFD324FDC3}" type="parTrans" cxnId="{0E607507-2D21-49A0-B9FD-EE1BC3F99605}">
      <dgm:prSet/>
      <dgm:spPr/>
      <dgm:t>
        <a:bodyPr/>
        <a:lstStyle/>
        <a:p>
          <a:endParaRPr lang="en-US"/>
        </a:p>
      </dgm:t>
    </dgm:pt>
    <dgm:pt modelId="{BCBF4ED6-F2A6-4674-86B2-F49DBD3E0214}" type="sibTrans" cxnId="{0E607507-2D21-49A0-B9FD-EE1BC3F99605}">
      <dgm:prSet/>
      <dgm:spPr/>
      <dgm:t>
        <a:bodyPr/>
        <a:lstStyle/>
        <a:p>
          <a:endParaRPr lang="en-US"/>
        </a:p>
      </dgm:t>
    </dgm:pt>
    <dgm:pt modelId="{F0A3C276-C455-40FD-94F0-219A02EE83BD}">
      <dgm:prSet/>
      <dgm:spPr/>
      <dgm:t>
        <a:bodyPr/>
        <a:lstStyle/>
        <a:p>
          <a:r>
            <a:rPr lang="en-US"/>
            <a:t>Broad Engagement – Hospitals, Clinics, LTC, etc.</a:t>
          </a:r>
        </a:p>
      </dgm:t>
    </dgm:pt>
    <dgm:pt modelId="{23DB7D29-D95E-426B-AE53-6902F04B4B64}" type="parTrans" cxnId="{B728503D-81D4-41F8-B8C8-A52FA4CEA61D}">
      <dgm:prSet/>
      <dgm:spPr/>
      <dgm:t>
        <a:bodyPr/>
        <a:lstStyle/>
        <a:p>
          <a:endParaRPr lang="en-US"/>
        </a:p>
      </dgm:t>
    </dgm:pt>
    <dgm:pt modelId="{0C7DFC9F-294C-4C97-9D32-264279435258}" type="sibTrans" cxnId="{B728503D-81D4-41F8-B8C8-A52FA4CEA61D}">
      <dgm:prSet/>
      <dgm:spPr/>
      <dgm:t>
        <a:bodyPr/>
        <a:lstStyle/>
        <a:p>
          <a:endParaRPr lang="en-US"/>
        </a:p>
      </dgm:t>
    </dgm:pt>
    <dgm:pt modelId="{43F5AF11-902F-4B25-AC6E-9119200127A4}">
      <dgm:prSet/>
      <dgm:spPr/>
      <dgm:t>
        <a:bodyPr/>
        <a:lstStyle/>
        <a:p>
          <a:r>
            <a:rPr lang="en-US"/>
            <a:t>Teams of Experts</a:t>
          </a:r>
        </a:p>
      </dgm:t>
    </dgm:pt>
    <dgm:pt modelId="{BD900F32-57E6-4788-847B-90DDE5F9B168}" type="parTrans" cxnId="{579A0CBE-2469-4BD4-8DA9-4E51341D0535}">
      <dgm:prSet/>
      <dgm:spPr/>
      <dgm:t>
        <a:bodyPr/>
        <a:lstStyle/>
        <a:p>
          <a:endParaRPr lang="en-US"/>
        </a:p>
      </dgm:t>
    </dgm:pt>
    <dgm:pt modelId="{801AB0A6-6619-4FD4-BBD4-F7DBA1939467}" type="sibTrans" cxnId="{579A0CBE-2469-4BD4-8DA9-4E51341D0535}">
      <dgm:prSet/>
      <dgm:spPr/>
      <dgm:t>
        <a:bodyPr/>
        <a:lstStyle/>
        <a:p>
          <a:endParaRPr lang="en-US"/>
        </a:p>
      </dgm:t>
    </dgm:pt>
    <dgm:pt modelId="{945F4AE6-7A26-4197-8933-6CCDD0077B8E}" type="pres">
      <dgm:prSet presAssocID="{5711D10C-3858-41B0-AD5C-AE88AD8172AE}" presName="Name0" presStyleCnt="0">
        <dgm:presLayoutVars>
          <dgm:chMax val="7"/>
          <dgm:chPref val="7"/>
          <dgm:dir/>
        </dgm:presLayoutVars>
      </dgm:prSet>
      <dgm:spPr/>
    </dgm:pt>
    <dgm:pt modelId="{D066F2F9-25AB-4005-A48B-055AEC3442B1}" type="pres">
      <dgm:prSet presAssocID="{5711D10C-3858-41B0-AD5C-AE88AD8172AE}" presName="Name1" presStyleCnt="0"/>
      <dgm:spPr/>
    </dgm:pt>
    <dgm:pt modelId="{208F75F4-98F2-4C58-994A-20648ED2EA07}" type="pres">
      <dgm:prSet presAssocID="{5711D10C-3858-41B0-AD5C-AE88AD8172AE}" presName="cycle" presStyleCnt="0"/>
      <dgm:spPr/>
    </dgm:pt>
    <dgm:pt modelId="{DAD24059-2DB5-4B2A-99DD-B7B830EAAC24}" type="pres">
      <dgm:prSet presAssocID="{5711D10C-3858-41B0-AD5C-AE88AD8172AE}" presName="srcNode" presStyleLbl="node1" presStyleIdx="0" presStyleCnt="5"/>
      <dgm:spPr/>
    </dgm:pt>
    <dgm:pt modelId="{AE8BFFE7-FFDF-43A3-B546-7AA37A18C034}" type="pres">
      <dgm:prSet presAssocID="{5711D10C-3858-41B0-AD5C-AE88AD8172AE}" presName="conn" presStyleLbl="parChTrans1D2" presStyleIdx="0" presStyleCnt="1"/>
      <dgm:spPr/>
    </dgm:pt>
    <dgm:pt modelId="{FF295AD8-DA40-48BE-94C5-61873B407BCF}" type="pres">
      <dgm:prSet presAssocID="{5711D10C-3858-41B0-AD5C-AE88AD8172AE}" presName="extraNode" presStyleLbl="node1" presStyleIdx="0" presStyleCnt="5"/>
      <dgm:spPr/>
    </dgm:pt>
    <dgm:pt modelId="{56DEA8E9-1714-4327-A6B2-95C2EA3D3009}" type="pres">
      <dgm:prSet presAssocID="{5711D10C-3858-41B0-AD5C-AE88AD8172AE}" presName="dstNode" presStyleLbl="node1" presStyleIdx="0" presStyleCnt="5"/>
      <dgm:spPr/>
    </dgm:pt>
    <dgm:pt modelId="{C5BAAF5C-5B1A-4F9F-B9BA-305592E1FCF6}" type="pres">
      <dgm:prSet presAssocID="{EE8E42FD-D4FA-40D5-810C-57C4D9F2E400}" presName="text_1" presStyleLbl="node1" presStyleIdx="0" presStyleCnt="5">
        <dgm:presLayoutVars>
          <dgm:bulletEnabled val="1"/>
        </dgm:presLayoutVars>
      </dgm:prSet>
      <dgm:spPr/>
    </dgm:pt>
    <dgm:pt modelId="{16663EDF-716A-4FE5-B6F3-B30714C1159B}" type="pres">
      <dgm:prSet presAssocID="{EE8E42FD-D4FA-40D5-810C-57C4D9F2E400}" presName="accent_1" presStyleCnt="0"/>
      <dgm:spPr/>
    </dgm:pt>
    <dgm:pt modelId="{C46834AC-B795-43C7-A5D5-5726EAD03678}" type="pres">
      <dgm:prSet presAssocID="{EE8E42FD-D4FA-40D5-810C-57C4D9F2E400}" presName="accentRepeatNode" presStyleLbl="solidFgAcc1" presStyleIdx="0" presStyleCnt="5"/>
      <dgm:spPr/>
    </dgm:pt>
    <dgm:pt modelId="{A5DAE8F4-9240-454D-A1CB-B68D59F8A7DD}" type="pres">
      <dgm:prSet presAssocID="{7C68B7C5-7A7F-44A7-9A08-A6D5673ED09A}" presName="text_2" presStyleLbl="node1" presStyleIdx="1" presStyleCnt="5">
        <dgm:presLayoutVars>
          <dgm:bulletEnabled val="1"/>
        </dgm:presLayoutVars>
      </dgm:prSet>
      <dgm:spPr/>
    </dgm:pt>
    <dgm:pt modelId="{16FD1DD8-D315-44B9-80EE-BDB0B512ED00}" type="pres">
      <dgm:prSet presAssocID="{7C68B7C5-7A7F-44A7-9A08-A6D5673ED09A}" presName="accent_2" presStyleCnt="0"/>
      <dgm:spPr/>
    </dgm:pt>
    <dgm:pt modelId="{E2AF904B-455F-4E0E-B3EA-8B1C65300C72}" type="pres">
      <dgm:prSet presAssocID="{7C68B7C5-7A7F-44A7-9A08-A6D5673ED09A}" presName="accentRepeatNode" presStyleLbl="solidFgAcc1" presStyleIdx="1" presStyleCnt="5"/>
      <dgm:spPr/>
    </dgm:pt>
    <dgm:pt modelId="{D25EAA0E-E363-447B-A8F7-45BA011A9F4F}" type="pres">
      <dgm:prSet presAssocID="{190904A1-ADA0-422C-B299-14C2A2C6CE17}" presName="text_3" presStyleLbl="node1" presStyleIdx="2" presStyleCnt="5">
        <dgm:presLayoutVars>
          <dgm:bulletEnabled val="1"/>
        </dgm:presLayoutVars>
      </dgm:prSet>
      <dgm:spPr/>
    </dgm:pt>
    <dgm:pt modelId="{2026ABFA-4C01-42B5-AB61-4FB882675784}" type="pres">
      <dgm:prSet presAssocID="{190904A1-ADA0-422C-B299-14C2A2C6CE17}" presName="accent_3" presStyleCnt="0"/>
      <dgm:spPr/>
    </dgm:pt>
    <dgm:pt modelId="{F071AA92-DAEE-417F-9D9F-3800DA1A16F3}" type="pres">
      <dgm:prSet presAssocID="{190904A1-ADA0-422C-B299-14C2A2C6CE17}" presName="accentRepeatNode" presStyleLbl="solidFgAcc1" presStyleIdx="2" presStyleCnt="5"/>
      <dgm:spPr/>
    </dgm:pt>
    <dgm:pt modelId="{C271A222-98EB-4A9F-AEA5-EA48D117F7B5}" type="pres">
      <dgm:prSet presAssocID="{F0A3C276-C455-40FD-94F0-219A02EE83BD}" presName="text_4" presStyleLbl="node1" presStyleIdx="3" presStyleCnt="5">
        <dgm:presLayoutVars>
          <dgm:bulletEnabled val="1"/>
        </dgm:presLayoutVars>
      </dgm:prSet>
      <dgm:spPr/>
    </dgm:pt>
    <dgm:pt modelId="{FE2A0B40-D254-4AD0-9841-DF07C2100496}" type="pres">
      <dgm:prSet presAssocID="{F0A3C276-C455-40FD-94F0-219A02EE83BD}" presName="accent_4" presStyleCnt="0"/>
      <dgm:spPr/>
    </dgm:pt>
    <dgm:pt modelId="{DC36EB5F-D302-4AE3-8F59-10628BC1E539}" type="pres">
      <dgm:prSet presAssocID="{F0A3C276-C455-40FD-94F0-219A02EE83BD}" presName="accentRepeatNode" presStyleLbl="solidFgAcc1" presStyleIdx="3" presStyleCnt="5"/>
      <dgm:spPr/>
    </dgm:pt>
    <dgm:pt modelId="{CA10DD81-AC5C-4983-8F7B-BAF290637047}" type="pres">
      <dgm:prSet presAssocID="{43F5AF11-902F-4B25-AC6E-9119200127A4}" presName="text_5" presStyleLbl="node1" presStyleIdx="4" presStyleCnt="5">
        <dgm:presLayoutVars>
          <dgm:bulletEnabled val="1"/>
        </dgm:presLayoutVars>
      </dgm:prSet>
      <dgm:spPr/>
    </dgm:pt>
    <dgm:pt modelId="{E1D9B3A0-FFF5-4860-8109-0A9B1DBD853D}" type="pres">
      <dgm:prSet presAssocID="{43F5AF11-902F-4B25-AC6E-9119200127A4}" presName="accent_5" presStyleCnt="0"/>
      <dgm:spPr/>
    </dgm:pt>
    <dgm:pt modelId="{0519D45F-F32E-450C-9703-3ECC71952541}" type="pres">
      <dgm:prSet presAssocID="{43F5AF11-902F-4B25-AC6E-9119200127A4}" presName="accentRepeatNode" presStyleLbl="solidFgAcc1" presStyleIdx="4" presStyleCnt="5"/>
      <dgm:spPr/>
    </dgm:pt>
  </dgm:ptLst>
  <dgm:cxnLst>
    <dgm:cxn modelId="{0E607507-2D21-49A0-B9FD-EE1BC3F99605}" srcId="{5711D10C-3858-41B0-AD5C-AE88AD8172AE}" destId="{190904A1-ADA0-422C-B299-14C2A2C6CE17}" srcOrd="2" destOrd="0" parTransId="{2E4F2080-8CAE-4B6D-BF74-3EDFD324FDC3}" sibTransId="{BCBF4ED6-F2A6-4674-86B2-F49DBD3E0214}"/>
    <dgm:cxn modelId="{B728503D-81D4-41F8-B8C8-A52FA4CEA61D}" srcId="{5711D10C-3858-41B0-AD5C-AE88AD8172AE}" destId="{F0A3C276-C455-40FD-94F0-219A02EE83BD}" srcOrd="3" destOrd="0" parTransId="{23DB7D29-D95E-426B-AE53-6902F04B4B64}" sibTransId="{0C7DFC9F-294C-4C97-9D32-264279435258}"/>
    <dgm:cxn modelId="{CA4B4069-07E6-42FA-AAD7-4BFF520C47F4}" type="presOf" srcId="{7C68B7C5-7A7F-44A7-9A08-A6D5673ED09A}" destId="{A5DAE8F4-9240-454D-A1CB-B68D59F8A7DD}" srcOrd="0" destOrd="0" presId="urn:microsoft.com/office/officeart/2008/layout/VerticalCurvedList"/>
    <dgm:cxn modelId="{83EC424F-77F7-423E-B4BF-BDAA63DB4007}" type="presOf" srcId="{190904A1-ADA0-422C-B299-14C2A2C6CE17}" destId="{D25EAA0E-E363-447B-A8F7-45BA011A9F4F}" srcOrd="0" destOrd="0" presId="urn:microsoft.com/office/officeart/2008/layout/VerticalCurvedList"/>
    <dgm:cxn modelId="{17A9E673-B0A1-49BE-8F18-22D4DAF6E22C}" srcId="{5711D10C-3858-41B0-AD5C-AE88AD8172AE}" destId="{EE8E42FD-D4FA-40D5-810C-57C4D9F2E400}" srcOrd="0" destOrd="0" parTransId="{B12832DC-40EA-4587-A026-3216EA5AF575}" sibTransId="{1E780C3D-55B9-4D00-8D93-94E8AA70E144}"/>
    <dgm:cxn modelId="{D1237F90-2164-4520-B62B-209B9BCA52A9}" type="presOf" srcId="{5711D10C-3858-41B0-AD5C-AE88AD8172AE}" destId="{945F4AE6-7A26-4197-8933-6CCDD0077B8E}" srcOrd="0" destOrd="0" presId="urn:microsoft.com/office/officeart/2008/layout/VerticalCurvedList"/>
    <dgm:cxn modelId="{3269DBB3-5353-4B2C-8F0E-7ACA6B760835}" type="presOf" srcId="{1E780C3D-55B9-4D00-8D93-94E8AA70E144}" destId="{AE8BFFE7-FFDF-43A3-B546-7AA37A18C034}" srcOrd="0" destOrd="0" presId="urn:microsoft.com/office/officeart/2008/layout/VerticalCurvedList"/>
    <dgm:cxn modelId="{1C6FF0B7-B6E1-401B-8F1A-EB877FE45E15}" type="presOf" srcId="{EE8E42FD-D4FA-40D5-810C-57C4D9F2E400}" destId="{C5BAAF5C-5B1A-4F9F-B9BA-305592E1FCF6}" srcOrd="0" destOrd="0" presId="urn:microsoft.com/office/officeart/2008/layout/VerticalCurvedList"/>
    <dgm:cxn modelId="{FC2BA3BB-1FF3-463F-9C36-3259FBBE4A8C}" type="presOf" srcId="{F0A3C276-C455-40FD-94F0-219A02EE83BD}" destId="{C271A222-98EB-4A9F-AEA5-EA48D117F7B5}" srcOrd="0" destOrd="0" presId="urn:microsoft.com/office/officeart/2008/layout/VerticalCurvedList"/>
    <dgm:cxn modelId="{579A0CBE-2469-4BD4-8DA9-4E51341D0535}" srcId="{5711D10C-3858-41B0-AD5C-AE88AD8172AE}" destId="{43F5AF11-902F-4B25-AC6E-9119200127A4}" srcOrd="4" destOrd="0" parTransId="{BD900F32-57E6-4788-847B-90DDE5F9B168}" sibTransId="{801AB0A6-6619-4FD4-BBD4-F7DBA1939467}"/>
    <dgm:cxn modelId="{D923EAF0-2BD4-4375-9B5E-0CE91C9713B2}" type="presOf" srcId="{43F5AF11-902F-4B25-AC6E-9119200127A4}" destId="{CA10DD81-AC5C-4983-8F7B-BAF290637047}" srcOrd="0" destOrd="0" presId="urn:microsoft.com/office/officeart/2008/layout/VerticalCurvedList"/>
    <dgm:cxn modelId="{876067F3-0A65-46C7-91B1-79CDA80DE46B}" srcId="{5711D10C-3858-41B0-AD5C-AE88AD8172AE}" destId="{7C68B7C5-7A7F-44A7-9A08-A6D5673ED09A}" srcOrd="1" destOrd="0" parTransId="{58BDC0AC-B2AF-4068-B079-A80ED36C61B9}" sibTransId="{A18DDD85-FE37-42D9-85FC-AE097A947E4A}"/>
    <dgm:cxn modelId="{F57D210A-C333-4073-ABE2-9B38C2DDBE0B}" type="presParOf" srcId="{945F4AE6-7A26-4197-8933-6CCDD0077B8E}" destId="{D066F2F9-25AB-4005-A48B-055AEC3442B1}" srcOrd="0" destOrd="0" presId="urn:microsoft.com/office/officeart/2008/layout/VerticalCurvedList"/>
    <dgm:cxn modelId="{7B95ED65-71FE-4DBB-88E5-199140E6ADDA}" type="presParOf" srcId="{D066F2F9-25AB-4005-A48B-055AEC3442B1}" destId="{208F75F4-98F2-4C58-994A-20648ED2EA07}" srcOrd="0" destOrd="0" presId="urn:microsoft.com/office/officeart/2008/layout/VerticalCurvedList"/>
    <dgm:cxn modelId="{DA6EF21C-7894-4B59-A322-BDA648A9147D}" type="presParOf" srcId="{208F75F4-98F2-4C58-994A-20648ED2EA07}" destId="{DAD24059-2DB5-4B2A-99DD-B7B830EAAC24}" srcOrd="0" destOrd="0" presId="urn:microsoft.com/office/officeart/2008/layout/VerticalCurvedList"/>
    <dgm:cxn modelId="{A2B27FE4-E8FC-42D5-B3EF-FBC9DA9FDA46}" type="presParOf" srcId="{208F75F4-98F2-4C58-994A-20648ED2EA07}" destId="{AE8BFFE7-FFDF-43A3-B546-7AA37A18C034}" srcOrd="1" destOrd="0" presId="urn:microsoft.com/office/officeart/2008/layout/VerticalCurvedList"/>
    <dgm:cxn modelId="{D9FE5607-F27D-47A8-A1D3-9BC79EC4A806}" type="presParOf" srcId="{208F75F4-98F2-4C58-994A-20648ED2EA07}" destId="{FF295AD8-DA40-48BE-94C5-61873B407BCF}" srcOrd="2" destOrd="0" presId="urn:microsoft.com/office/officeart/2008/layout/VerticalCurvedList"/>
    <dgm:cxn modelId="{947CC66E-634F-4B2A-835F-B088A0C9FFA2}" type="presParOf" srcId="{208F75F4-98F2-4C58-994A-20648ED2EA07}" destId="{56DEA8E9-1714-4327-A6B2-95C2EA3D3009}" srcOrd="3" destOrd="0" presId="urn:microsoft.com/office/officeart/2008/layout/VerticalCurvedList"/>
    <dgm:cxn modelId="{66A427B7-4A39-4DC1-A9AE-CDC454B75ED2}" type="presParOf" srcId="{D066F2F9-25AB-4005-A48B-055AEC3442B1}" destId="{C5BAAF5C-5B1A-4F9F-B9BA-305592E1FCF6}" srcOrd="1" destOrd="0" presId="urn:microsoft.com/office/officeart/2008/layout/VerticalCurvedList"/>
    <dgm:cxn modelId="{2457C538-0B79-47A2-8770-E8E1A809B366}" type="presParOf" srcId="{D066F2F9-25AB-4005-A48B-055AEC3442B1}" destId="{16663EDF-716A-4FE5-B6F3-B30714C1159B}" srcOrd="2" destOrd="0" presId="urn:microsoft.com/office/officeart/2008/layout/VerticalCurvedList"/>
    <dgm:cxn modelId="{864BCF65-D7B3-47F3-B070-AA996AC67FB0}" type="presParOf" srcId="{16663EDF-716A-4FE5-B6F3-B30714C1159B}" destId="{C46834AC-B795-43C7-A5D5-5726EAD03678}" srcOrd="0" destOrd="0" presId="urn:microsoft.com/office/officeart/2008/layout/VerticalCurvedList"/>
    <dgm:cxn modelId="{DDCBC2FA-88AB-40F2-80C7-55E2823972A7}" type="presParOf" srcId="{D066F2F9-25AB-4005-A48B-055AEC3442B1}" destId="{A5DAE8F4-9240-454D-A1CB-B68D59F8A7DD}" srcOrd="3" destOrd="0" presId="urn:microsoft.com/office/officeart/2008/layout/VerticalCurvedList"/>
    <dgm:cxn modelId="{F1B458BD-D49B-4D81-8F61-AFB984D2B6CC}" type="presParOf" srcId="{D066F2F9-25AB-4005-A48B-055AEC3442B1}" destId="{16FD1DD8-D315-44B9-80EE-BDB0B512ED00}" srcOrd="4" destOrd="0" presId="urn:microsoft.com/office/officeart/2008/layout/VerticalCurvedList"/>
    <dgm:cxn modelId="{00E3D6CC-8283-4191-926F-CFCED08942FB}" type="presParOf" srcId="{16FD1DD8-D315-44B9-80EE-BDB0B512ED00}" destId="{E2AF904B-455F-4E0E-B3EA-8B1C65300C72}" srcOrd="0" destOrd="0" presId="urn:microsoft.com/office/officeart/2008/layout/VerticalCurvedList"/>
    <dgm:cxn modelId="{8E3AE82D-E5E6-4BF9-9D0E-5A76EF2068E6}" type="presParOf" srcId="{D066F2F9-25AB-4005-A48B-055AEC3442B1}" destId="{D25EAA0E-E363-447B-A8F7-45BA011A9F4F}" srcOrd="5" destOrd="0" presId="urn:microsoft.com/office/officeart/2008/layout/VerticalCurvedList"/>
    <dgm:cxn modelId="{877A8043-7AC7-4956-9F58-9F02CDA57D8D}" type="presParOf" srcId="{D066F2F9-25AB-4005-A48B-055AEC3442B1}" destId="{2026ABFA-4C01-42B5-AB61-4FB882675784}" srcOrd="6" destOrd="0" presId="urn:microsoft.com/office/officeart/2008/layout/VerticalCurvedList"/>
    <dgm:cxn modelId="{AD92B9E7-3589-474C-AFD5-31C9941D740D}" type="presParOf" srcId="{2026ABFA-4C01-42B5-AB61-4FB882675784}" destId="{F071AA92-DAEE-417F-9D9F-3800DA1A16F3}" srcOrd="0" destOrd="0" presId="urn:microsoft.com/office/officeart/2008/layout/VerticalCurvedList"/>
    <dgm:cxn modelId="{E2B36324-73F5-4B3C-A738-37CC82EAE242}" type="presParOf" srcId="{D066F2F9-25AB-4005-A48B-055AEC3442B1}" destId="{C271A222-98EB-4A9F-AEA5-EA48D117F7B5}" srcOrd="7" destOrd="0" presId="urn:microsoft.com/office/officeart/2008/layout/VerticalCurvedList"/>
    <dgm:cxn modelId="{2A4B7E99-BB2F-466C-8EFA-516A4E32E559}" type="presParOf" srcId="{D066F2F9-25AB-4005-A48B-055AEC3442B1}" destId="{FE2A0B40-D254-4AD0-9841-DF07C2100496}" srcOrd="8" destOrd="0" presId="urn:microsoft.com/office/officeart/2008/layout/VerticalCurvedList"/>
    <dgm:cxn modelId="{6A0582BD-CFE6-4A5A-9255-5148EA411262}" type="presParOf" srcId="{FE2A0B40-D254-4AD0-9841-DF07C2100496}" destId="{DC36EB5F-D302-4AE3-8F59-10628BC1E539}" srcOrd="0" destOrd="0" presId="urn:microsoft.com/office/officeart/2008/layout/VerticalCurvedList"/>
    <dgm:cxn modelId="{FF984FD5-3580-432B-9804-5B269AEAD916}" type="presParOf" srcId="{D066F2F9-25AB-4005-A48B-055AEC3442B1}" destId="{CA10DD81-AC5C-4983-8F7B-BAF290637047}" srcOrd="9" destOrd="0" presId="urn:microsoft.com/office/officeart/2008/layout/VerticalCurvedList"/>
    <dgm:cxn modelId="{C5F9B668-EE65-40E3-9754-1671C3099F79}" type="presParOf" srcId="{D066F2F9-25AB-4005-A48B-055AEC3442B1}" destId="{E1D9B3A0-FFF5-4860-8109-0A9B1DBD853D}" srcOrd="10" destOrd="0" presId="urn:microsoft.com/office/officeart/2008/layout/VerticalCurvedList"/>
    <dgm:cxn modelId="{A0C9B4CB-9E1F-4140-95E2-082C4650A393}" type="presParOf" srcId="{E1D9B3A0-FFF5-4860-8109-0A9B1DBD853D}" destId="{0519D45F-F32E-450C-9703-3ECC71952541}"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14702F0-1E68-48EE-8C04-31D51B087A6B}" type="doc">
      <dgm:prSet loTypeId="urn:microsoft.com/office/officeart/2008/layout/VerticalAccentList" loCatId="list" qsTypeId="urn:microsoft.com/office/officeart/2005/8/quickstyle/simple1" qsCatId="simple" csTypeId="urn:microsoft.com/office/officeart/2005/8/colors/colorful1" csCatId="colorful" phldr="1"/>
      <dgm:spPr/>
      <dgm:t>
        <a:bodyPr/>
        <a:lstStyle/>
        <a:p>
          <a:endParaRPr lang="en-US"/>
        </a:p>
      </dgm:t>
    </dgm:pt>
    <dgm:pt modelId="{C802F823-652D-4618-ABBD-CBB83F18BE13}">
      <dgm:prSet phldrT="[Text]"/>
      <dgm:spPr/>
      <dgm:t>
        <a:bodyPr/>
        <a:lstStyle/>
        <a:p>
          <a:r>
            <a:rPr lang="en-US"/>
            <a:t>QIO- 45 Years</a:t>
          </a:r>
        </a:p>
      </dgm:t>
    </dgm:pt>
    <dgm:pt modelId="{96CCF713-37E5-4EC4-B2C8-C7008ABC09B9}" type="parTrans" cxnId="{F3C54AA7-D1F9-4709-AD8E-77D41F7177BB}">
      <dgm:prSet/>
      <dgm:spPr/>
      <dgm:t>
        <a:bodyPr/>
        <a:lstStyle/>
        <a:p>
          <a:endParaRPr lang="en-US"/>
        </a:p>
      </dgm:t>
    </dgm:pt>
    <dgm:pt modelId="{6489E2B4-32E5-43CC-A84A-799FD272E93E}" type="sibTrans" cxnId="{F3C54AA7-D1F9-4709-AD8E-77D41F7177BB}">
      <dgm:prSet/>
      <dgm:spPr/>
      <dgm:t>
        <a:bodyPr/>
        <a:lstStyle/>
        <a:p>
          <a:endParaRPr lang="en-US"/>
        </a:p>
      </dgm:t>
    </dgm:pt>
    <dgm:pt modelId="{7A514F1B-C0A1-44E7-993F-8241D6E0FBF8}">
      <dgm:prSet/>
      <dgm:spPr/>
      <dgm:t>
        <a:bodyPr/>
        <a:lstStyle/>
        <a:p>
          <a:r>
            <a:rPr lang="en-US"/>
            <a:t>Regional Extension Center- 6 Years</a:t>
          </a:r>
        </a:p>
      </dgm:t>
    </dgm:pt>
    <dgm:pt modelId="{7FC187F3-0DE8-4568-AE3F-2835EBA6557C}" type="parTrans" cxnId="{B2D7F96B-F336-4CFE-AE1E-613CA47A9BBD}">
      <dgm:prSet/>
      <dgm:spPr/>
      <dgm:t>
        <a:bodyPr/>
        <a:lstStyle/>
        <a:p>
          <a:endParaRPr lang="en-US"/>
        </a:p>
      </dgm:t>
    </dgm:pt>
    <dgm:pt modelId="{355F23EA-31D9-42A5-B92D-A1BEFE774C1C}" type="sibTrans" cxnId="{B2D7F96B-F336-4CFE-AE1E-613CA47A9BBD}">
      <dgm:prSet/>
      <dgm:spPr/>
      <dgm:t>
        <a:bodyPr/>
        <a:lstStyle/>
        <a:p>
          <a:endParaRPr lang="en-US"/>
        </a:p>
      </dgm:t>
    </dgm:pt>
    <dgm:pt modelId="{7E68C957-6D9A-4EF8-915A-63C7D0FD3DEB}">
      <dgm:prSet/>
      <dgm:spPr/>
      <dgm:t>
        <a:bodyPr/>
        <a:lstStyle/>
        <a:p>
          <a:r>
            <a:rPr lang="en-US"/>
            <a:t>Hospital Quality Measures- 16 Years</a:t>
          </a:r>
        </a:p>
      </dgm:t>
    </dgm:pt>
    <dgm:pt modelId="{B004268C-9C77-4551-87BB-B76400E75061}" type="parTrans" cxnId="{F08F849F-6447-48C7-8992-D2C4F956FC49}">
      <dgm:prSet/>
      <dgm:spPr/>
      <dgm:t>
        <a:bodyPr/>
        <a:lstStyle/>
        <a:p>
          <a:endParaRPr lang="en-US"/>
        </a:p>
      </dgm:t>
    </dgm:pt>
    <dgm:pt modelId="{7A1F018F-F121-4D67-B88A-A4993129BBF6}" type="sibTrans" cxnId="{F08F849F-6447-48C7-8992-D2C4F956FC49}">
      <dgm:prSet/>
      <dgm:spPr/>
      <dgm:t>
        <a:bodyPr/>
        <a:lstStyle/>
        <a:p>
          <a:endParaRPr lang="en-US"/>
        </a:p>
      </dgm:t>
    </dgm:pt>
    <dgm:pt modelId="{4172DBBD-014A-47C4-95F0-12FF5B34EF2E}">
      <dgm:prSet/>
      <dgm:spPr/>
      <dgm:t>
        <a:bodyPr/>
        <a:lstStyle/>
        <a:p>
          <a:r>
            <a:rPr lang="en-US"/>
            <a:t>Analytics for Quality Programs- 23 Years</a:t>
          </a:r>
        </a:p>
      </dgm:t>
    </dgm:pt>
    <dgm:pt modelId="{84E0452A-50CB-4E52-BE0B-B153615BB9F4}" type="parTrans" cxnId="{3354C976-4DCD-491F-963D-6F1CA0197DAB}">
      <dgm:prSet/>
      <dgm:spPr/>
      <dgm:t>
        <a:bodyPr/>
        <a:lstStyle/>
        <a:p>
          <a:endParaRPr lang="en-US"/>
        </a:p>
      </dgm:t>
    </dgm:pt>
    <dgm:pt modelId="{FA3EED12-E6A0-4C59-BE67-83CE077A52F9}" type="sibTrans" cxnId="{3354C976-4DCD-491F-963D-6F1CA0197DAB}">
      <dgm:prSet/>
      <dgm:spPr/>
      <dgm:t>
        <a:bodyPr/>
        <a:lstStyle/>
        <a:p>
          <a:endParaRPr lang="en-US"/>
        </a:p>
      </dgm:t>
    </dgm:pt>
    <dgm:pt modelId="{C3538AF5-0FE9-4C4D-ABF6-32B0300E97F1}">
      <dgm:prSet/>
      <dgm:spPr/>
      <dgm:t>
        <a:bodyPr/>
        <a:lstStyle/>
        <a:p>
          <a:r>
            <a:rPr lang="en-US"/>
            <a:t>Value Based Payment Programs-11 years</a:t>
          </a:r>
        </a:p>
      </dgm:t>
    </dgm:pt>
    <dgm:pt modelId="{B8E2FBF6-6F57-4D32-B891-BF434A8076E5}" type="parTrans" cxnId="{25F8E5EA-E9AE-4D5D-BC60-B1DDCCEC1D6E}">
      <dgm:prSet/>
      <dgm:spPr/>
      <dgm:t>
        <a:bodyPr/>
        <a:lstStyle/>
        <a:p>
          <a:endParaRPr lang="en-US"/>
        </a:p>
      </dgm:t>
    </dgm:pt>
    <dgm:pt modelId="{F97426E8-49E0-4D40-90C4-E549D6BAC99F}" type="sibTrans" cxnId="{25F8E5EA-E9AE-4D5D-BC60-B1DDCCEC1D6E}">
      <dgm:prSet/>
      <dgm:spPr/>
      <dgm:t>
        <a:bodyPr/>
        <a:lstStyle/>
        <a:p>
          <a:endParaRPr lang="en-US"/>
        </a:p>
      </dgm:t>
    </dgm:pt>
    <dgm:pt modelId="{1650A9B3-5813-4858-96F7-A06FBEF6B940}">
      <dgm:prSet/>
      <dgm:spPr/>
      <dgm:t>
        <a:bodyPr/>
        <a:lstStyle/>
        <a:p>
          <a:r>
            <a:rPr lang="en-US"/>
            <a:t>Case Review- 47 Years</a:t>
          </a:r>
        </a:p>
      </dgm:t>
    </dgm:pt>
    <dgm:pt modelId="{EBAD4F95-21ED-4110-B605-87F6C9C04BC3}" type="parTrans" cxnId="{8B623DD8-0973-411A-B2B4-FB5FC18B980E}">
      <dgm:prSet/>
      <dgm:spPr/>
      <dgm:t>
        <a:bodyPr/>
        <a:lstStyle/>
        <a:p>
          <a:endParaRPr lang="en-US"/>
        </a:p>
      </dgm:t>
    </dgm:pt>
    <dgm:pt modelId="{4953E46E-608A-400C-AC8B-8DC5A119EE1E}" type="sibTrans" cxnId="{8B623DD8-0973-411A-B2B4-FB5FC18B980E}">
      <dgm:prSet/>
      <dgm:spPr/>
      <dgm:t>
        <a:bodyPr/>
        <a:lstStyle/>
        <a:p>
          <a:endParaRPr lang="en-US"/>
        </a:p>
      </dgm:t>
    </dgm:pt>
    <dgm:pt modelId="{49ECD0FC-0F94-43F0-8AD9-98FFF57881C4}">
      <dgm:prSet/>
      <dgm:spPr/>
      <dgm:t>
        <a:bodyPr/>
        <a:lstStyle/>
        <a:p>
          <a:r>
            <a:rPr lang="en-US"/>
            <a:t>HIPAA Solution- 8 Years</a:t>
          </a:r>
        </a:p>
      </dgm:t>
    </dgm:pt>
    <dgm:pt modelId="{E9CDFBAF-7C9F-4800-8758-54A1E0507AD5}" type="parTrans" cxnId="{2944DCF5-C7CD-4B2E-9BAA-8B89FD218034}">
      <dgm:prSet/>
      <dgm:spPr/>
      <dgm:t>
        <a:bodyPr/>
        <a:lstStyle/>
        <a:p>
          <a:endParaRPr lang="en-US"/>
        </a:p>
      </dgm:t>
    </dgm:pt>
    <dgm:pt modelId="{40DC73CC-B12E-47D7-B4EF-91EB7498D716}" type="sibTrans" cxnId="{2944DCF5-C7CD-4B2E-9BAA-8B89FD218034}">
      <dgm:prSet/>
      <dgm:spPr/>
      <dgm:t>
        <a:bodyPr/>
        <a:lstStyle/>
        <a:p>
          <a:endParaRPr lang="en-US"/>
        </a:p>
      </dgm:t>
    </dgm:pt>
    <dgm:pt modelId="{E20B92F5-6610-4356-B1FE-1B8DFBE5EEB4}">
      <dgm:prSet/>
      <dgm:spPr/>
      <dgm:t>
        <a:bodyPr/>
        <a:lstStyle/>
        <a:p>
          <a:r>
            <a:rPr lang="en-US"/>
            <a:t>Long-Term Care Quality Improvement- 20 years</a:t>
          </a:r>
        </a:p>
      </dgm:t>
    </dgm:pt>
    <dgm:pt modelId="{ADB5C8B2-43F3-4F39-9C0E-3287C24C6FA4}" type="parTrans" cxnId="{08CDD8C3-9492-40C2-8727-A4BC50002F5D}">
      <dgm:prSet/>
      <dgm:spPr/>
      <dgm:t>
        <a:bodyPr/>
        <a:lstStyle/>
        <a:p>
          <a:endParaRPr lang="en-US"/>
        </a:p>
      </dgm:t>
    </dgm:pt>
    <dgm:pt modelId="{A6D79F96-91D6-4351-AD0E-00FFE02ADE73}" type="sibTrans" cxnId="{08CDD8C3-9492-40C2-8727-A4BC50002F5D}">
      <dgm:prSet/>
      <dgm:spPr/>
      <dgm:t>
        <a:bodyPr/>
        <a:lstStyle/>
        <a:p>
          <a:endParaRPr lang="en-US"/>
        </a:p>
      </dgm:t>
    </dgm:pt>
    <dgm:pt modelId="{2871D94B-D1C7-4E0C-AE85-1001E1FA98E3}" type="pres">
      <dgm:prSet presAssocID="{C14702F0-1E68-48EE-8C04-31D51B087A6B}" presName="Name0" presStyleCnt="0">
        <dgm:presLayoutVars>
          <dgm:chMax/>
          <dgm:chPref/>
          <dgm:dir/>
        </dgm:presLayoutVars>
      </dgm:prSet>
      <dgm:spPr/>
    </dgm:pt>
    <dgm:pt modelId="{15A98A48-8554-467A-A9D4-021358A05F2E}" type="pres">
      <dgm:prSet presAssocID="{C802F823-652D-4618-ABBD-CBB83F18BE13}" presName="parenttextcomposite" presStyleCnt="0"/>
      <dgm:spPr/>
    </dgm:pt>
    <dgm:pt modelId="{5F512801-D8CA-4F32-B953-419C190E2AEB}" type="pres">
      <dgm:prSet presAssocID="{C802F823-652D-4618-ABBD-CBB83F18BE13}" presName="parenttext" presStyleLbl="revTx" presStyleIdx="0" presStyleCnt="8">
        <dgm:presLayoutVars>
          <dgm:chMax/>
          <dgm:chPref val="2"/>
          <dgm:bulletEnabled val="1"/>
        </dgm:presLayoutVars>
      </dgm:prSet>
      <dgm:spPr/>
    </dgm:pt>
    <dgm:pt modelId="{8CDF8874-1B41-47D4-9548-F4B65F6F5A9A}" type="pres">
      <dgm:prSet presAssocID="{C802F823-652D-4618-ABBD-CBB83F18BE13}" presName="parallelogramComposite" presStyleCnt="0"/>
      <dgm:spPr/>
    </dgm:pt>
    <dgm:pt modelId="{F0FB411E-3245-4F39-B392-DC4ED23BCCC0}" type="pres">
      <dgm:prSet presAssocID="{C802F823-652D-4618-ABBD-CBB83F18BE13}" presName="parallelogram1" presStyleLbl="alignNode1" presStyleIdx="0" presStyleCnt="56"/>
      <dgm:spPr/>
    </dgm:pt>
    <dgm:pt modelId="{CC134227-3816-44D0-A215-13179EE47300}" type="pres">
      <dgm:prSet presAssocID="{C802F823-652D-4618-ABBD-CBB83F18BE13}" presName="parallelogram2" presStyleLbl="alignNode1" presStyleIdx="1" presStyleCnt="56"/>
      <dgm:spPr/>
    </dgm:pt>
    <dgm:pt modelId="{9D71E6EE-BEE3-46B2-BD1B-EBED572DE439}" type="pres">
      <dgm:prSet presAssocID="{C802F823-652D-4618-ABBD-CBB83F18BE13}" presName="parallelogram3" presStyleLbl="alignNode1" presStyleIdx="2" presStyleCnt="56"/>
      <dgm:spPr/>
    </dgm:pt>
    <dgm:pt modelId="{A2AAEB6C-1997-456B-A54F-E3D8D0842F06}" type="pres">
      <dgm:prSet presAssocID="{C802F823-652D-4618-ABBD-CBB83F18BE13}" presName="parallelogram4" presStyleLbl="alignNode1" presStyleIdx="3" presStyleCnt="56"/>
      <dgm:spPr/>
    </dgm:pt>
    <dgm:pt modelId="{D191A163-9EBD-4DEB-8EA7-870AF8DA35C4}" type="pres">
      <dgm:prSet presAssocID="{C802F823-652D-4618-ABBD-CBB83F18BE13}" presName="parallelogram5" presStyleLbl="alignNode1" presStyleIdx="4" presStyleCnt="56"/>
      <dgm:spPr/>
    </dgm:pt>
    <dgm:pt modelId="{CD4E80DF-5FDA-4FE3-A260-AF978C3DF79A}" type="pres">
      <dgm:prSet presAssocID="{C802F823-652D-4618-ABBD-CBB83F18BE13}" presName="parallelogram6" presStyleLbl="alignNode1" presStyleIdx="5" presStyleCnt="56"/>
      <dgm:spPr/>
    </dgm:pt>
    <dgm:pt modelId="{53FD65B6-9154-41D8-A791-034AFCEB6A15}" type="pres">
      <dgm:prSet presAssocID="{C802F823-652D-4618-ABBD-CBB83F18BE13}" presName="parallelogram7" presStyleLbl="alignNode1" presStyleIdx="6" presStyleCnt="56"/>
      <dgm:spPr/>
    </dgm:pt>
    <dgm:pt modelId="{D242B011-AC22-4591-950E-FFAB63BAA475}" type="pres">
      <dgm:prSet presAssocID="{6489E2B4-32E5-43CC-A84A-799FD272E93E}" presName="sibTrans" presStyleCnt="0"/>
      <dgm:spPr/>
    </dgm:pt>
    <dgm:pt modelId="{9F4CEB50-5F4B-4D4A-AC79-32EA7B8D02F1}" type="pres">
      <dgm:prSet presAssocID="{7A514F1B-C0A1-44E7-993F-8241D6E0FBF8}" presName="parenttextcomposite" presStyleCnt="0"/>
      <dgm:spPr/>
    </dgm:pt>
    <dgm:pt modelId="{2A0BA9F3-2BCD-4CAD-AB18-2FDB8BA7BCBE}" type="pres">
      <dgm:prSet presAssocID="{7A514F1B-C0A1-44E7-993F-8241D6E0FBF8}" presName="parenttext" presStyleLbl="revTx" presStyleIdx="1" presStyleCnt="8">
        <dgm:presLayoutVars>
          <dgm:chMax/>
          <dgm:chPref val="2"/>
          <dgm:bulletEnabled val="1"/>
        </dgm:presLayoutVars>
      </dgm:prSet>
      <dgm:spPr/>
    </dgm:pt>
    <dgm:pt modelId="{ECCC2733-B737-4347-85A9-E97B39B14DEA}" type="pres">
      <dgm:prSet presAssocID="{7A514F1B-C0A1-44E7-993F-8241D6E0FBF8}" presName="parallelogramComposite" presStyleCnt="0"/>
      <dgm:spPr/>
    </dgm:pt>
    <dgm:pt modelId="{D7F0440F-CFF2-46B0-B382-2C628E8FD0B6}" type="pres">
      <dgm:prSet presAssocID="{7A514F1B-C0A1-44E7-993F-8241D6E0FBF8}" presName="parallelogram1" presStyleLbl="alignNode1" presStyleIdx="7" presStyleCnt="56"/>
      <dgm:spPr/>
    </dgm:pt>
    <dgm:pt modelId="{5823303C-184C-4341-A72D-A67CDDD41329}" type="pres">
      <dgm:prSet presAssocID="{7A514F1B-C0A1-44E7-993F-8241D6E0FBF8}" presName="parallelogram2" presStyleLbl="alignNode1" presStyleIdx="8" presStyleCnt="56"/>
      <dgm:spPr/>
    </dgm:pt>
    <dgm:pt modelId="{BF69980B-5C43-46ED-B47B-5284B6CAFA24}" type="pres">
      <dgm:prSet presAssocID="{7A514F1B-C0A1-44E7-993F-8241D6E0FBF8}" presName="parallelogram3" presStyleLbl="alignNode1" presStyleIdx="9" presStyleCnt="56"/>
      <dgm:spPr/>
    </dgm:pt>
    <dgm:pt modelId="{02971D5A-A918-43C2-896B-7D7462634D0D}" type="pres">
      <dgm:prSet presAssocID="{7A514F1B-C0A1-44E7-993F-8241D6E0FBF8}" presName="parallelogram4" presStyleLbl="alignNode1" presStyleIdx="10" presStyleCnt="56"/>
      <dgm:spPr/>
    </dgm:pt>
    <dgm:pt modelId="{239286DF-6AED-4E62-B89F-BDE1915EA3F1}" type="pres">
      <dgm:prSet presAssocID="{7A514F1B-C0A1-44E7-993F-8241D6E0FBF8}" presName="parallelogram5" presStyleLbl="alignNode1" presStyleIdx="11" presStyleCnt="56"/>
      <dgm:spPr/>
    </dgm:pt>
    <dgm:pt modelId="{B33BD4F6-8F9D-4AD9-9D18-1BA17EE84AC3}" type="pres">
      <dgm:prSet presAssocID="{7A514F1B-C0A1-44E7-993F-8241D6E0FBF8}" presName="parallelogram6" presStyleLbl="alignNode1" presStyleIdx="12" presStyleCnt="56"/>
      <dgm:spPr/>
    </dgm:pt>
    <dgm:pt modelId="{0F788B94-F8B4-4CCE-A39B-D7598F58B82D}" type="pres">
      <dgm:prSet presAssocID="{7A514F1B-C0A1-44E7-993F-8241D6E0FBF8}" presName="parallelogram7" presStyleLbl="alignNode1" presStyleIdx="13" presStyleCnt="56"/>
      <dgm:spPr/>
    </dgm:pt>
    <dgm:pt modelId="{D98DB384-61B7-4D1E-991A-13C3E18D57FF}" type="pres">
      <dgm:prSet presAssocID="{355F23EA-31D9-42A5-B92D-A1BEFE774C1C}" presName="sibTrans" presStyleCnt="0"/>
      <dgm:spPr/>
    </dgm:pt>
    <dgm:pt modelId="{CAA0D85D-89BA-4074-8C0B-6CD390F2DEC4}" type="pres">
      <dgm:prSet presAssocID="{7E68C957-6D9A-4EF8-915A-63C7D0FD3DEB}" presName="parenttextcomposite" presStyleCnt="0"/>
      <dgm:spPr/>
    </dgm:pt>
    <dgm:pt modelId="{05EBAB12-CFAF-40CF-A79C-E0855262DB46}" type="pres">
      <dgm:prSet presAssocID="{7E68C957-6D9A-4EF8-915A-63C7D0FD3DEB}" presName="parenttext" presStyleLbl="revTx" presStyleIdx="2" presStyleCnt="8">
        <dgm:presLayoutVars>
          <dgm:chMax/>
          <dgm:chPref val="2"/>
          <dgm:bulletEnabled val="1"/>
        </dgm:presLayoutVars>
      </dgm:prSet>
      <dgm:spPr/>
    </dgm:pt>
    <dgm:pt modelId="{B82E84EC-E873-4988-A785-204E7D99E558}" type="pres">
      <dgm:prSet presAssocID="{7E68C957-6D9A-4EF8-915A-63C7D0FD3DEB}" presName="parallelogramComposite" presStyleCnt="0"/>
      <dgm:spPr/>
    </dgm:pt>
    <dgm:pt modelId="{2D2D8FAA-B01D-4F3B-AFCC-1BED1F41E16D}" type="pres">
      <dgm:prSet presAssocID="{7E68C957-6D9A-4EF8-915A-63C7D0FD3DEB}" presName="parallelogram1" presStyleLbl="alignNode1" presStyleIdx="14" presStyleCnt="56"/>
      <dgm:spPr/>
    </dgm:pt>
    <dgm:pt modelId="{93C0BCF2-537D-4176-ADE4-7B9B50CE89B5}" type="pres">
      <dgm:prSet presAssocID="{7E68C957-6D9A-4EF8-915A-63C7D0FD3DEB}" presName="parallelogram2" presStyleLbl="alignNode1" presStyleIdx="15" presStyleCnt="56"/>
      <dgm:spPr/>
    </dgm:pt>
    <dgm:pt modelId="{2E6E816E-773F-4AEE-BECE-C36D88816C1D}" type="pres">
      <dgm:prSet presAssocID="{7E68C957-6D9A-4EF8-915A-63C7D0FD3DEB}" presName="parallelogram3" presStyleLbl="alignNode1" presStyleIdx="16" presStyleCnt="56"/>
      <dgm:spPr/>
    </dgm:pt>
    <dgm:pt modelId="{7E11FBE2-9E75-4120-AE20-94F2FB3F1479}" type="pres">
      <dgm:prSet presAssocID="{7E68C957-6D9A-4EF8-915A-63C7D0FD3DEB}" presName="parallelogram4" presStyleLbl="alignNode1" presStyleIdx="17" presStyleCnt="56"/>
      <dgm:spPr/>
    </dgm:pt>
    <dgm:pt modelId="{92F8D7E2-28C6-4AF4-BA48-9868F39E7AA1}" type="pres">
      <dgm:prSet presAssocID="{7E68C957-6D9A-4EF8-915A-63C7D0FD3DEB}" presName="parallelogram5" presStyleLbl="alignNode1" presStyleIdx="18" presStyleCnt="56"/>
      <dgm:spPr/>
    </dgm:pt>
    <dgm:pt modelId="{207093C7-1330-4EFF-B545-91923FEAD9AF}" type="pres">
      <dgm:prSet presAssocID="{7E68C957-6D9A-4EF8-915A-63C7D0FD3DEB}" presName="parallelogram6" presStyleLbl="alignNode1" presStyleIdx="19" presStyleCnt="56"/>
      <dgm:spPr/>
    </dgm:pt>
    <dgm:pt modelId="{26BC4DCD-14AB-429D-898D-8E93C63D2415}" type="pres">
      <dgm:prSet presAssocID="{7E68C957-6D9A-4EF8-915A-63C7D0FD3DEB}" presName="parallelogram7" presStyleLbl="alignNode1" presStyleIdx="20" presStyleCnt="56"/>
      <dgm:spPr/>
    </dgm:pt>
    <dgm:pt modelId="{7D774BD7-2281-48B4-B10C-1B29D346E3D2}" type="pres">
      <dgm:prSet presAssocID="{7A1F018F-F121-4D67-B88A-A4993129BBF6}" presName="sibTrans" presStyleCnt="0"/>
      <dgm:spPr/>
    </dgm:pt>
    <dgm:pt modelId="{1E2F1C63-01CA-4CD3-8B3A-BD25A1C16436}" type="pres">
      <dgm:prSet presAssocID="{4172DBBD-014A-47C4-95F0-12FF5B34EF2E}" presName="parenttextcomposite" presStyleCnt="0"/>
      <dgm:spPr/>
    </dgm:pt>
    <dgm:pt modelId="{65690D13-F5E9-4010-8E23-5E83BB1BC32B}" type="pres">
      <dgm:prSet presAssocID="{4172DBBD-014A-47C4-95F0-12FF5B34EF2E}" presName="parenttext" presStyleLbl="revTx" presStyleIdx="3" presStyleCnt="8">
        <dgm:presLayoutVars>
          <dgm:chMax/>
          <dgm:chPref val="2"/>
          <dgm:bulletEnabled val="1"/>
        </dgm:presLayoutVars>
      </dgm:prSet>
      <dgm:spPr/>
    </dgm:pt>
    <dgm:pt modelId="{88C43AE0-E223-4F6B-8E28-2F97504CB2C1}" type="pres">
      <dgm:prSet presAssocID="{4172DBBD-014A-47C4-95F0-12FF5B34EF2E}" presName="parallelogramComposite" presStyleCnt="0"/>
      <dgm:spPr/>
    </dgm:pt>
    <dgm:pt modelId="{B4B3301A-8CB6-4F7B-B6A4-A3EF587E2F4E}" type="pres">
      <dgm:prSet presAssocID="{4172DBBD-014A-47C4-95F0-12FF5B34EF2E}" presName="parallelogram1" presStyleLbl="alignNode1" presStyleIdx="21" presStyleCnt="56"/>
      <dgm:spPr/>
    </dgm:pt>
    <dgm:pt modelId="{D15FBF10-6892-43D7-81B9-8C55EB45303E}" type="pres">
      <dgm:prSet presAssocID="{4172DBBD-014A-47C4-95F0-12FF5B34EF2E}" presName="parallelogram2" presStyleLbl="alignNode1" presStyleIdx="22" presStyleCnt="56"/>
      <dgm:spPr/>
    </dgm:pt>
    <dgm:pt modelId="{3700D46D-9F16-4B75-AAC6-97BD8635B551}" type="pres">
      <dgm:prSet presAssocID="{4172DBBD-014A-47C4-95F0-12FF5B34EF2E}" presName="parallelogram3" presStyleLbl="alignNode1" presStyleIdx="23" presStyleCnt="56"/>
      <dgm:spPr/>
    </dgm:pt>
    <dgm:pt modelId="{2776331B-A16C-49CA-8714-1BA363E1DB56}" type="pres">
      <dgm:prSet presAssocID="{4172DBBD-014A-47C4-95F0-12FF5B34EF2E}" presName="parallelogram4" presStyleLbl="alignNode1" presStyleIdx="24" presStyleCnt="56"/>
      <dgm:spPr/>
    </dgm:pt>
    <dgm:pt modelId="{F207E52F-3855-4121-8B76-77DA0B57788E}" type="pres">
      <dgm:prSet presAssocID="{4172DBBD-014A-47C4-95F0-12FF5B34EF2E}" presName="parallelogram5" presStyleLbl="alignNode1" presStyleIdx="25" presStyleCnt="56"/>
      <dgm:spPr/>
    </dgm:pt>
    <dgm:pt modelId="{0E91050F-F3F5-4D02-8454-089CBD9EB1C7}" type="pres">
      <dgm:prSet presAssocID="{4172DBBD-014A-47C4-95F0-12FF5B34EF2E}" presName="parallelogram6" presStyleLbl="alignNode1" presStyleIdx="26" presStyleCnt="56"/>
      <dgm:spPr/>
    </dgm:pt>
    <dgm:pt modelId="{4CF71CC3-D5C0-436D-8807-F0EACA31FFD4}" type="pres">
      <dgm:prSet presAssocID="{4172DBBD-014A-47C4-95F0-12FF5B34EF2E}" presName="parallelogram7" presStyleLbl="alignNode1" presStyleIdx="27" presStyleCnt="56"/>
      <dgm:spPr/>
    </dgm:pt>
    <dgm:pt modelId="{2A751AF8-12D2-42BB-BD70-6CE55950B90E}" type="pres">
      <dgm:prSet presAssocID="{FA3EED12-E6A0-4C59-BE67-83CE077A52F9}" presName="sibTrans" presStyleCnt="0"/>
      <dgm:spPr/>
    </dgm:pt>
    <dgm:pt modelId="{2363B55B-A708-4DDF-ABEE-4E85AFFD93F9}" type="pres">
      <dgm:prSet presAssocID="{C3538AF5-0FE9-4C4D-ABF6-32B0300E97F1}" presName="parenttextcomposite" presStyleCnt="0"/>
      <dgm:spPr/>
    </dgm:pt>
    <dgm:pt modelId="{B086E4A5-18CA-4D02-8035-077FAE3E043D}" type="pres">
      <dgm:prSet presAssocID="{C3538AF5-0FE9-4C4D-ABF6-32B0300E97F1}" presName="parenttext" presStyleLbl="revTx" presStyleIdx="4" presStyleCnt="8">
        <dgm:presLayoutVars>
          <dgm:chMax/>
          <dgm:chPref val="2"/>
          <dgm:bulletEnabled val="1"/>
        </dgm:presLayoutVars>
      </dgm:prSet>
      <dgm:spPr/>
    </dgm:pt>
    <dgm:pt modelId="{D2404DDF-0474-48F5-9D05-B18E55A6B8E6}" type="pres">
      <dgm:prSet presAssocID="{C3538AF5-0FE9-4C4D-ABF6-32B0300E97F1}" presName="parallelogramComposite" presStyleCnt="0"/>
      <dgm:spPr/>
    </dgm:pt>
    <dgm:pt modelId="{66C7AAA8-49D6-42CD-8276-6BFF73FEC756}" type="pres">
      <dgm:prSet presAssocID="{C3538AF5-0FE9-4C4D-ABF6-32B0300E97F1}" presName="parallelogram1" presStyleLbl="alignNode1" presStyleIdx="28" presStyleCnt="56"/>
      <dgm:spPr/>
    </dgm:pt>
    <dgm:pt modelId="{934D7992-B381-432F-9A00-D96FF370F44E}" type="pres">
      <dgm:prSet presAssocID="{C3538AF5-0FE9-4C4D-ABF6-32B0300E97F1}" presName="parallelogram2" presStyleLbl="alignNode1" presStyleIdx="29" presStyleCnt="56"/>
      <dgm:spPr/>
    </dgm:pt>
    <dgm:pt modelId="{3FC54E89-1325-4E8C-B19D-5AAAFAB489EA}" type="pres">
      <dgm:prSet presAssocID="{C3538AF5-0FE9-4C4D-ABF6-32B0300E97F1}" presName="parallelogram3" presStyleLbl="alignNode1" presStyleIdx="30" presStyleCnt="56"/>
      <dgm:spPr/>
    </dgm:pt>
    <dgm:pt modelId="{E2005E2C-C21B-4E35-A80A-E64EEA157958}" type="pres">
      <dgm:prSet presAssocID="{C3538AF5-0FE9-4C4D-ABF6-32B0300E97F1}" presName="parallelogram4" presStyleLbl="alignNode1" presStyleIdx="31" presStyleCnt="56"/>
      <dgm:spPr/>
    </dgm:pt>
    <dgm:pt modelId="{283EFCC0-2F6C-41C4-BAD7-28437F2BDD0E}" type="pres">
      <dgm:prSet presAssocID="{C3538AF5-0FE9-4C4D-ABF6-32B0300E97F1}" presName="parallelogram5" presStyleLbl="alignNode1" presStyleIdx="32" presStyleCnt="56"/>
      <dgm:spPr/>
    </dgm:pt>
    <dgm:pt modelId="{40B50C6F-8E0F-44C7-9DA1-79F7BAD44613}" type="pres">
      <dgm:prSet presAssocID="{C3538AF5-0FE9-4C4D-ABF6-32B0300E97F1}" presName="parallelogram6" presStyleLbl="alignNode1" presStyleIdx="33" presStyleCnt="56"/>
      <dgm:spPr/>
    </dgm:pt>
    <dgm:pt modelId="{761415CB-7443-4128-A750-DAD5B8712215}" type="pres">
      <dgm:prSet presAssocID="{C3538AF5-0FE9-4C4D-ABF6-32B0300E97F1}" presName="parallelogram7" presStyleLbl="alignNode1" presStyleIdx="34" presStyleCnt="56"/>
      <dgm:spPr/>
    </dgm:pt>
    <dgm:pt modelId="{8FB4D218-4AB1-4C12-8978-0AB62DC436AC}" type="pres">
      <dgm:prSet presAssocID="{F97426E8-49E0-4D40-90C4-E549D6BAC99F}" presName="sibTrans" presStyleCnt="0"/>
      <dgm:spPr/>
    </dgm:pt>
    <dgm:pt modelId="{D1058D79-8365-4077-A3B8-6E8039525AE9}" type="pres">
      <dgm:prSet presAssocID="{1650A9B3-5813-4858-96F7-A06FBEF6B940}" presName="parenttextcomposite" presStyleCnt="0"/>
      <dgm:spPr/>
    </dgm:pt>
    <dgm:pt modelId="{08D55D1C-A11D-4CCE-AD4E-4562DF4BED0A}" type="pres">
      <dgm:prSet presAssocID="{1650A9B3-5813-4858-96F7-A06FBEF6B940}" presName="parenttext" presStyleLbl="revTx" presStyleIdx="5" presStyleCnt="8">
        <dgm:presLayoutVars>
          <dgm:chMax/>
          <dgm:chPref val="2"/>
          <dgm:bulletEnabled val="1"/>
        </dgm:presLayoutVars>
      </dgm:prSet>
      <dgm:spPr/>
    </dgm:pt>
    <dgm:pt modelId="{FB6C5365-070D-45C4-97CE-1ED639C7C7CC}" type="pres">
      <dgm:prSet presAssocID="{1650A9B3-5813-4858-96F7-A06FBEF6B940}" presName="parallelogramComposite" presStyleCnt="0"/>
      <dgm:spPr/>
    </dgm:pt>
    <dgm:pt modelId="{1903BE3C-9A06-4E01-A365-AA5A479D510B}" type="pres">
      <dgm:prSet presAssocID="{1650A9B3-5813-4858-96F7-A06FBEF6B940}" presName="parallelogram1" presStyleLbl="alignNode1" presStyleIdx="35" presStyleCnt="56"/>
      <dgm:spPr/>
    </dgm:pt>
    <dgm:pt modelId="{4CC31ACB-7B73-4844-8EFC-D3BC089BB71B}" type="pres">
      <dgm:prSet presAssocID="{1650A9B3-5813-4858-96F7-A06FBEF6B940}" presName="parallelogram2" presStyleLbl="alignNode1" presStyleIdx="36" presStyleCnt="56"/>
      <dgm:spPr/>
    </dgm:pt>
    <dgm:pt modelId="{33922BE9-176B-4770-A21D-DF2243300969}" type="pres">
      <dgm:prSet presAssocID="{1650A9B3-5813-4858-96F7-A06FBEF6B940}" presName="parallelogram3" presStyleLbl="alignNode1" presStyleIdx="37" presStyleCnt="56"/>
      <dgm:spPr/>
    </dgm:pt>
    <dgm:pt modelId="{1AF0E900-0B6D-41B5-93F4-7C2AA5F21221}" type="pres">
      <dgm:prSet presAssocID="{1650A9B3-5813-4858-96F7-A06FBEF6B940}" presName="parallelogram4" presStyleLbl="alignNode1" presStyleIdx="38" presStyleCnt="56"/>
      <dgm:spPr/>
    </dgm:pt>
    <dgm:pt modelId="{10B9B28B-E4C5-48EF-8250-3A72DA57FBE6}" type="pres">
      <dgm:prSet presAssocID="{1650A9B3-5813-4858-96F7-A06FBEF6B940}" presName="parallelogram5" presStyleLbl="alignNode1" presStyleIdx="39" presStyleCnt="56"/>
      <dgm:spPr/>
    </dgm:pt>
    <dgm:pt modelId="{55F67469-8EB0-425E-8CF9-F29A61EC9789}" type="pres">
      <dgm:prSet presAssocID="{1650A9B3-5813-4858-96F7-A06FBEF6B940}" presName="parallelogram6" presStyleLbl="alignNode1" presStyleIdx="40" presStyleCnt="56"/>
      <dgm:spPr/>
    </dgm:pt>
    <dgm:pt modelId="{B2666FF0-513F-4777-B7A8-C519A81F7135}" type="pres">
      <dgm:prSet presAssocID="{1650A9B3-5813-4858-96F7-A06FBEF6B940}" presName="parallelogram7" presStyleLbl="alignNode1" presStyleIdx="41" presStyleCnt="56"/>
      <dgm:spPr/>
    </dgm:pt>
    <dgm:pt modelId="{AE0F0989-6264-4EC4-B994-DAD01AB2B6B2}" type="pres">
      <dgm:prSet presAssocID="{4953E46E-608A-400C-AC8B-8DC5A119EE1E}" presName="sibTrans" presStyleCnt="0"/>
      <dgm:spPr/>
    </dgm:pt>
    <dgm:pt modelId="{63CA9444-6916-490C-8F74-FAECB08A744D}" type="pres">
      <dgm:prSet presAssocID="{49ECD0FC-0F94-43F0-8AD9-98FFF57881C4}" presName="parenttextcomposite" presStyleCnt="0"/>
      <dgm:spPr/>
    </dgm:pt>
    <dgm:pt modelId="{14519D90-71A5-46A4-A40A-7685376C6E0B}" type="pres">
      <dgm:prSet presAssocID="{49ECD0FC-0F94-43F0-8AD9-98FFF57881C4}" presName="parenttext" presStyleLbl="revTx" presStyleIdx="6" presStyleCnt="8">
        <dgm:presLayoutVars>
          <dgm:chMax/>
          <dgm:chPref val="2"/>
          <dgm:bulletEnabled val="1"/>
        </dgm:presLayoutVars>
      </dgm:prSet>
      <dgm:spPr/>
    </dgm:pt>
    <dgm:pt modelId="{CCECF22A-A974-48F7-986F-96B19F21232D}" type="pres">
      <dgm:prSet presAssocID="{49ECD0FC-0F94-43F0-8AD9-98FFF57881C4}" presName="parallelogramComposite" presStyleCnt="0"/>
      <dgm:spPr/>
    </dgm:pt>
    <dgm:pt modelId="{707D11FC-D205-4D6A-8B20-AC8F04EF2C59}" type="pres">
      <dgm:prSet presAssocID="{49ECD0FC-0F94-43F0-8AD9-98FFF57881C4}" presName="parallelogram1" presStyleLbl="alignNode1" presStyleIdx="42" presStyleCnt="56"/>
      <dgm:spPr/>
    </dgm:pt>
    <dgm:pt modelId="{14C6E0C7-7B3C-47E6-9617-FB9926B94B28}" type="pres">
      <dgm:prSet presAssocID="{49ECD0FC-0F94-43F0-8AD9-98FFF57881C4}" presName="parallelogram2" presStyleLbl="alignNode1" presStyleIdx="43" presStyleCnt="56"/>
      <dgm:spPr/>
    </dgm:pt>
    <dgm:pt modelId="{58C40665-75DE-459B-9C73-218F31C86565}" type="pres">
      <dgm:prSet presAssocID="{49ECD0FC-0F94-43F0-8AD9-98FFF57881C4}" presName="parallelogram3" presStyleLbl="alignNode1" presStyleIdx="44" presStyleCnt="56"/>
      <dgm:spPr/>
    </dgm:pt>
    <dgm:pt modelId="{3FDEB9F1-3BC6-403B-830B-280BE1AE672F}" type="pres">
      <dgm:prSet presAssocID="{49ECD0FC-0F94-43F0-8AD9-98FFF57881C4}" presName="parallelogram4" presStyleLbl="alignNode1" presStyleIdx="45" presStyleCnt="56"/>
      <dgm:spPr/>
    </dgm:pt>
    <dgm:pt modelId="{C885D8FD-A16A-4996-82B3-E9130EF070D0}" type="pres">
      <dgm:prSet presAssocID="{49ECD0FC-0F94-43F0-8AD9-98FFF57881C4}" presName="parallelogram5" presStyleLbl="alignNode1" presStyleIdx="46" presStyleCnt="56"/>
      <dgm:spPr/>
    </dgm:pt>
    <dgm:pt modelId="{66725BF6-9122-4082-B663-598F6717D18D}" type="pres">
      <dgm:prSet presAssocID="{49ECD0FC-0F94-43F0-8AD9-98FFF57881C4}" presName="parallelogram6" presStyleLbl="alignNode1" presStyleIdx="47" presStyleCnt="56"/>
      <dgm:spPr/>
    </dgm:pt>
    <dgm:pt modelId="{BDF81FA7-037B-4379-B8E1-8FE2DE9FC4E3}" type="pres">
      <dgm:prSet presAssocID="{49ECD0FC-0F94-43F0-8AD9-98FFF57881C4}" presName="parallelogram7" presStyleLbl="alignNode1" presStyleIdx="48" presStyleCnt="56"/>
      <dgm:spPr/>
    </dgm:pt>
    <dgm:pt modelId="{5C3E1EFE-08E5-4CFB-8092-293A4403593E}" type="pres">
      <dgm:prSet presAssocID="{40DC73CC-B12E-47D7-B4EF-91EB7498D716}" presName="sibTrans" presStyleCnt="0"/>
      <dgm:spPr/>
    </dgm:pt>
    <dgm:pt modelId="{827AA2DD-C870-4B36-ACE4-55A7040074A9}" type="pres">
      <dgm:prSet presAssocID="{E20B92F5-6610-4356-B1FE-1B8DFBE5EEB4}" presName="parenttextcomposite" presStyleCnt="0"/>
      <dgm:spPr/>
    </dgm:pt>
    <dgm:pt modelId="{F72DF687-8A8D-4A2D-826C-E190A0E40DA6}" type="pres">
      <dgm:prSet presAssocID="{E20B92F5-6610-4356-B1FE-1B8DFBE5EEB4}" presName="parenttext" presStyleLbl="revTx" presStyleIdx="7" presStyleCnt="8">
        <dgm:presLayoutVars>
          <dgm:chMax/>
          <dgm:chPref val="2"/>
          <dgm:bulletEnabled val="1"/>
        </dgm:presLayoutVars>
      </dgm:prSet>
      <dgm:spPr/>
    </dgm:pt>
    <dgm:pt modelId="{34DCC7DB-339E-4C14-A854-164C23A525E7}" type="pres">
      <dgm:prSet presAssocID="{E20B92F5-6610-4356-B1FE-1B8DFBE5EEB4}" presName="parallelogramComposite" presStyleCnt="0"/>
      <dgm:spPr/>
    </dgm:pt>
    <dgm:pt modelId="{E48B5B24-ABE6-445C-B125-760A9FAC7771}" type="pres">
      <dgm:prSet presAssocID="{E20B92F5-6610-4356-B1FE-1B8DFBE5EEB4}" presName="parallelogram1" presStyleLbl="alignNode1" presStyleIdx="49" presStyleCnt="56"/>
      <dgm:spPr/>
    </dgm:pt>
    <dgm:pt modelId="{D9A9E278-3E0B-44DA-B454-2FEA2C83FA51}" type="pres">
      <dgm:prSet presAssocID="{E20B92F5-6610-4356-B1FE-1B8DFBE5EEB4}" presName="parallelogram2" presStyleLbl="alignNode1" presStyleIdx="50" presStyleCnt="56"/>
      <dgm:spPr/>
    </dgm:pt>
    <dgm:pt modelId="{F5DD0E96-4335-4BD9-860B-DB70F6B696CD}" type="pres">
      <dgm:prSet presAssocID="{E20B92F5-6610-4356-B1FE-1B8DFBE5EEB4}" presName="parallelogram3" presStyleLbl="alignNode1" presStyleIdx="51" presStyleCnt="56"/>
      <dgm:spPr/>
    </dgm:pt>
    <dgm:pt modelId="{E6C6611E-DB50-43E5-859A-03899FFB9A9B}" type="pres">
      <dgm:prSet presAssocID="{E20B92F5-6610-4356-B1FE-1B8DFBE5EEB4}" presName="parallelogram4" presStyleLbl="alignNode1" presStyleIdx="52" presStyleCnt="56"/>
      <dgm:spPr/>
    </dgm:pt>
    <dgm:pt modelId="{C80D4484-267C-4D69-BF0D-C25FFEAB7E1E}" type="pres">
      <dgm:prSet presAssocID="{E20B92F5-6610-4356-B1FE-1B8DFBE5EEB4}" presName="parallelogram5" presStyleLbl="alignNode1" presStyleIdx="53" presStyleCnt="56"/>
      <dgm:spPr/>
    </dgm:pt>
    <dgm:pt modelId="{2DFE9E9D-00D4-4281-ACA0-969B37B87668}" type="pres">
      <dgm:prSet presAssocID="{E20B92F5-6610-4356-B1FE-1B8DFBE5EEB4}" presName="parallelogram6" presStyleLbl="alignNode1" presStyleIdx="54" presStyleCnt="56"/>
      <dgm:spPr/>
    </dgm:pt>
    <dgm:pt modelId="{AAA48F4C-37DF-4120-802B-FCAC42F15164}" type="pres">
      <dgm:prSet presAssocID="{E20B92F5-6610-4356-B1FE-1B8DFBE5EEB4}" presName="parallelogram7" presStyleLbl="alignNode1" presStyleIdx="55" presStyleCnt="56"/>
      <dgm:spPr/>
    </dgm:pt>
  </dgm:ptLst>
  <dgm:cxnLst>
    <dgm:cxn modelId="{DEE1830B-9D22-4F52-8E51-F9200C219DEC}" type="presOf" srcId="{C3538AF5-0FE9-4C4D-ABF6-32B0300E97F1}" destId="{B086E4A5-18CA-4D02-8035-077FAE3E043D}" srcOrd="0" destOrd="0" presId="urn:microsoft.com/office/officeart/2008/layout/VerticalAccentList"/>
    <dgm:cxn modelId="{DEDBC014-E753-409C-9E49-02EE4CAE3D9C}" type="presOf" srcId="{49ECD0FC-0F94-43F0-8AD9-98FFF57881C4}" destId="{14519D90-71A5-46A4-A40A-7685376C6E0B}" srcOrd="0" destOrd="0" presId="urn:microsoft.com/office/officeart/2008/layout/VerticalAccentList"/>
    <dgm:cxn modelId="{F164E124-51F6-4418-9855-DEC0BF8E5500}" type="presOf" srcId="{1650A9B3-5813-4858-96F7-A06FBEF6B940}" destId="{08D55D1C-A11D-4CCE-AD4E-4562DF4BED0A}" srcOrd="0" destOrd="0" presId="urn:microsoft.com/office/officeart/2008/layout/VerticalAccentList"/>
    <dgm:cxn modelId="{73870F3F-A388-4274-B343-C776B5113229}" type="presOf" srcId="{7E68C957-6D9A-4EF8-915A-63C7D0FD3DEB}" destId="{05EBAB12-CFAF-40CF-A79C-E0855262DB46}" srcOrd="0" destOrd="0" presId="urn:microsoft.com/office/officeart/2008/layout/VerticalAccentList"/>
    <dgm:cxn modelId="{64D79248-20F4-41F7-9C92-162D4153C575}" type="presOf" srcId="{4172DBBD-014A-47C4-95F0-12FF5B34EF2E}" destId="{65690D13-F5E9-4010-8E23-5E83BB1BC32B}" srcOrd="0" destOrd="0" presId="urn:microsoft.com/office/officeart/2008/layout/VerticalAccentList"/>
    <dgm:cxn modelId="{B2D7F96B-F336-4CFE-AE1E-613CA47A9BBD}" srcId="{C14702F0-1E68-48EE-8C04-31D51B087A6B}" destId="{7A514F1B-C0A1-44E7-993F-8241D6E0FBF8}" srcOrd="1" destOrd="0" parTransId="{7FC187F3-0DE8-4568-AE3F-2835EBA6557C}" sibTransId="{355F23EA-31D9-42A5-B92D-A1BEFE774C1C}"/>
    <dgm:cxn modelId="{3354C976-4DCD-491F-963D-6F1CA0197DAB}" srcId="{C14702F0-1E68-48EE-8C04-31D51B087A6B}" destId="{4172DBBD-014A-47C4-95F0-12FF5B34EF2E}" srcOrd="3" destOrd="0" parTransId="{84E0452A-50CB-4E52-BE0B-B153615BB9F4}" sibTransId="{FA3EED12-E6A0-4C59-BE67-83CE077A52F9}"/>
    <dgm:cxn modelId="{E361F686-73A0-46B0-85A8-413B1B436A46}" type="presOf" srcId="{C14702F0-1E68-48EE-8C04-31D51B087A6B}" destId="{2871D94B-D1C7-4E0C-AE85-1001E1FA98E3}" srcOrd="0" destOrd="0" presId="urn:microsoft.com/office/officeart/2008/layout/VerticalAccentList"/>
    <dgm:cxn modelId="{F08F849F-6447-48C7-8992-D2C4F956FC49}" srcId="{C14702F0-1E68-48EE-8C04-31D51B087A6B}" destId="{7E68C957-6D9A-4EF8-915A-63C7D0FD3DEB}" srcOrd="2" destOrd="0" parTransId="{B004268C-9C77-4551-87BB-B76400E75061}" sibTransId="{7A1F018F-F121-4D67-B88A-A4993129BBF6}"/>
    <dgm:cxn modelId="{F3C54AA7-D1F9-4709-AD8E-77D41F7177BB}" srcId="{C14702F0-1E68-48EE-8C04-31D51B087A6B}" destId="{C802F823-652D-4618-ABBD-CBB83F18BE13}" srcOrd="0" destOrd="0" parTransId="{96CCF713-37E5-4EC4-B2C8-C7008ABC09B9}" sibTransId="{6489E2B4-32E5-43CC-A84A-799FD272E93E}"/>
    <dgm:cxn modelId="{4EEEA3B0-E7CF-43D3-B34C-D24391F5704D}" type="presOf" srcId="{7A514F1B-C0A1-44E7-993F-8241D6E0FBF8}" destId="{2A0BA9F3-2BCD-4CAD-AB18-2FDB8BA7BCBE}" srcOrd="0" destOrd="0" presId="urn:microsoft.com/office/officeart/2008/layout/VerticalAccentList"/>
    <dgm:cxn modelId="{560B47B3-5173-4AA4-B734-DD6F29772C73}" type="presOf" srcId="{C802F823-652D-4618-ABBD-CBB83F18BE13}" destId="{5F512801-D8CA-4F32-B953-419C190E2AEB}" srcOrd="0" destOrd="0" presId="urn:microsoft.com/office/officeart/2008/layout/VerticalAccentList"/>
    <dgm:cxn modelId="{08CDD8C3-9492-40C2-8727-A4BC50002F5D}" srcId="{C14702F0-1E68-48EE-8C04-31D51B087A6B}" destId="{E20B92F5-6610-4356-B1FE-1B8DFBE5EEB4}" srcOrd="7" destOrd="0" parTransId="{ADB5C8B2-43F3-4F39-9C0E-3287C24C6FA4}" sibTransId="{A6D79F96-91D6-4351-AD0E-00FFE02ADE73}"/>
    <dgm:cxn modelId="{CD8550C4-401C-47C3-9383-2844794D4F9D}" type="presOf" srcId="{E20B92F5-6610-4356-B1FE-1B8DFBE5EEB4}" destId="{F72DF687-8A8D-4A2D-826C-E190A0E40DA6}" srcOrd="0" destOrd="0" presId="urn:microsoft.com/office/officeart/2008/layout/VerticalAccentList"/>
    <dgm:cxn modelId="{8B623DD8-0973-411A-B2B4-FB5FC18B980E}" srcId="{C14702F0-1E68-48EE-8C04-31D51B087A6B}" destId="{1650A9B3-5813-4858-96F7-A06FBEF6B940}" srcOrd="5" destOrd="0" parTransId="{EBAD4F95-21ED-4110-B605-87F6C9C04BC3}" sibTransId="{4953E46E-608A-400C-AC8B-8DC5A119EE1E}"/>
    <dgm:cxn modelId="{25F8E5EA-E9AE-4D5D-BC60-B1DDCCEC1D6E}" srcId="{C14702F0-1E68-48EE-8C04-31D51B087A6B}" destId="{C3538AF5-0FE9-4C4D-ABF6-32B0300E97F1}" srcOrd="4" destOrd="0" parTransId="{B8E2FBF6-6F57-4D32-B891-BF434A8076E5}" sibTransId="{F97426E8-49E0-4D40-90C4-E549D6BAC99F}"/>
    <dgm:cxn modelId="{2944DCF5-C7CD-4B2E-9BAA-8B89FD218034}" srcId="{C14702F0-1E68-48EE-8C04-31D51B087A6B}" destId="{49ECD0FC-0F94-43F0-8AD9-98FFF57881C4}" srcOrd="6" destOrd="0" parTransId="{E9CDFBAF-7C9F-4800-8758-54A1E0507AD5}" sibTransId="{40DC73CC-B12E-47D7-B4EF-91EB7498D716}"/>
    <dgm:cxn modelId="{64A0A3BD-153C-4344-888B-DE22CD37475F}" type="presParOf" srcId="{2871D94B-D1C7-4E0C-AE85-1001E1FA98E3}" destId="{15A98A48-8554-467A-A9D4-021358A05F2E}" srcOrd="0" destOrd="0" presId="urn:microsoft.com/office/officeart/2008/layout/VerticalAccentList"/>
    <dgm:cxn modelId="{CF4D81DA-CF1C-4D3A-82B3-27EFAE104B1F}" type="presParOf" srcId="{15A98A48-8554-467A-A9D4-021358A05F2E}" destId="{5F512801-D8CA-4F32-B953-419C190E2AEB}" srcOrd="0" destOrd="0" presId="urn:microsoft.com/office/officeart/2008/layout/VerticalAccentList"/>
    <dgm:cxn modelId="{8042990D-54ED-4B4D-B544-EF3F272FFD94}" type="presParOf" srcId="{2871D94B-D1C7-4E0C-AE85-1001E1FA98E3}" destId="{8CDF8874-1B41-47D4-9548-F4B65F6F5A9A}" srcOrd="1" destOrd="0" presId="urn:microsoft.com/office/officeart/2008/layout/VerticalAccentList"/>
    <dgm:cxn modelId="{57B17D63-1F04-45B9-A6C0-9D8BAED50EDB}" type="presParOf" srcId="{8CDF8874-1B41-47D4-9548-F4B65F6F5A9A}" destId="{F0FB411E-3245-4F39-B392-DC4ED23BCCC0}" srcOrd="0" destOrd="0" presId="urn:microsoft.com/office/officeart/2008/layout/VerticalAccentList"/>
    <dgm:cxn modelId="{3AF27C0E-A485-4ABD-AFC4-521B54F69464}" type="presParOf" srcId="{8CDF8874-1B41-47D4-9548-F4B65F6F5A9A}" destId="{CC134227-3816-44D0-A215-13179EE47300}" srcOrd="1" destOrd="0" presId="urn:microsoft.com/office/officeart/2008/layout/VerticalAccentList"/>
    <dgm:cxn modelId="{ED22D578-B9E9-4715-A04D-F708286FC09E}" type="presParOf" srcId="{8CDF8874-1B41-47D4-9548-F4B65F6F5A9A}" destId="{9D71E6EE-BEE3-46B2-BD1B-EBED572DE439}" srcOrd="2" destOrd="0" presId="urn:microsoft.com/office/officeart/2008/layout/VerticalAccentList"/>
    <dgm:cxn modelId="{F897F8D5-250B-440B-844D-2F07287305C4}" type="presParOf" srcId="{8CDF8874-1B41-47D4-9548-F4B65F6F5A9A}" destId="{A2AAEB6C-1997-456B-A54F-E3D8D0842F06}" srcOrd="3" destOrd="0" presId="urn:microsoft.com/office/officeart/2008/layout/VerticalAccentList"/>
    <dgm:cxn modelId="{33C12850-8790-4723-B9B7-CECFBB8175CF}" type="presParOf" srcId="{8CDF8874-1B41-47D4-9548-F4B65F6F5A9A}" destId="{D191A163-9EBD-4DEB-8EA7-870AF8DA35C4}" srcOrd="4" destOrd="0" presId="urn:microsoft.com/office/officeart/2008/layout/VerticalAccentList"/>
    <dgm:cxn modelId="{62005ADF-06C8-49D9-8084-6582CA2763F7}" type="presParOf" srcId="{8CDF8874-1B41-47D4-9548-F4B65F6F5A9A}" destId="{CD4E80DF-5FDA-4FE3-A260-AF978C3DF79A}" srcOrd="5" destOrd="0" presId="urn:microsoft.com/office/officeart/2008/layout/VerticalAccentList"/>
    <dgm:cxn modelId="{9C51365F-EFCB-48DF-B55D-E532D71E1B5A}" type="presParOf" srcId="{8CDF8874-1B41-47D4-9548-F4B65F6F5A9A}" destId="{53FD65B6-9154-41D8-A791-034AFCEB6A15}" srcOrd="6" destOrd="0" presId="urn:microsoft.com/office/officeart/2008/layout/VerticalAccentList"/>
    <dgm:cxn modelId="{16CDA77E-D9EF-420C-888E-3EF566173651}" type="presParOf" srcId="{2871D94B-D1C7-4E0C-AE85-1001E1FA98E3}" destId="{D242B011-AC22-4591-950E-FFAB63BAA475}" srcOrd="2" destOrd="0" presId="urn:microsoft.com/office/officeart/2008/layout/VerticalAccentList"/>
    <dgm:cxn modelId="{36FF3FC3-07B3-4D25-963E-8918CAE2B176}" type="presParOf" srcId="{2871D94B-D1C7-4E0C-AE85-1001E1FA98E3}" destId="{9F4CEB50-5F4B-4D4A-AC79-32EA7B8D02F1}" srcOrd="3" destOrd="0" presId="urn:microsoft.com/office/officeart/2008/layout/VerticalAccentList"/>
    <dgm:cxn modelId="{BABA00DE-ED9E-4298-A1C9-ACEFAB48854D}" type="presParOf" srcId="{9F4CEB50-5F4B-4D4A-AC79-32EA7B8D02F1}" destId="{2A0BA9F3-2BCD-4CAD-AB18-2FDB8BA7BCBE}" srcOrd="0" destOrd="0" presId="urn:microsoft.com/office/officeart/2008/layout/VerticalAccentList"/>
    <dgm:cxn modelId="{99C80029-BA36-40A0-8821-0C33F41F31F5}" type="presParOf" srcId="{2871D94B-D1C7-4E0C-AE85-1001E1FA98E3}" destId="{ECCC2733-B737-4347-85A9-E97B39B14DEA}" srcOrd="4" destOrd="0" presId="urn:microsoft.com/office/officeart/2008/layout/VerticalAccentList"/>
    <dgm:cxn modelId="{FA326F44-3158-48CC-AA2C-0A18DC147F06}" type="presParOf" srcId="{ECCC2733-B737-4347-85A9-E97B39B14DEA}" destId="{D7F0440F-CFF2-46B0-B382-2C628E8FD0B6}" srcOrd="0" destOrd="0" presId="urn:microsoft.com/office/officeart/2008/layout/VerticalAccentList"/>
    <dgm:cxn modelId="{65558F4A-8203-489E-B38C-07E71653E367}" type="presParOf" srcId="{ECCC2733-B737-4347-85A9-E97B39B14DEA}" destId="{5823303C-184C-4341-A72D-A67CDDD41329}" srcOrd="1" destOrd="0" presId="urn:microsoft.com/office/officeart/2008/layout/VerticalAccentList"/>
    <dgm:cxn modelId="{4A93BDD5-B793-4D3D-982A-0358350514A6}" type="presParOf" srcId="{ECCC2733-B737-4347-85A9-E97B39B14DEA}" destId="{BF69980B-5C43-46ED-B47B-5284B6CAFA24}" srcOrd="2" destOrd="0" presId="urn:microsoft.com/office/officeart/2008/layout/VerticalAccentList"/>
    <dgm:cxn modelId="{8D00EC4B-0868-45DC-B05F-25DEFE5A9CAA}" type="presParOf" srcId="{ECCC2733-B737-4347-85A9-E97B39B14DEA}" destId="{02971D5A-A918-43C2-896B-7D7462634D0D}" srcOrd="3" destOrd="0" presId="urn:microsoft.com/office/officeart/2008/layout/VerticalAccentList"/>
    <dgm:cxn modelId="{9DA1B6E3-A15A-4B6A-A6C2-DFFCDA924F78}" type="presParOf" srcId="{ECCC2733-B737-4347-85A9-E97B39B14DEA}" destId="{239286DF-6AED-4E62-B89F-BDE1915EA3F1}" srcOrd="4" destOrd="0" presId="urn:microsoft.com/office/officeart/2008/layout/VerticalAccentList"/>
    <dgm:cxn modelId="{1D1253CF-53BE-4E0B-BD4D-11FFC509E3B1}" type="presParOf" srcId="{ECCC2733-B737-4347-85A9-E97B39B14DEA}" destId="{B33BD4F6-8F9D-4AD9-9D18-1BA17EE84AC3}" srcOrd="5" destOrd="0" presId="urn:microsoft.com/office/officeart/2008/layout/VerticalAccentList"/>
    <dgm:cxn modelId="{0B07CE04-DAEC-4112-953C-C2CE922B3DCB}" type="presParOf" srcId="{ECCC2733-B737-4347-85A9-E97B39B14DEA}" destId="{0F788B94-F8B4-4CCE-A39B-D7598F58B82D}" srcOrd="6" destOrd="0" presId="urn:microsoft.com/office/officeart/2008/layout/VerticalAccentList"/>
    <dgm:cxn modelId="{73190942-FB79-4C4E-9889-D0E29A6A0410}" type="presParOf" srcId="{2871D94B-D1C7-4E0C-AE85-1001E1FA98E3}" destId="{D98DB384-61B7-4D1E-991A-13C3E18D57FF}" srcOrd="5" destOrd="0" presId="urn:microsoft.com/office/officeart/2008/layout/VerticalAccentList"/>
    <dgm:cxn modelId="{CCD9C3DF-AEE2-4809-8C8B-B00805C729AF}" type="presParOf" srcId="{2871D94B-D1C7-4E0C-AE85-1001E1FA98E3}" destId="{CAA0D85D-89BA-4074-8C0B-6CD390F2DEC4}" srcOrd="6" destOrd="0" presId="urn:microsoft.com/office/officeart/2008/layout/VerticalAccentList"/>
    <dgm:cxn modelId="{49874C9B-B1BF-452C-8AB0-C133E73E5BCB}" type="presParOf" srcId="{CAA0D85D-89BA-4074-8C0B-6CD390F2DEC4}" destId="{05EBAB12-CFAF-40CF-A79C-E0855262DB46}" srcOrd="0" destOrd="0" presId="urn:microsoft.com/office/officeart/2008/layout/VerticalAccentList"/>
    <dgm:cxn modelId="{3A7BCEE4-F78C-4793-B47F-D92CF3BAB3DB}" type="presParOf" srcId="{2871D94B-D1C7-4E0C-AE85-1001E1FA98E3}" destId="{B82E84EC-E873-4988-A785-204E7D99E558}" srcOrd="7" destOrd="0" presId="urn:microsoft.com/office/officeart/2008/layout/VerticalAccentList"/>
    <dgm:cxn modelId="{E5146E5E-5138-4DCD-BBCA-E3EE840F7ED6}" type="presParOf" srcId="{B82E84EC-E873-4988-A785-204E7D99E558}" destId="{2D2D8FAA-B01D-4F3B-AFCC-1BED1F41E16D}" srcOrd="0" destOrd="0" presId="urn:microsoft.com/office/officeart/2008/layout/VerticalAccentList"/>
    <dgm:cxn modelId="{6ECBE227-B134-4EE1-98E9-FD8B29AC2D1F}" type="presParOf" srcId="{B82E84EC-E873-4988-A785-204E7D99E558}" destId="{93C0BCF2-537D-4176-ADE4-7B9B50CE89B5}" srcOrd="1" destOrd="0" presId="urn:microsoft.com/office/officeart/2008/layout/VerticalAccentList"/>
    <dgm:cxn modelId="{74828C03-C847-4F1F-ACFB-18FEAB52021A}" type="presParOf" srcId="{B82E84EC-E873-4988-A785-204E7D99E558}" destId="{2E6E816E-773F-4AEE-BECE-C36D88816C1D}" srcOrd="2" destOrd="0" presId="urn:microsoft.com/office/officeart/2008/layout/VerticalAccentList"/>
    <dgm:cxn modelId="{62C06EC3-9962-4BE3-B7E1-D3E491B0C7D3}" type="presParOf" srcId="{B82E84EC-E873-4988-A785-204E7D99E558}" destId="{7E11FBE2-9E75-4120-AE20-94F2FB3F1479}" srcOrd="3" destOrd="0" presId="urn:microsoft.com/office/officeart/2008/layout/VerticalAccentList"/>
    <dgm:cxn modelId="{EFCCCF4D-93CF-40DE-BCAC-9DEE1D3497B6}" type="presParOf" srcId="{B82E84EC-E873-4988-A785-204E7D99E558}" destId="{92F8D7E2-28C6-4AF4-BA48-9868F39E7AA1}" srcOrd="4" destOrd="0" presId="urn:microsoft.com/office/officeart/2008/layout/VerticalAccentList"/>
    <dgm:cxn modelId="{C5AB8453-4135-4BC8-8066-F9B74C005D25}" type="presParOf" srcId="{B82E84EC-E873-4988-A785-204E7D99E558}" destId="{207093C7-1330-4EFF-B545-91923FEAD9AF}" srcOrd="5" destOrd="0" presId="urn:microsoft.com/office/officeart/2008/layout/VerticalAccentList"/>
    <dgm:cxn modelId="{F5263FEE-B5F7-437A-AA49-4135876BC6B2}" type="presParOf" srcId="{B82E84EC-E873-4988-A785-204E7D99E558}" destId="{26BC4DCD-14AB-429D-898D-8E93C63D2415}" srcOrd="6" destOrd="0" presId="urn:microsoft.com/office/officeart/2008/layout/VerticalAccentList"/>
    <dgm:cxn modelId="{E6681781-0D7E-428B-8958-C7C8B7F0A364}" type="presParOf" srcId="{2871D94B-D1C7-4E0C-AE85-1001E1FA98E3}" destId="{7D774BD7-2281-48B4-B10C-1B29D346E3D2}" srcOrd="8" destOrd="0" presId="urn:microsoft.com/office/officeart/2008/layout/VerticalAccentList"/>
    <dgm:cxn modelId="{4B85534C-6A0C-429E-BC97-568F16B4B3E0}" type="presParOf" srcId="{2871D94B-D1C7-4E0C-AE85-1001E1FA98E3}" destId="{1E2F1C63-01CA-4CD3-8B3A-BD25A1C16436}" srcOrd="9" destOrd="0" presId="urn:microsoft.com/office/officeart/2008/layout/VerticalAccentList"/>
    <dgm:cxn modelId="{E217D947-3172-43F4-81A0-6DF1D2848932}" type="presParOf" srcId="{1E2F1C63-01CA-4CD3-8B3A-BD25A1C16436}" destId="{65690D13-F5E9-4010-8E23-5E83BB1BC32B}" srcOrd="0" destOrd="0" presId="urn:microsoft.com/office/officeart/2008/layout/VerticalAccentList"/>
    <dgm:cxn modelId="{638939BF-7D9A-43FD-B5AD-EF1DDBE78E82}" type="presParOf" srcId="{2871D94B-D1C7-4E0C-AE85-1001E1FA98E3}" destId="{88C43AE0-E223-4F6B-8E28-2F97504CB2C1}" srcOrd="10" destOrd="0" presId="urn:microsoft.com/office/officeart/2008/layout/VerticalAccentList"/>
    <dgm:cxn modelId="{796D1C78-60EE-418C-A041-2D4C1DD6DC7C}" type="presParOf" srcId="{88C43AE0-E223-4F6B-8E28-2F97504CB2C1}" destId="{B4B3301A-8CB6-4F7B-B6A4-A3EF587E2F4E}" srcOrd="0" destOrd="0" presId="urn:microsoft.com/office/officeart/2008/layout/VerticalAccentList"/>
    <dgm:cxn modelId="{9D18A749-293A-49B5-A318-EEA2E6054D56}" type="presParOf" srcId="{88C43AE0-E223-4F6B-8E28-2F97504CB2C1}" destId="{D15FBF10-6892-43D7-81B9-8C55EB45303E}" srcOrd="1" destOrd="0" presId="urn:microsoft.com/office/officeart/2008/layout/VerticalAccentList"/>
    <dgm:cxn modelId="{8EC9CA0C-59C9-4832-8D92-4B5703A323C9}" type="presParOf" srcId="{88C43AE0-E223-4F6B-8E28-2F97504CB2C1}" destId="{3700D46D-9F16-4B75-AAC6-97BD8635B551}" srcOrd="2" destOrd="0" presId="urn:microsoft.com/office/officeart/2008/layout/VerticalAccentList"/>
    <dgm:cxn modelId="{1994881C-FA9C-46E9-837F-FC99CD845415}" type="presParOf" srcId="{88C43AE0-E223-4F6B-8E28-2F97504CB2C1}" destId="{2776331B-A16C-49CA-8714-1BA363E1DB56}" srcOrd="3" destOrd="0" presId="urn:microsoft.com/office/officeart/2008/layout/VerticalAccentList"/>
    <dgm:cxn modelId="{6F983A41-F9BD-4F89-843D-EACAE7CA72EE}" type="presParOf" srcId="{88C43AE0-E223-4F6B-8E28-2F97504CB2C1}" destId="{F207E52F-3855-4121-8B76-77DA0B57788E}" srcOrd="4" destOrd="0" presId="urn:microsoft.com/office/officeart/2008/layout/VerticalAccentList"/>
    <dgm:cxn modelId="{D620B36E-72E3-4A74-A38D-F3F0041FA0DC}" type="presParOf" srcId="{88C43AE0-E223-4F6B-8E28-2F97504CB2C1}" destId="{0E91050F-F3F5-4D02-8454-089CBD9EB1C7}" srcOrd="5" destOrd="0" presId="urn:microsoft.com/office/officeart/2008/layout/VerticalAccentList"/>
    <dgm:cxn modelId="{8DACD4B0-7A02-4E05-84C7-E27B60AE02C2}" type="presParOf" srcId="{88C43AE0-E223-4F6B-8E28-2F97504CB2C1}" destId="{4CF71CC3-D5C0-436D-8807-F0EACA31FFD4}" srcOrd="6" destOrd="0" presId="urn:microsoft.com/office/officeart/2008/layout/VerticalAccentList"/>
    <dgm:cxn modelId="{028BFAAC-2F7C-46EE-A014-5F9DCFBBA7E2}" type="presParOf" srcId="{2871D94B-D1C7-4E0C-AE85-1001E1FA98E3}" destId="{2A751AF8-12D2-42BB-BD70-6CE55950B90E}" srcOrd="11" destOrd="0" presId="urn:microsoft.com/office/officeart/2008/layout/VerticalAccentList"/>
    <dgm:cxn modelId="{1CFB3677-9222-4208-A878-728879F68E01}" type="presParOf" srcId="{2871D94B-D1C7-4E0C-AE85-1001E1FA98E3}" destId="{2363B55B-A708-4DDF-ABEE-4E85AFFD93F9}" srcOrd="12" destOrd="0" presId="urn:microsoft.com/office/officeart/2008/layout/VerticalAccentList"/>
    <dgm:cxn modelId="{F7221B9B-C210-494F-8D20-E5FDA3F4B276}" type="presParOf" srcId="{2363B55B-A708-4DDF-ABEE-4E85AFFD93F9}" destId="{B086E4A5-18CA-4D02-8035-077FAE3E043D}" srcOrd="0" destOrd="0" presId="urn:microsoft.com/office/officeart/2008/layout/VerticalAccentList"/>
    <dgm:cxn modelId="{A9FDB5F0-AD55-43F9-AD51-8440857B9641}" type="presParOf" srcId="{2871D94B-D1C7-4E0C-AE85-1001E1FA98E3}" destId="{D2404DDF-0474-48F5-9D05-B18E55A6B8E6}" srcOrd="13" destOrd="0" presId="urn:microsoft.com/office/officeart/2008/layout/VerticalAccentList"/>
    <dgm:cxn modelId="{4343D7CB-3012-4AB9-8A64-25A84B9B1003}" type="presParOf" srcId="{D2404DDF-0474-48F5-9D05-B18E55A6B8E6}" destId="{66C7AAA8-49D6-42CD-8276-6BFF73FEC756}" srcOrd="0" destOrd="0" presId="urn:microsoft.com/office/officeart/2008/layout/VerticalAccentList"/>
    <dgm:cxn modelId="{ED8F3760-0F35-497D-B590-6B6219C49EF2}" type="presParOf" srcId="{D2404DDF-0474-48F5-9D05-B18E55A6B8E6}" destId="{934D7992-B381-432F-9A00-D96FF370F44E}" srcOrd="1" destOrd="0" presId="urn:microsoft.com/office/officeart/2008/layout/VerticalAccentList"/>
    <dgm:cxn modelId="{D9110FC6-5945-4261-9CBA-8B4F772E3B8F}" type="presParOf" srcId="{D2404DDF-0474-48F5-9D05-B18E55A6B8E6}" destId="{3FC54E89-1325-4E8C-B19D-5AAAFAB489EA}" srcOrd="2" destOrd="0" presId="urn:microsoft.com/office/officeart/2008/layout/VerticalAccentList"/>
    <dgm:cxn modelId="{54F5A704-62C9-41A6-9DD5-3534B7A475A1}" type="presParOf" srcId="{D2404DDF-0474-48F5-9D05-B18E55A6B8E6}" destId="{E2005E2C-C21B-4E35-A80A-E64EEA157958}" srcOrd="3" destOrd="0" presId="urn:microsoft.com/office/officeart/2008/layout/VerticalAccentList"/>
    <dgm:cxn modelId="{A298CF3C-3B71-4EA0-841A-6E63BB6ADE35}" type="presParOf" srcId="{D2404DDF-0474-48F5-9D05-B18E55A6B8E6}" destId="{283EFCC0-2F6C-41C4-BAD7-28437F2BDD0E}" srcOrd="4" destOrd="0" presId="urn:microsoft.com/office/officeart/2008/layout/VerticalAccentList"/>
    <dgm:cxn modelId="{96C33F7A-EC5C-4864-A6D6-45A275EB5E35}" type="presParOf" srcId="{D2404DDF-0474-48F5-9D05-B18E55A6B8E6}" destId="{40B50C6F-8E0F-44C7-9DA1-79F7BAD44613}" srcOrd="5" destOrd="0" presId="urn:microsoft.com/office/officeart/2008/layout/VerticalAccentList"/>
    <dgm:cxn modelId="{437AA30F-BB8B-475D-B916-1D4578D12667}" type="presParOf" srcId="{D2404DDF-0474-48F5-9D05-B18E55A6B8E6}" destId="{761415CB-7443-4128-A750-DAD5B8712215}" srcOrd="6" destOrd="0" presId="urn:microsoft.com/office/officeart/2008/layout/VerticalAccentList"/>
    <dgm:cxn modelId="{A92C8601-8AB3-4556-9B5E-861EE277BC83}" type="presParOf" srcId="{2871D94B-D1C7-4E0C-AE85-1001E1FA98E3}" destId="{8FB4D218-4AB1-4C12-8978-0AB62DC436AC}" srcOrd="14" destOrd="0" presId="urn:microsoft.com/office/officeart/2008/layout/VerticalAccentList"/>
    <dgm:cxn modelId="{1A08D9C6-455A-4673-AF13-1FC7C89BF94E}" type="presParOf" srcId="{2871D94B-D1C7-4E0C-AE85-1001E1FA98E3}" destId="{D1058D79-8365-4077-A3B8-6E8039525AE9}" srcOrd="15" destOrd="0" presId="urn:microsoft.com/office/officeart/2008/layout/VerticalAccentList"/>
    <dgm:cxn modelId="{459CC65C-B1F2-4525-8C1A-20A0D6B10EC9}" type="presParOf" srcId="{D1058D79-8365-4077-A3B8-6E8039525AE9}" destId="{08D55D1C-A11D-4CCE-AD4E-4562DF4BED0A}" srcOrd="0" destOrd="0" presId="urn:microsoft.com/office/officeart/2008/layout/VerticalAccentList"/>
    <dgm:cxn modelId="{65C8181D-02C0-4AC5-B054-617C547E0AC4}" type="presParOf" srcId="{2871D94B-D1C7-4E0C-AE85-1001E1FA98E3}" destId="{FB6C5365-070D-45C4-97CE-1ED639C7C7CC}" srcOrd="16" destOrd="0" presId="urn:microsoft.com/office/officeart/2008/layout/VerticalAccentList"/>
    <dgm:cxn modelId="{6B96676F-9A8C-4357-99AD-0309E9AEEFC4}" type="presParOf" srcId="{FB6C5365-070D-45C4-97CE-1ED639C7C7CC}" destId="{1903BE3C-9A06-4E01-A365-AA5A479D510B}" srcOrd="0" destOrd="0" presId="urn:microsoft.com/office/officeart/2008/layout/VerticalAccentList"/>
    <dgm:cxn modelId="{252BC154-7B66-46DE-871E-88D26CE43243}" type="presParOf" srcId="{FB6C5365-070D-45C4-97CE-1ED639C7C7CC}" destId="{4CC31ACB-7B73-4844-8EFC-D3BC089BB71B}" srcOrd="1" destOrd="0" presId="urn:microsoft.com/office/officeart/2008/layout/VerticalAccentList"/>
    <dgm:cxn modelId="{324301B0-961B-449A-B34C-589D8FFDB25C}" type="presParOf" srcId="{FB6C5365-070D-45C4-97CE-1ED639C7C7CC}" destId="{33922BE9-176B-4770-A21D-DF2243300969}" srcOrd="2" destOrd="0" presId="urn:microsoft.com/office/officeart/2008/layout/VerticalAccentList"/>
    <dgm:cxn modelId="{6F02AA11-C571-4E77-9ECE-3FE8BC8E219C}" type="presParOf" srcId="{FB6C5365-070D-45C4-97CE-1ED639C7C7CC}" destId="{1AF0E900-0B6D-41B5-93F4-7C2AA5F21221}" srcOrd="3" destOrd="0" presId="urn:microsoft.com/office/officeart/2008/layout/VerticalAccentList"/>
    <dgm:cxn modelId="{0E659635-71DD-4456-9641-A3864371C628}" type="presParOf" srcId="{FB6C5365-070D-45C4-97CE-1ED639C7C7CC}" destId="{10B9B28B-E4C5-48EF-8250-3A72DA57FBE6}" srcOrd="4" destOrd="0" presId="urn:microsoft.com/office/officeart/2008/layout/VerticalAccentList"/>
    <dgm:cxn modelId="{0E83C361-5624-432B-8AEA-448DE922D2EA}" type="presParOf" srcId="{FB6C5365-070D-45C4-97CE-1ED639C7C7CC}" destId="{55F67469-8EB0-425E-8CF9-F29A61EC9789}" srcOrd="5" destOrd="0" presId="urn:microsoft.com/office/officeart/2008/layout/VerticalAccentList"/>
    <dgm:cxn modelId="{003ADC5A-875F-412B-9038-817D0B86C320}" type="presParOf" srcId="{FB6C5365-070D-45C4-97CE-1ED639C7C7CC}" destId="{B2666FF0-513F-4777-B7A8-C519A81F7135}" srcOrd="6" destOrd="0" presId="urn:microsoft.com/office/officeart/2008/layout/VerticalAccentList"/>
    <dgm:cxn modelId="{942DF042-FB07-490A-9EF2-376EA20CF985}" type="presParOf" srcId="{2871D94B-D1C7-4E0C-AE85-1001E1FA98E3}" destId="{AE0F0989-6264-4EC4-B994-DAD01AB2B6B2}" srcOrd="17" destOrd="0" presId="urn:microsoft.com/office/officeart/2008/layout/VerticalAccentList"/>
    <dgm:cxn modelId="{0004227B-77C2-48AB-ABD5-39EF58E30AEF}" type="presParOf" srcId="{2871D94B-D1C7-4E0C-AE85-1001E1FA98E3}" destId="{63CA9444-6916-490C-8F74-FAECB08A744D}" srcOrd="18" destOrd="0" presId="urn:microsoft.com/office/officeart/2008/layout/VerticalAccentList"/>
    <dgm:cxn modelId="{CD02C5A6-C00A-4915-8DA8-FF22248B064C}" type="presParOf" srcId="{63CA9444-6916-490C-8F74-FAECB08A744D}" destId="{14519D90-71A5-46A4-A40A-7685376C6E0B}" srcOrd="0" destOrd="0" presId="urn:microsoft.com/office/officeart/2008/layout/VerticalAccentList"/>
    <dgm:cxn modelId="{DD64F480-390D-44C4-8953-126FF9103CED}" type="presParOf" srcId="{2871D94B-D1C7-4E0C-AE85-1001E1FA98E3}" destId="{CCECF22A-A974-48F7-986F-96B19F21232D}" srcOrd="19" destOrd="0" presId="urn:microsoft.com/office/officeart/2008/layout/VerticalAccentList"/>
    <dgm:cxn modelId="{FAAB35B0-7D87-4614-9BC6-DCAD74B2EEAB}" type="presParOf" srcId="{CCECF22A-A974-48F7-986F-96B19F21232D}" destId="{707D11FC-D205-4D6A-8B20-AC8F04EF2C59}" srcOrd="0" destOrd="0" presId="urn:microsoft.com/office/officeart/2008/layout/VerticalAccentList"/>
    <dgm:cxn modelId="{C889F587-63E6-423D-8348-5B82E380D6F0}" type="presParOf" srcId="{CCECF22A-A974-48F7-986F-96B19F21232D}" destId="{14C6E0C7-7B3C-47E6-9617-FB9926B94B28}" srcOrd="1" destOrd="0" presId="urn:microsoft.com/office/officeart/2008/layout/VerticalAccentList"/>
    <dgm:cxn modelId="{6271B2DD-103E-495E-B5A2-B92015D6DB5B}" type="presParOf" srcId="{CCECF22A-A974-48F7-986F-96B19F21232D}" destId="{58C40665-75DE-459B-9C73-218F31C86565}" srcOrd="2" destOrd="0" presId="urn:microsoft.com/office/officeart/2008/layout/VerticalAccentList"/>
    <dgm:cxn modelId="{F8824EE6-1188-4B8D-806C-81794362A17A}" type="presParOf" srcId="{CCECF22A-A974-48F7-986F-96B19F21232D}" destId="{3FDEB9F1-3BC6-403B-830B-280BE1AE672F}" srcOrd="3" destOrd="0" presId="urn:microsoft.com/office/officeart/2008/layout/VerticalAccentList"/>
    <dgm:cxn modelId="{A2B7B7B3-B84D-4730-94EC-6D9386F3A433}" type="presParOf" srcId="{CCECF22A-A974-48F7-986F-96B19F21232D}" destId="{C885D8FD-A16A-4996-82B3-E9130EF070D0}" srcOrd="4" destOrd="0" presId="urn:microsoft.com/office/officeart/2008/layout/VerticalAccentList"/>
    <dgm:cxn modelId="{A165E2D7-645D-44F1-BAAF-4058C7289D10}" type="presParOf" srcId="{CCECF22A-A974-48F7-986F-96B19F21232D}" destId="{66725BF6-9122-4082-B663-598F6717D18D}" srcOrd="5" destOrd="0" presId="urn:microsoft.com/office/officeart/2008/layout/VerticalAccentList"/>
    <dgm:cxn modelId="{173B9837-DE0D-4E30-980F-2625D640F726}" type="presParOf" srcId="{CCECF22A-A974-48F7-986F-96B19F21232D}" destId="{BDF81FA7-037B-4379-B8E1-8FE2DE9FC4E3}" srcOrd="6" destOrd="0" presId="urn:microsoft.com/office/officeart/2008/layout/VerticalAccentList"/>
    <dgm:cxn modelId="{8DD1DB31-DFD7-4FBE-81E2-9D2CA9640A25}" type="presParOf" srcId="{2871D94B-D1C7-4E0C-AE85-1001E1FA98E3}" destId="{5C3E1EFE-08E5-4CFB-8092-293A4403593E}" srcOrd="20" destOrd="0" presId="urn:microsoft.com/office/officeart/2008/layout/VerticalAccentList"/>
    <dgm:cxn modelId="{DFD49905-C5A5-4701-B577-B93762DA0BE4}" type="presParOf" srcId="{2871D94B-D1C7-4E0C-AE85-1001E1FA98E3}" destId="{827AA2DD-C870-4B36-ACE4-55A7040074A9}" srcOrd="21" destOrd="0" presId="urn:microsoft.com/office/officeart/2008/layout/VerticalAccentList"/>
    <dgm:cxn modelId="{031E9216-E735-447D-88FB-9FC9396A433D}" type="presParOf" srcId="{827AA2DD-C870-4B36-ACE4-55A7040074A9}" destId="{F72DF687-8A8D-4A2D-826C-E190A0E40DA6}" srcOrd="0" destOrd="0" presId="urn:microsoft.com/office/officeart/2008/layout/VerticalAccentList"/>
    <dgm:cxn modelId="{0D3B6493-AC82-465D-9EE2-E56A1FDCFC93}" type="presParOf" srcId="{2871D94B-D1C7-4E0C-AE85-1001E1FA98E3}" destId="{34DCC7DB-339E-4C14-A854-164C23A525E7}" srcOrd="22" destOrd="0" presId="urn:microsoft.com/office/officeart/2008/layout/VerticalAccentList"/>
    <dgm:cxn modelId="{07FD92AE-6119-437D-B4EE-EE1F96F2F679}" type="presParOf" srcId="{34DCC7DB-339E-4C14-A854-164C23A525E7}" destId="{E48B5B24-ABE6-445C-B125-760A9FAC7771}" srcOrd="0" destOrd="0" presId="urn:microsoft.com/office/officeart/2008/layout/VerticalAccentList"/>
    <dgm:cxn modelId="{2C1A2416-4571-4210-B801-08DF659F6748}" type="presParOf" srcId="{34DCC7DB-339E-4C14-A854-164C23A525E7}" destId="{D9A9E278-3E0B-44DA-B454-2FEA2C83FA51}" srcOrd="1" destOrd="0" presId="urn:microsoft.com/office/officeart/2008/layout/VerticalAccentList"/>
    <dgm:cxn modelId="{13885CE4-508A-44F9-9865-CCF598CFEC94}" type="presParOf" srcId="{34DCC7DB-339E-4C14-A854-164C23A525E7}" destId="{F5DD0E96-4335-4BD9-860B-DB70F6B696CD}" srcOrd="2" destOrd="0" presId="urn:microsoft.com/office/officeart/2008/layout/VerticalAccentList"/>
    <dgm:cxn modelId="{172692BC-3BAB-4546-8F7F-7DC6657C089D}" type="presParOf" srcId="{34DCC7DB-339E-4C14-A854-164C23A525E7}" destId="{E6C6611E-DB50-43E5-859A-03899FFB9A9B}" srcOrd="3" destOrd="0" presId="urn:microsoft.com/office/officeart/2008/layout/VerticalAccentList"/>
    <dgm:cxn modelId="{011E2FE2-A267-4DFD-92F7-B48261C0F523}" type="presParOf" srcId="{34DCC7DB-339E-4C14-A854-164C23A525E7}" destId="{C80D4484-267C-4D69-BF0D-C25FFEAB7E1E}" srcOrd="4" destOrd="0" presId="urn:microsoft.com/office/officeart/2008/layout/VerticalAccentList"/>
    <dgm:cxn modelId="{E3350E04-E7F9-410B-B209-3D423B2171A1}" type="presParOf" srcId="{34DCC7DB-339E-4C14-A854-164C23A525E7}" destId="{2DFE9E9D-00D4-4281-ACA0-969B37B87668}" srcOrd="5" destOrd="0" presId="urn:microsoft.com/office/officeart/2008/layout/VerticalAccentList"/>
    <dgm:cxn modelId="{CA35672E-905E-421C-9415-2431323DE9C0}" type="presParOf" srcId="{34DCC7DB-339E-4C14-A854-164C23A525E7}" destId="{AAA48F4C-37DF-4120-802B-FCAC42F15164}" srcOrd="6" destOrd="0" presId="urn:microsoft.com/office/officeart/2008/layout/VerticalAccent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05D1A7B-6C33-40BD-B89D-9600B3EE8F29}" type="doc">
      <dgm:prSet loTypeId="urn:microsoft.com/office/officeart/2008/layout/VerticalCurvedList" loCatId="list" qsTypeId="urn:microsoft.com/office/officeart/2005/8/quickstyle/simple1" qsCatId="simple" csTypeId="urn:microsoft.com/office/officeart/2005/8/colors/colorful1" csCatId="colorful" phldr="1"/>
      <dgm:spPr/>
      <dgm:t>
        <a:bodyPr/>
        <a:lstStyle/>
        <a:p>
          <a:endParaRPr lang="en-US"/>
        </a:p>
      </dgm:t>
    </dgm:pt>
    <dgm:pt modelId="{255F3091-B347-4A1B-81CC-820AF6E1BDD4}">
      <dgm:prSet phldrT="[Text]"/>
      <dgm:spPr/>
      <dgm:t>
        <a:bodyPr/>
        <a:lstStyle/>
        <a:p>
          <a:r>
            <a:rPr lang="en-US"/>
            <a:t>Experienced</a:t>
          </a:r>
        </a:p>
      </dgm:t>
    </dgm:pt>
    <dgm:pt modelId="{6D623DCD-4C9E-4C00-A8A9-D3F47A2803E2}" type="parTrans" cxnId="{D108BD01-954A-4C48-B447-D56AE2C052E2}">
      <dgm:prSet/>
      <dgm:spPr/>
      <dgm:t>
        <a:bodyPr/>
        <a:lstStyle/>
        <a:p>
          <a:endParaRPr lang="en-US"/>
        </a:p>
      </dgm:t>
    </dgm:pt>
    <dgm:pt modelId="{489BAC62-19D8-4A5F-A151-94412B385F4D}" type="sibTrans" cxnId="{D108BD01-954A-4C48-B447-D56AE2C052E2}">
      <dgm:prSet/>
      <dgm:spPr/>
      <dgm:t>
        <a:bodyPr/>
        <a:lstStyle/>
        <a:p>
          <a:endParaRPr lang="en-US"/>
        </a:p>
      </dgm:t>
    </dgm:pt>
    <dgm:pt modelId="{953A11AB-8CE3-4382-A108-5065B69C95C4}">
      <dgm:prSet/>
      <dgm:spPr/>
      <dgm:t>
        <a:bodyPr/>
        <a:lstStyle/>
        <a:p>
          <a:r>
            <a:rPr lang="en-US"/>
            <a:t>Diversity of Clients</a:t>
          </a:r>
        </a:p>
      </dgm:t>
    </dgm:pt>
    <dgm:pt modelId="{BE2C199D-6CDC-4219-829D-3C58806FEB73}" type="parTrans" cxnId="{EBFCAFDE-05AA-48E5-9F28-F75A4B97AAEC}">
      <dgm:prSet/>
      <dgm:spPr/>
      <dgm:t>
        <a:bodyPr/>
        <a:lstStyle/>
        <a:p>
          <a:endParaRPr lang="en-US"/>
        </a:p>
      </dgm:t>
    </dgm:pt>
    <dgm:pt modelId="{257AE0CE-0055-4B47-9AAD-372135688D76}" type="sibTrans" cxnId="{EBFCAFDE-05AA-48E5-9F28-F75A4B97AAEC}">
      <dgm:prSet/>
      <dgm:spPr/>
      <dgm:t>
        <a:bodyPr/>
        <a:lstStyle/>
        <a:p>
          <a:endParaRPr lang="en-US"/>
        </a:p>
      </dgm:t>
    </dgm:pt>
    <dgm:pt modelId="{44AD6D90-C709-460A-AE3C-28755C49D3BC}">
      <dgm:prSet/>
      <dgm:spPr/>
      <dgm:t>
        <a:bodyPr/>
        <a:lstStyle/>
        <a:p>
          <a:r>
            <a:rPr lang="en-US"/>
            <a:t>Hands-on Engagement</a:t>
          </a:r>
        </a:p>
      </dgm:t>
    </dgm:pt>
    <dgm:pt modelId="{F11C90D8-102D-4C0A-95E6-EAFF89403001}" type="parTrans" cxnId="{9B222C54-CE91-4AC7-87C1-AC947A60C8AD}">
      <dgm:prSet/>
      <dgm:spPr/>
      <dgm:t>
        <a:bodyPr/>
        <a:lstStyle/>
        <a:p>
          <a:endParaRPr lang="en-US"/>
        </a:p>
      </dgm:t>
    </dgm:pt>
    <dgm:pt modelId="{3CA83D92-AD0B-48B7-A13A-730B1E6CE423}" type="sibTrans" cxnId="{9B222C54-CE91-4AC7-87C1-AC947A60C8AD}">
      <dgm:prSet/>
      <dgm:spPr/>
      <dgm:t>
        <a:bodyPr/>
        <a:lstStyle/>
        <a:p>
          <a:endParaRPr lang="en-US"/>
        </a:p>
      </dgm:t>
    </dgm:pt>
    <dgm:pt modelId="{E475B49E-6ACA-4111-9DB1-6F2A529FBAF9}">
      <dgm:prSet/>
      <dgm:spPr/>
      <dgm:t>
        <a:bodyPr/>
        <a:lstStyle/>
        <a:p>
          <a:r>
            <a:rPr lang="en-US"/>
            <a:t>Intelligent Staff with Diverse Background</a:t>
          </a:r>
        </a:p>
      </dgm:t>
    </dgm:pt>
    <dgm:pt modelId="{056197A5-54E5-4FA1-8D88-86AF37A148C3}" type="parTrans" cxnId="{7633509F-E76F-4662-8504-7A874E348146}">
      <dgm:prSet/>
      <dgm:spPr/>
      <dgm:t>
        <a:bodyPr/>
        <a:lstStyle/>
        <a:p>
          <a:endParaRPr lang="en-US"/>
        </a:p>
      </dgm:t>
    </dgm:pt>
    <dgm:pt modelId="{445634D7-DF59-4C83-951A-66FEA4DDCB82}" type="sibTrans" cxnId="{7633509F-E76F-4662-8504-7A874E348146}">
      <dgm:prSet/>
      <dgm:spPr/>
      <dgm:t>
        <a:bodyPr/>
        <a:lstStyle/>
        <a:p>
          <a:endParaRPr lang="en-US"/>
        </a:p>
      </dgm:t>
    </dgm:pt>
    <dgm:pt modelId="{60D524BF-3C57-4406-B80F-3E53200D455C}">
      <dgm:prSet/>
      <dgm:spPr/>
      <dgm:t>
        <a:bodyPr/>
        <a:lstStyle/>
        <a:p>
          <a:r>
            <a:rPr lang="en-US"/>
            <a:t>Practical Approaches</a:t>
          </a:r>
        </a:p>
      </dgm:t>
    </dgm:pt>
    <dgm:pt modelId="{144B750F-E842-4EC6-91B0-1D8C4F692EDD}" type="parTrans" cxnId="{A30E2494-9EAF-4086-AAAB-4CF0359A3BAC}">
      <dgm:prSet/>
      <dgm:spPr/>
      <dgm:t>
        <a:bodyPr/>
        <a:lstStyle/>
        <a:p>
          <a:endParaRPr lang="en-US"/>
        </a:p>
      </dgm:t>
    </dgm:pt>
    <dgm:pt modelId="{F754D878-6C93-46D7-9D22-50E3B1D17D83}" type="sibTrans" cxnId="{A30E2494-9EAF-4086-AAAB-4CF0359A3BAC}">
      <dgm:prSet/>
      <dgm:spPr/>
      <dgm:t>
        <a:bodyPr/>
        <a:lstStyle/>
        <a:p>
          <a:endParaRPr lang="en-US"/>
        </a:p>
      </dgm:t>
    </dgm:pt>
    <dgm:pt modelId="{24025BC0-1DF4-45F7-8998-7AB46971C304}">
      <dgm:prSet/>
      <dgm:spPr/>
      <dgm:t>
        <a:bodyPr/>
        <a:lstStyle/>
        <a:p>
          <a:r>
            <a:rPr lang="en-US"/>
            <a:t>Local</a:t>
          </a:r>
        </a:p>
      </dgm:t>
    </dgm:pt>
    <dgm:pt modelId="{E611F008-A961-4023-BA72-06138FA526CC}" type="parTrans" cxnId="{9F959848-FB57-4DE2-927E-2B4B0CE775ED}">
      <dgm:prSet/>
      <dgm:spPr/>
    </dgm:pt>
    <dgm:pt modelId="{1C3453B3-DD5C-4A77-8978-0E0849C627FD}" type="sibTrans" cxnId="{9F959848-FB57-4DE2-927E-2B4B0CE775ED}">
      <dgm:prSet/>
      <dgm:spPr/>
    </dgm:pt>
    <dgm:pt modelId="{B9EF4427-8B36-46FE-B0CD-869F44A9B36E}" type="pres">
      <dgm:prSet presAssocID="{F05D1A7B-6C33-40BD-B89D-9600B3EE8F29}" presName="Name0" presStyleCnt="0">
        <dgm:presLayoutVars>
          <dgm:chMax val="7"/>
          <dgm:chPref val="7"/>
          <dgm:dir/>
        </dgm:presLayoutVars>
      </dgm:prSet>
      <dgm:spPr/>
    </dgm:pt>
    <dgm:pt modelId="{298B2ABA-586B-4CD8-9F4A-9DC4A44FFDA2}" type="pres">
      <dgm:prSet presAssocID="{F05D1A7B-6C33-40BD-B89D-9600B3EE8F29}" presName="Name1" presStyleCnt="0"/>
      <dgm:spPr/>
    </dgm:pt>
    <dgm:pt modelId="{96935076-54DF-4F10-84CF-15AF4D290778}" type="pres">
      <dgm:prSet presAssocID="{F05D1A7B-6C33-40BD-B89D-9600B3EE8F29}" presName="cycle" presStyleCnt="0"/>
      <dgm:spPr/>
    </dgm:pt>
    <dgm:pt modelId="{51E7E470-69F8-47E4-A842-59B76DDD2A26}" type="pres">
      <dgm:prSet presAssocID="{F05D1A7B-6C33-40BD-B89D-9600B3EE8F29}" presName="srcNode" presStyleLbl="node1" presStyleIdx="0" presStyleCnt="6"/>
      <dgm:spPr/>
    </dgm:pt>
    <dgm:pt modelId="{3B4C6566-0AF3-41E6-9D36-6EAE302DDFB5}" type="pres">
      <dgm:prSet presAssocID="{F05D1A7B-6C33-40BD-B89D-9600B3EE8F29}" presName="conn" presStyleLbl="parChTrans1D2" presStyleIdx="0" presStyleCnt="1"/>
      <dgm:spPr/>
    </dgm:pt>
    <dgm:pt modelId="{E98BD53B-B651-45D5-A7C6-F288442E000B}" type="pres">
      <dgm:prSet presAssocID="{F05D1A7B-6C33-40BD-B89D-9600B3EE8F29}" presName="extraNode" presStyleLbl="node1" presStyleIdx="0" presStyleCnt="6"/>
      <dgm:spPr/>
    </dgm:pt>
    <dgm:pt modelId="{20C3CEC2-1249-4C6E-9A5B-CAA435BCD0F4}" type="pres">
      <dgm:prSet presAssocID="{F05D1A7B-6C33-40BD-B89D-9600B3EE8F29}" presName="dstNode" presStyleLbl="node1" presStyleIdx="0" presStyleCnt="6"/>
      <dgm:spPr/>
    </dgm:pt>
    <dgm:pt modelId="{4F3CB5E4-81B0-4874-A8F9-9087E9D309A3}" type="pres">
      <dgm:prSet presAssocID="{255F3091-B347-4A1B-81CC-820AF6E1BDD4}" presName="text_1" presStyleLbl="node1" presStyleIdx="0" presStyleCnt="6">
        <dgm:presLayoutVars>
          <dgm:bulletEnabled val="1"/>
        </dgm:presLayoutVars>
      </dgm:prSet>
      <dgm:spPr/>
    </dgm:pt>
    <dgm:pt modelId="{23647E20-B181-4766-B15C-DD5850173B07}" type="pres">
      <dgm:prSet presAssocID="{255F3091-B347-4A1B-81CC-820AF6E1BDD4}" presName="accent_1" presStyleCnt="0"/>
      <dgm:spPr/>
    </dgm:pt>
    <dgm:pt modelId="{FDBF910A-057D-4A2D-903A-2A7E56005DD1}" type="pres">
      <dgm:prSet presAssocID="{255F3091-B347-4A1B-81CC-820AF6E1BDD4}" presName="accentRepeatNode" presStyleLbl="solidFgAcc1" presStyleIdx="0" presStyleCnt="6"/>
      <dgm:spPr/>
    </dgm:pt>
    <dgm:pt modelId="{0F84EC52-71CC-40D4-ABCA-F595BA784D44}" type="pres">
      <dgm:prSet presAssocID="{953A11AB-8CE3-4382-A108-5065B69C95C4}" presName="text_2" presStyleLbl="node1" presStyleIdx="1" presStyleCnt="6">
        <dgm:presLayoutVars>
          <dgm:bulletEnabled val="1"/>
        </dgm:presLayoutVars>
      </dgm:prSet>
      <dgm:spPr/>
    </dgm:pt>
    <dgm:pt modelId="{D501B0ED-199E-4B62-9711-21C23A7DA0EE}" type="pres">
      <dgm:prSet presAssocID="{953A11AB-8CE3-4382-A108-5065B69C95C4}" presName="accent_2" presStyleCnt="0"/>
      <dgm:spPr/>
    </dgm:pt>
    <dgm:pt modelId="{3F6C8AF2-8566-4EB7-AC8D-9B1D9CC38B13}" type="pres">
      <dgm:prSet presAssocID="{953A11AB-8CE3-4382-A108-5065B69C95C4}" presName="accentRepeatNode" presStyleLbl="solidFgAcc1" presStyleIdx="1" presStyleCnt="6"/>
      <dgm:spPr/>
    </dgm:pt>
    <dgm:pt modelId="{C2FDAF99-9F26-4BD3-8A90-0CD3A94FC896}" type="pres">
      <dgm:prSet presAssocID="{44AD6D90-C709-460A-AE3C-28755C49D3BC}" presName="text_3" presStyleLbl="node1" presStyleIdx="2" presStyleCnt="6">
        <dgm:presLayoutVars>
          <dgm:bulletEnabled val="1"/>
        </dgm:presLayoutVars>
      </dgm:prSet>
      <dgm:spPr/>
    </dgm:pt>
    <dgm:pt modelId="{CAC2293B-8AD8-4C21-988B-D73AA750FC4C}" type="pres">
      <dgm:prSet presAssocID="{44AD6D90-C709-460A-AE3C-28755C49D3BC}" presName="accent_3" presStyleCnt="0"/>
      <dgm:spPr/>
    </dgm:pt>
    <dgm:pt modelId="{680E6865-5B16-4E03-9DC6-14AC9DD0F062}" type="pres">
      <dgm:prSet presAssocID="{44AD6D90-C709-460A-AE3C-28755C49D3BC}" presName="accentRepeatNode" presStyleLbl="solidFgAcc1" presStyleIdx="2" presStyleCnt="6"/>
      <dgm:spPr/>
    </dgm:pt>
    <dgm:pt modelId="{16E5C0C8-1A08-4E20-B0AA-53C9012F3672}" type="pres">
      <dgm:prSet presAssocID="{E475B49E-6ACA-4111-9DB1-6F2A529FBAF9}" presName="text_4" presStyleLbl="node1" presStyleIdx="3" presStyleCnt="6">
        <dgm:presLayoutVars>
          <dgm:bulletEnabled val="1"/>
        </dgm:presLayoutVars>
      </dgm:prSet>
      <dgm:spPr/>
    </dgm:pt>
    <dgm:pt modelId="{E2F2FF10-CE8C-4D4F-A531-73C742ACA198}" type="pres">
      <dgm:prSet presAssocID="{E475B49E-6ACA-4111-9DB1-6F2A529FBAF9}" presName="accent_4" presStyleCnt="0"/>
      <dgm:spPr/>
    </dgm:pt>
    <dgm:pt modelId="{81E1A1FE-3F8C-4460-A11E-0B953A5D5F56}" type="pres">
      <dgm:prSet presAssocID="{E475B49E-6ACA-4111-9DB1-6F2A529FBAF9}" presName="accentRepeatNode" presStyleLbl="solidFgAcc1" presStyleIdx="3" presStyleCnt="6"/>
      <dgm:spPr/>
    </dgm:pt>
    <dgm:pt modelId="{3FCAB3BD-E7F0-4974-AE58-442B0E243FC6}" type="pres">
      <dgm:prSet presAssocID="{60D524BF-3C57-4406-B80F-3E53200D455C}" presName="text_5" presStyleLbl="node1" presStyleIdx="4" presStyleCnt="6">
        <dgm:presLayoutVars>
          <dgm:bulletEnabled val="1"/>
        </dgm:presLayoutVars>
      </dgm:prSet>
      <dgm:spPr/>
    </dgm:pt>
    <dgm:pt modelId="{2B0F5DF1-3442-4ABE-9EED-8AAC27DDF509}" type="pres">
      <dgm:prSet presAssocID="{60D524BF-3C57-4406-B80F-3E53200D455C}" presName="accent_5" presStyleCnt="0"/>
      <dgm:spPr/>
    </dgm:pt>
    <dgm:pt modelId="{630A3983-0C9C-4372-BF77-8F2A3AA69214}" type="pres">
      <dgm:prSet presAssocID="{60D524BF-3C57-4406-B80F-3E53200D455C}" presName="accentRepeatNode" presStyleLbl="solidFgAcc1" presStyleIdx="4" presStyleCnt="6"/>
      <dgm:spPr/>
    </dgm:pt>
    <dgm:pt modelId="{E3736FCA-B9CE-470A-9E9A-7D66D6C23D3B}" type="pres">
      <dgm:prSet presAssocID="{24025BC0-1DF4-45F7-8998-7AB46971C304}" presName="text_6" presStyleLbl="node1" presStyleIdx="5" presStyleCnt="6">
        <dgm:presLayoutVars>
          <dgm:bulletEnabled val="1"/>
        </dgm:presLayoutVars>
      </dgm:prSet>
      <dgm:spPr/>
    </dgm:pt>
    <dgm:pt modelId="{80AEAED2-E909-46FD-9348-B75946EA75EF}" type="pres">
      <dgm:prSet presAssocID="{24025BC0-1DF4-45F7-8998-7AB46971C304}" presName="accent_6" presStyleCnt="0"/>
      <dgm:spPr/>
    </dgm:pt>
    <dgm:pt modelId="{B2BECEE5-7FCF-46A9-B93F-0B508B2AF9B1}" type="pres">
      <dgm:prSet presAssocID="{24025BC0-1DF4-45F7-8998-7AB46971C304}" presName="accentRepeatNode" presStyleLbl="solidFgAcc1" presStyleIdx="5" presStyleCnt="6"/>
      <dgm:spPr/>
    </dgm:pt>
  </dgm:ptLst>
  <dgm:cxnLst>
    <dgm:cxn modelId="{D108BD01-954A-4C48-B447-D56AE2C052E2}" srcId="{F05D1A7B-6C33-40BD-B89D-9600B3EE8F29}" destId="{255F3091-B347-4A1B-81CC-820AF6E1BDD4}" srcOrd="0" destOrd="0" parTransId="{6D623DCD-4C9E-4C00-A8A9-D3F47A2803E2}" sibTransId="{489BAC62-19D8-4A5F-A151-94412B385F4D}"/>
    <dgm:cxn modelId="{B160CD1F-CDB5-4EDA-90BD-4940166E2666}" type="presOf" srcId="{24025BC0-1DF4-45F7-8998-7AB46971C304}" destId="{E3736FCA-B9CE-470A-9E9A-7D66D6C23D3B}" srcOrd="0" destOrd="0" presId="urn:microsoft.com/office/officeart/2008/layout/VerticalCurvedList"/>
    <dgm:cxn modelId="{EE7FB729-43C1-40EC-80BF-F251636C31B2}" type="presOf" srcId="{255F3091-B347-4A1B-81CC-820AF6E1BDD4}" destId="{4F3CB5E4-81B0-4874-A8F9-9087E9D309A3}" srcOrd="0" destOrd="0" presId="urn:microsoft.com/office/officeart/2008/layout/VerticalCurvedList"/>
    <dgm:cxn modelId="{9F959848-FB57-4DE2-927E-2B4B0CE775ED}" srcId="{F05D1A7B-6C33-40BD-B89D-9600B3EE8F29}" destId="{24025BC0-1DF4-45F7-8998-7AB46971C304}" srcOrd="5" destOrd="0" parTransId="{E611F008-A961-4023-BA72-06138FA526CC}" sibTransId="{1C3453B3-DD5C-4A77-8978-0E0849C627FD}"/>
    <dgm:cxn modelId="{9B222C54-CE91-4AC7-87C1-AC947A60C8AD}" srcId="{F05D1A7B-6C33-40BD-B89D-9600B3EE8F29}" destId="{44AD6D90-C709-460A-AE3C-28755C49D3BC}" srcOrd="2" destOrd="0" parTransId="{F11C90D8-102D-4C0A-95E6-EAFF89403001}" sibTransId="{3CA83D92-AD0B-48B7-A13A-730B1E6CE423}"/>
    <dgm:cxn modelId="{4A949774-86BA-4F03-B622-DEB555A27C8B}" type="presOf" srcId="{44AD6D90-C709-460A-AE3C-28755C49D3BC}" destId="{C2FDAF99-9F26-4BD3-8A90-0CD3A94FC896}" srcOrd="0" destOrd="0" presId="urn:microsoft.com/office/officeart/2008/layout/VerticalCurvedList"/>
    <dgm:cxn modelId="{E8D7BC58-8DE4-40F2-B162-EE6B3ED6CCA7}" type="presOf" srcId="{489BAC62-19D8-4A5F-A151-94412B385F4D}" destId="{3B4C6566-0AF3-41E6-9D36-6EAE302DDFB5}" srcOrd="0" destOrd="0" presId="urn:microsoft.com/office/officeart/2008/layout/VerticalCurvedList"/>
    <dgm:cxn modelId="{05A4457A-F600-48CB-9803-BA23B963DE57}" type="presOf" srcId="{60D524BF-3C57-4406-B80F-3E53200D455C}" destId="{3FCAB3BD-E7F0-4974-AE58-442B0E243FC6}" srcOrd="0" destOrd="0" presId="urn:microsoft.com/office/officeart/2008/layout/VerticalCurvedList"/>
    <dgm:cxn modelId="{A30E2494-9EAF-4086-AAAB-4CF0359A3BAC}" srcId="{F05D1A7B-6C33-40BD-B89D-9600B3EE8F29}" destId="{60D524BF-3C57-4406-B80F-3E53200D455C}" srcOrd="4" destOrd="0" parTransId="{144B750F-E842-4EC6-91B0-1D8C4F692EDD}" sibTransId="{F754D878-6C93-46D7-9D22-50E3B1D17D83}"/>
    <dgm:cxn modelId="{7633509F-E76F-4662-8504-7A874E348146}" srcId="{F05D1A7B-6C33-40BD-B89D-9600B3EE8F29}" destId="{E475B49E-6ACA-4111-9DB1-6F2A529FBAF9}" srcOrd="3" destOrd="0" parTransId="{056197A5-54E5-4FA1-8D88-86AF37A148C3}" sibTransId="{445634D7-DF59-4C83-951A-66FEA4DDCB82}"/>
    <dgm:cxn modelId="{73F56BB9-FC8F-4C5D-BAA9-76C1CCCE823E}" type="presOf" srcId="{953A11AB-8CE3-4382-A108-5065B69C95C4}" destId="{0F84EC52-71CC-40D4-ABCA-F595BA784D44}" srcOrd="0" destOrd="0" presId="urn:microsoft.com/office/officeart/2008/layout/VerticalCurvedList"/>
    <dgm:cxn modelId="{0FCF7FDC-D8C3-4328-A3DC-D8D46781D067}" type="presOf" srcId="{E475B49E-6ACA-4111-9DB1-6F2A529FBAF9}" destId="{16E5C0C8-1A08-4E20-B0AA-53C9012F3672}" srcOrd="0" destOrd="0" presId="urn:microsoft.com/office/officeart/2008/layout/VerticalCurvedList"/>
    <dgm:cxn modelId="{EBFCAFDE-05AA-48E5-9F28-F75A4B97AAEC}" srcId="{F05D1A7B-6C33-40BD-B89D-9600B3EE8F29}" destId="{953A11AB-8CE3-4382-A108-5065B69C95C4}" srcOrd="1" destOrd="0" parTransId="{BE2C199D-6CDC-4219-829D-3C58806FEB73}" sibTransId="{257AE0CE-0055-4B47-9AAD-372135688D76}"/>
    <dgm:cxn modelId="{5EE3EBFA-B1B2-4E92-BECE-5268DD14EF79}" type="presOf" srcId="{F05D1A7B-6C33-40BD-B89D-9600B3EE8F29}" destId="{B9EF4427-8B36-46FE-B0CD-869F44A9B36E}" srcOrd="0" destOrd="0" presId="urn:microsoft.com/office/officeart/2008/layout/VerticalCurvedList"/>
    <dgm:cxn modelId="{6F2BEA89-3550-4E98-96CF-F838CB14BD55}" type="presParOf" srcId="{B9EF4427-8B36-46FE-B0CD-869F44A9B36E}" destId="{298B2ABA-586B-4CD8-9F4A-9DC4A44FFDA2}" srcOrd="0" destOrd="0" presId="urn:microsoft.com/office/officeart/2008/layout/VerticalCurvedList"/>
    <dgm:cxn modelId="{7D5719EB-B082-4D80-96FA-B05A2E93EFD8}" type="presParOf" srcId="{298B2ABA-586B-4CD8-9F4A-9DC4A44FFDA2}" destId="{96935076-54DF-4F10-84CF-15AF4D290778}" srcOrd="0" destOrd="0" presId="urn:microsoft.com/office/officeart/2008/layout/VerticalCurvedList"/>
    <dgm:cxn modelId="{A1EDC06D-EB23-41D4-A3A0-05D396C8B044}" type="presParOf" srcId="{96935076-54DF-4F10-84CF-15AF4D290778}" destId="{51E7E470-69F8-47E4-A842-59B76DDD2A26}" srcOrd="0" destOrd="0" presId="urn:microsoft.com/office/officeart/2008/layout/VerticalCurvedList"/>
    <dgm:cxn modelId="{5E773328-2BA4-4D86-8F08-CCBA000ACB17}" type="presParOf" srcId="{96935076-54DF-4F10-84CF-15AF4D290778}" destId="{3B4C6566-0AF3-41E6-9D36-6EAE302DDFB5}" srcOrd="1" destOrd="0" presId="urn:microsoft.com/office/officeart/2008/layout/VerticalCurvedList"/>
    <dgm:cxn modelId="{6861E114-E16A-428B-A9F2-EE16D352B972}" type="presParOf" srcId="{96935076-54DF-4F10-84CF-15AF4D290778}" destId="{E98BD53B-B651-45D5-A7C6-F288442E000B}" srcOrd="2" destOrd="0" presId="urn:microsoft.com/office/officeart/2008/layout/VerticalCurvedList"/>
    <dgm:cxn modelId="{3501C66B-F7C0-4F18-B669-6B3E55C35407}" type="presParOf" srcId="{96935076-54DF-4F10-84CF-15AF4D290778}" destId="{20C3CEC2-1249-4C6E-9A5B-CAA435BCD0F4}" srcOrd="3" destOrd="0" presId="urn:microsoft.com/office/officeart/2008/layout/VerticalCurvedList"/>
    <dgm:cxn modelId="{7DDC4833-67CB-402A-A933-678E1628934F}" type="presParOf" srcId="{298B2ABA-586B-4CD8-9F4A-9DC4A44FFDA2}" destId="{4F3CB5E4-81B0-4874-A8F9-9087E9D309A3}" srcOrd="1" destOrd="0" presId="urn:microsoft.com/office/officeart/2008/layout/VerticalCurvedList"/>
    <dgm:cxn modelId="{B465F84C-8667-4A75-8E1A-DA32B185DE0A}" type="presParOf" srcId="{298B2ABA-586B-4CD8-9F4A-9DC4A44FFDA2}" destId="{23647E20-B181-4766-B15C-DD5850173B07}" srcOrd="2" destOrd="0" presId="urn:microsoft.com/office/officeart/2008/layout/VerticalCurvedList"/>
    <dgm:cxn modelId="{604E744D-50C4-4122-B9A3-8ADAA8B5AC24}" type="presParOf" srcId="{23647E20-B181-4766-B15C-DD5850173B07}" destId="{FDBF910A-057D-4A2D-903A-2A7E56005DD1}" srcOrd="0" destOrd="0" presId="urn:microsoft.com/office/officeart/2008/layout/VerticalCurvedList"/>
    <dgm:cxn modelId="{70DEF762-82DA-4843-ABC3-159FE2C392FA}" type="presParOf" srcId="{298B2ABA-586B-4CD8-9F4A-9DC4A44FFDA2}" destId="{0F84EC52-71CC-40D4-ABCA-F595BA784D44}" srcOrd="3" destOrd="0" presId="urn:microsoft.com/office/officeart/2008/layout/VerticalCurvedList"/>
    <dgm:cxn modelId="{90EE3AC0-E0E7-4015-8CC6-D5DABF898555}" type="presParOf" srcId="{298B2ABA-586B-4CD8-9F4A-9DC4A44FFDA2}" destId="{D501B0ED-199E-4B62-9711-21C23A7DA0EE}" srcOrd="4" destOrd="0" presId="urn:microsoft.com/office/officeart/2008/layout/VerticalCurvedList"/>
    <dgm:cxn modelId="{42E09861-9A3C-447D-AE00-29DA8BD5CD21}" type="presParOf" srcId="{D501B0ED-199E-4B62-9711-21C23A7DA0EE}" destId="{3F6C8AF2-8566-4EB7-AC8D-9B1D9CC38B13}" srcOrd="0" destOrd="0" presId="urn:microsoft.com/office/officeart/2008/layout/VerticalCurvedList"/>
    <dgm:cxn modelId="{E9966C6F-6A76-4F66-86E0-F735A3BE7796}" type="presParOf" srcId="{298B2ABA-586B-4CD8-9F4A-9DC4A44FFDA2}" destId="{C2FDAF99-9F26-4BD3-8A90-0CD3A94FC896}" srcOrd="5" destOrd="0" presId="urn:microsoft.com/office/officeart/2008/layout/VerticalCurvedList"/>
    <dgm:cxn modelId="{3A702484-80A9-4E3B-A18D-822957BCBD44}" type="presParOf" srcId="{298B2ABA-586B-4CD8-9F4A-9DC4A44FFDA2}" destId="{CAC2293B-8AD8-4C21-988B-D73AA750FC4C}" srcOrd="6" destOrd="0" presId="urn:microsoft.com/office/officeart/2008/layout/VerticalCurvedList"/>
    <dgm:cxn modelId="{CCB4CC05-2109-4DB2-99A6-358F05BA26F1}" type="presParOf" srcId="{CAC2293B-8AD8-4C21-988B-D73AA750FC4C}" destId="{680E6865-5B16-4E03-9DC6-14AC9DD0F062}" srcOrd="0" destOrd="0" presId="urn:microsoft.com/office/officeart/2008/layout/VerticalCurvedList"/>
    <dgm:cxn modelId="{6A4D7E0E-6560-4477-A5C3-65BFD4656587}" type="presParOf" srcId="{298B2ABA-586B-4CD8-9F4A-9DC4A44FFDA2}" destId="{16E5C0C8-1A08-4E20-B0AA-53C9012F3672}" srcOrd="7" destOrd="0" presId="urn:microsoft.com/office/officeart/2008/layout/VerticalCurvedList"/>
    <dgm:cxn modelId="{74AEEA83-8A57-4C02-9CE9-9E25E07D61DA}" type="presParOf" srcId="{298B2ABA-586B-4CD8-9F4A-9DC4A44FFDA2}" destId="{E2F2FF10-CE8C-4D4F-A531-73C742ACA198}" srcOrd="8" destOrd="0" presId="urn:microsoft.com/office/officeart/2008/layout/VerticalCurvedList"/>
    <dgm:cxn modelId="{8FD433AA-F66E-4491-9FE6-96CB827EC489}" type="presParOf" srcId="{E2F2FF10-CE8C-4D4F-A531-73C742ACA198}" destId="{81E1A1FE-3F8C-4460-A11E-0B953A5D5F56}" srcOrd="0" destOrd="0" presId="urn:microsoft.com/office/officeart/2008/layout/VerticalCurvedList"/>
    <dgm:cxn modelId="{8CDA6748-68FB-479C-AF2C-E456C748A9D8}" type="presParOf" srcId="{298B2ABA-586B-4CD8-9F4A-9DC4A44FFDA2}" destId="{3FCAB3BD-E7F0-4974-AE58-442B0E243FC6}" srcOrd="9" destOrd="0" presId="urn:microsoft.com/office/officeart/2008/layout/VerticalCurvedList"/>
    <dgm:cxn modelId="{4803E5FA-5D64-4D76-9467-C7F746397370}" type="presParOf" srcId="{298B2ABA-586B-4CD8-9F4A-9DC4A44FFDA2}" destId="{2B0F5DF1-3442-4ABE-9EED-8AAC27DDF509}" srcOrd="10" destOrd="0" presId="urn:microsoft.com/office/officeart/2008/layout/VerticalCurvedList"/>
    <dgm:cxn modelId="{7CD65B31-C984-40C8-8C5D-B1FE85C4FC49}" type="presParOf" srcId="{2B0F5DF1-3442-4ABE-9EED-8AAC27DDF509}" destId="{630A3983-0C9C-4372-BF77-8F2A3AA69214}" srcOrd="0" destOrd="0" presId="urn:microsoft.com/office/officeart/2008/layout/VerticalCurvedList"/>
    <dgm:cxn modelId="{E5397358-9B43-4BFC-BC08-4AE137A66EB7}" type="presParOf" srcId="{298B2ABA-586B-4CD8-9F4A-9DC4A44FFDA2}" destId="{E3736FCA-B9CE-470A-9E9A-7D66D6C23D3B}" srcOrd="11" destOrd="0" presId="urn:microsoft.com/office/officeart/2008/layout/VerticalCurvedList"/>
    <dgm:cxn modelId="{94F0DFC0-EF1B-4CD7-9393-B251831D4BAA}" type="presParOf" srcId="{298B2ABA-586B-4CD8-9F4A-9DC4A44FFDA2}" destId="{80AEAED2-E909-46FD-9348-B75946EA75EF}" srcOrd="12" destOrd="0" presId="urn:microsoft.com/office/officeart/2008/layout/VerticalCurvedList"/>
    <dgm:cxn modelId="{8A832D3C-12F2-4E6F-B876-49C04A57A88E}" type="presParOf" srcId="{80AEAED2-E909-46FD-9348-B75946EA75EF}" destId="{B2BECEE5-7FCF-46A9-B93F-0B508B2AF9B1}"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F7B6B3C-64B8-4F50-AC13-E09F786BD582}" type="doc">
      <dgm:prSet loTypeId="urn:microsoft.com/office/officeart/2005/8/layout/vList2" loCatId="list" qsTypeId="urn:microsoft.com/office/officeart/2005/8/quickstyle/simple1" qsCatId="simple" csTypeId="urn:microsoft.com/office/officeart/2005/8/colors/colorful1" csCatId="colorful"/>
      <dgm:spPr/>
      <dgm:t>
        <a:bodyPr/>
        <a:lstStyle/>
        <a:p>
          <a:endParaRPr lang="en-US"/>
        </a:p>
      </dgm:t>
    </dgm:pt>
    <dgm:pt modelId="{9E820EEF-C464-4CA9-822D-35066B849A97}">
      <dgm:prSet/>
      <dgm:spPr/>
      <dgm:t>
        <a:bodyPr/>
        <a:lstStyle/>
        <a:p>
          <a:r>
            <a:rPr lang="en-US"/>
            <a:t>Quality Improvement Expertise</a:t>
          </a:r>
        </a:p>
      </dgm:t>
    </dgm:pt>
    <dgm:pt modelId="{3A716A2D-5FDA-418E-8163-B89DD870E89D}" type="parTrans" cxnId="{8AE93D1D-F8C7-486A-AE8D-E1F290153543}">
      <dgm:prSet/>
      <dgm:spPr/>
      <dgm:t>
        <a:bodyPr/>
        <a:lstStyle/>
        <a:p>
          <a:endParaRPr lang="en-US"/>
        </a:p>
      </dgm:t>
    </dgm:pt>
    <dgm:pt modelId="{EB08CDE4-0655-4FCA-B41B-43574FBACF28}" type="sibTrans" cxnId="{8AE93D1D-F8C7-486A-AE8D-E1F290153543}">
      <dgm:prSet/>
      <dgm:spPr/>
      <dgm:t>
        <a:bodyPr/>
        <a:lstStyle/>
        <a:p>
          <a:endParaRPr lang="en-US"/>
        </a:p>
      </dgm:t>
    </dgm:pt>
    <dgm:pt modelId="{10C793A9-8E0F-4988-BE0E-69B840D50EE3}">
      <dgm:prSet/>
      <dgm:spPr/>
      <dgm:t>
        <a:bodyPr/>
        <a:lstStyle/>
        <a:p>
          <a:r>
            <a:rPr lang="en-US"/>
            <a:t>Care Transitions and Referral Management</a:t>
          </a:r>
        </a:p>
      </dgm:t>
    </dgm:pt>
    <dgm:pt modelId="{893178DC-D60A-43A3-97D8-23C1624BE9D2}" type="parTrans" cxnId="{5B7D83B4-CEAA-4FD5-82AF-34B6624EACD4}">
      <dgm:prSet/>
      <dgm:spPr/>
      <dgm:t>
        <a:bodyPr/>
        <a:lstStyle/>
        <a:p>
          <a:endParaRPr lang="en-US"/>
        </a:p>
      </dgm:t>
    </dgm:pt>
    <dgm:pt modelId="{29BE2BAF-4540-42A7-AF59-8D500302A715}" type="sibTrans" cxnId="{5B7D83B4-CEAA-4FD5-82AF-34B6624EACD4}">
      <dgm:prSet/>
      <dgm:spPr/>
      <dgm:t>
        <a:bodyPr/>
        <a:lstStyle/>
        <a:p>
          <a:endParaRPr lang="en-US"/>
        </a:p>
      </dgm:t>
    </dgm:pt>
    <dgm:pt modelId="{A832E22C-D61B-4916-9CCF-4370BC881DEB}">
      <dgm:prSet/>
      <dgm:spPr/>
      <dgm:t>
        <a:bodyPr/>
        <a:lstStyle/>
        <a:p>
          <a:r>
            <a:rPr lang="en-US"/>
            <a:t>Opioid Misuse and Reduction </a:t>
          </a:r>
        </a:p>
      </dgm:t>
    </dgm:pt>
    <dgm:pt modelId="{66A7D4E1-F8A4-4FC5-8A37-492F665E0239}" type="parTrans" cxnId="{86D3CCB3-4691-4CE3-8B03-6FB70A2D71B5}">
      <dgm:prSet/>
      <dgm:spPr/>
      <dgm:t>
        <a:bodyPr/>
        <a:lstStyle/>
        <a:p>
          <a:endParaRPr lang="en-US"/>
        </a:p>
      </dgm:t>
    </dgm:pt>
    <dgm:pt modelId="{AFA77F50-C093-49E8-8092-9F937C7598E2}" type="sibTrans" cxnId="{86D3CCB3-4691-4CE3-8B03-6FB70A2D71B5}">
      <dgm:prSet/>
      <dgm:spPr/>
      <dgm:t>
        <a:bodyPr/>
        <a:lstStyle/>
        <a:p>
          <a:endParaRPr lang="en-US"/>
        </a:p>
      </dgm:t>
    </dgm:pt>
    <dgm:pt modelId="{9D908C4D-066A-4FCB-A621-FD4BDDE080D6}">
      <dgm:prSet/>
      <dgm:spPr/>
      <dgm:t>
        <a:bodyPr/>
        <a:lstStyle/>
        <a:p>
          <a:r>
            <a:rPr lang="en-US"/>
            <a:t>Diabetes Prevention Program</a:t>
          </a:r>
        </a:p>
      </dgm:t>
    </dgm:pt>
    <dgm:pt modelId="{7E7B849A-9670-4079-B548-82EE6AC7E37F}" type="parTrans" cxnId="{1470890E-DF18-43AB-8B19-42A5EC326850}">
      <dgm:prSet/>
      <dgm:spPr/>
      <dgm:t>
        <a:bodyPr/>
        <a:lstStyle/>
        <a:p>
          <a:endParaRPr lang="en-US"/>
        </a:p>
      </dgm:t>
    </dgm:pt>
    <dgm:pt modelId="{97DA2441-E419-4D17-A124-520B458662AF}" type="sibTrans" cxnId="{1470890E-DF18-43AB-8B19-42A5EC326850}">
      <dgm:prSet/>
      <dgm:spPr/>
      <dgm:t>
        <a:bodyPr/>
        <a:lstStyle/>
        <a:p>
          <a:endParaRPr lang="en-US"/>
        </a:p>
      </dgm:t>
    </dgm:pt>
    <dgm:pt modelId="{D7102CA9-E725-4BB8-AA31-C66FC1E4619F}">
      <dgm:prSet/>
      <dgm:spPr/>
      <dgm:t>
        <a:bodyPr/>
        <a:lstStyle/>
        <a:p>
          <a:r>
            <a:rPr lang="en-US"/>
            <a:t>Public Health Emergencies</a:t>
          </a:r>
        </a:p>
      </dgm:t>
    </dgm:pt>
    <dgm:pt modelId="{2BEAC98E-3328-42E1-8854-1E63BE4A3E10}" type="parTrans" cxnId="{FB713CD7-CCF5-4433-8A3E-7462A6CB7EDA}">
      <dgm:prSet/>
      <dgm:spPr/>
      <dgm:t>
        <a:bodyPr/>
        <a:lstStyle/>
        <a:p>
          <a:endParaRPr lang="en-US"/>
        </a:p>
      </dgm:t>
    </dgm:pt>
    <dgm:pt modelId="{C1A09299-4185-40CE-9715-60E0F4B436FB}" type="sibTrans" cxnId="{FB713CD7-CCF5-4433-8A3E-7462A6CB7EDA}">
      <dgm:prSet/>
      <dgm:spPr/>
      <dgm:t>
        <a:bodyPr/>
        <a:lstStyle/>
        <a:p>
          <a:endParaRPr lang="en-US"/>
        </a:p>
      </dgm:t>
    </dgm:pt>
    <dgm:pt modelId="{018242B6-70FB-4A15-BDCF-63688D6CF661}">
      <dgm:prSet/>
      <dgm:spPr/>
      <dgm:t>
        <a:bodyPr/>
        <a:lstStyle/>
        <a:p>
          <a:r>
            <a:rPr lang="en-US"/>
            <a:t>Registry Connections</a:t>
          </a:r>
        </a:p>
      </dgm:t>
    </dgm:pt>
    <dgm:pt modelId="{87B6FC5F-10FB-4198-BD24-6A510867DE08}" type="parTrans" cxnId="{11893A34-3E06-430D-9848-A51DD7B1D213}">
      <dgm:prSet/>
      <dgm:spPr/>
      <dgm:t>
        <a:bodyPr/>
        <a:lstStyle/>
        <a:p>
          <a:endParaRPr lang="en-US"/>
        </a:p>
      </dgm:t>
    </dgm:pt>
    <dgm:pt modelId="{F9CD8551-69CF-46AC-AEEE-FEE5BE069FF2}" type="sibTrans" cxnId="{11893A34-3E06-430D-9848-A51DD7B1D213}">
      <dgm:prSet/>
      <dgm:spPr/>
      <dgm:t>
        <a:bodyPr/>
        <a:lstStyle/>
        <a:p>
          <a:endParaRPr lang="en-US"/>
        </a:p>
      </dgm:t>
    </dgm:pt>
    <dgm:pt modelId="{5CD91729-EEC9-4A31-9492-742F36F8CA54}">
      <dgm:prSet/>
      <dgm:spPr/>
      <dgm:t>
        <a:bodyPr/>
        <a:lstStyle/>
        <a:p>
          <a:r>
            <a:rPr lang="en-US"/>
            <a:t>Reporting Requirements and Guidance</a:t>
          </a:r>
        </a:p>
      </dgm:t>
    </dgm:pt>
    <dgm:pt modelId="{75E99936-27A4-498A-9460-810108CABA4D}" type="parTrans" cxnId="{ADD4A696-E9ED-4464-86D0-D74C03FA1506}">
      <dgm:prSet/>
      <dgm:spPr/>
      <dgm:t>
        <a:bodyPr/>
        <a:lstStyle/>
        <a:p>
          <a:endParaRPr lang="en-US"/>
        </a:p>
      </dgm:t>
    </dgm:pt>
    <dgm:pt modelId="{15429651-5665-4F5E-BBA2-83E43AC07FAA}" type="sibTrans" cxnId="{ADD4A696-E9ED-4464-86D0-D74C03FA1506}">
      <dgm:prSet/>
      <dgm:spPr/>
      <dgm:t>
        <a:bodyPr/>
        <a:lstStyle/>
        <a:p>
          <a:endParaRPr lang="en-US"/>
        </a:p>
      </dgm:t>
    </dgm:pt>
    <dgm:pt modelId="{06DD58AA-BA34-44F5-931C-F58ECA135DA2}">
      <dgm:prSet/>
      <dgm:spPr/>
      <dgm:t>
        <a:bodyPr/>
        <a:lstStyle/>
        <a:p>
          <a:r>
            <a:rPr lang="en-US"/>
            <a:t>COVID 19 Educational Training and Testing Implementation</a:t>
          </a:r>
        </a:p>
      </dgm:t>
    </dgm:pt>
    <dgm:pt modelId="{30287BF6-4422-4C8B-9952-B58A3A1D8212}" type="parTrans" cxnId="{2E6B4612-8B2D-4968-8C90-ADE2603972A9}">
      <dgm:prSet/>
      <dgm:spPr/>
      <dgm:t>
        <a:bodyPr/>
        <a:lstStyle/>
        <a:p>
          <a:endParaRPr lang="en-US"/>
        </a:p>
      </dgm:t>
    </dgm:pt>
    <dgm:pt modelId="{8A1525A7-2CA6-4F86-B042-8C5FC3C9B588}" type="sibTrans" cxnId="{2E6B4612-8B2D-4968-8C90-ADE2603972A9}">
      <dgm:prSet/>
      <dgm:spPr/>
      <dgm:t>
        <a:bodyPr/>
        <a:lstStyle/>
        <a:p>
          <a:endParaRPr lang="en-US"/>
        </a:p>
      </dgm:t>
    </dgm:pt>
    <dgm:pt modelId="{DB2DBAA3-8728-49CF-BC51-BED6873E9C16}">
      <dgm:prSet/>
      <dgm:spPr/>
      <dgm:t>
        <a:bodyPr/>
        <a:lstStyle/>
        <a:p>
          <a:r>
            <a:rPr lang="en-US"/>
            <a:t>Dementia Care</a:t>
          </a:r>
        </a:p>
      </dgm:t>
    </dgm:pt>
    <dgm:pt modelId="{6447C0D1-0977-4257-8EA0-BB6128E2956D}" type="parTrans" cxnId="{CDFAD9AA-2E5C-46C5-91A9-79AEE02D19E0}">
      <dgm:prSet/>
      <dgm:spPr/>
      <dgm:t>
        <a:bodyPr/>
        <a:lstStyle/>
        <a:p>
          <a:endParaRPr lang="en-US"/>
        </a:p>
      </dgm:t>
    </dgm:pt>
    <dgm:pt modelId="{90B7B933-C38F-4EBB-9771-1BC0575B0AEF}" type="sibTrans" cxnId="{CDFAD9AA-2E5C-46C5-91A9-79AEE02D19E0}">
      <dgm:prSet/>
      <dgm:spPr/>
      <dgm:t>
        <a:bodyPr/>
        <a:lstStyle/>
        <a:p>
          <a:endParaRPr lang="en-US"/>
        </a:p>
      </dgm:t>
    </dgm:pt>
    <dgm:pt modelId="{F7BED4F7-F44B-41FC-9E12-8BB65F5FED3B}">
      <dgm:prSet/>
      <dgm:spPr/>
      <dgm:t>
        <a:bodyPr/>
        <a:lstStyle/>
        <a:p>
          <a:r>
            <a:rPr lang="en-US"/>
            <a:t>Chronic Disease Management</a:t>
          </a:r>
        </a:p>
      </dgm:t>
    </dgm:pt>
    <dgm:pt modelId="{831BD944-97FC-4271-AAA2-D590893D7621}" type="parTrans" cxnId="{34EA58B6-6871-4CC0-8A65-A6DA1E7D4E53}">
      <dgm:prSet/>
      <dgm:spPr/>
      <dgm:t>
        <a:bodyPr/>
        <a:lstStyle/>
        <a:p>
          <a:endParaRPr lang="en-US"/>
        </a:p>
      </dgm:t>
    </dgm:pt>
    <dgm:pt modelId="{739FF9FE-F8A8-4D32-A2FB-30CEDB123BD8}" type="sibTrans" cxnId="{34EA58B6-6871-4CC0-8A65-A6DA1E7D4E53}">
      <dgm:prSet/>
      <dgm:spPr/>
      <dgm:t>
        <a:bodyPr/>
        <a:lstStyle/>
        <a:p>
          <a:endParaRPr lang="en-US"/>
        </a:p>
      </dgm:t>
    </dgm:pt>
    <dgm:pt modelId="{B279FFAE-10E8-49AB-A420-6EE82884D84B}">
      <dgm:prSet/>
      <dgm:spPr/>
      <dgm:t>
        <a:bodyPr/>
        <a:lstStyle/>
        <a:p>
          <a:r>
            <a:rPr lang="en-US"/>
            <a:t>Food Insecurity</a:t>
          </a:r>
        </a:p>
      </dgm:t>
    </dgm:pt>
    <dgm:pt modelId="{EFFA72A5-870F-456D-8AA7-AFEA350C5E54}" type="parTrans" cxnId="{EF0362AB-A92D-4C26-A7CB-C473CD9E8B0C}">
      <dgm:prSet/>
      <dgm:spPr/>
      <dgm:t>
        <a:bodyPr/>
        <a:lstStyle/>
        <a:p>
          <a:endParaRPr lang="en-US"/>
        </a:p>
      </dgm:t>
    </dgm:pt>
    <dgm:pt modelId="{E69029F7-8EF7-4B17-8766-88C6B22D81C6}" type="sibTrans" cxnId="{EF0362AB-A92D-4C26-A7CB-C473CD9E8B0C}">
      <dgm:prSet/>
      <dgm:spPr/>
      <dgm:t>
        <a:bodyPr/>
        <a:lstStyle/>
        <a:p>
          <a:endParaRPr lang="en-US"/>
        </a:p>
      </dgm:t>
    </dgm:pt>
    <dgm:pt modelId="{D0F906CE-DA5D-481F-8B8B-0B90C31DE033}">
      <dgm:prSet/>
      <dgm:spPr/>
      <dgm:t>
        <a:bodyPr/>
        <a:lstStyle/>
        <a:p>
          <a:r>
            <a:rPr lang="en-US"/>
            <a:t>Project ECHO</a:t>
          </a:r>
        </a:p>
      </dgm:t>
    </dgm:pt>
    <dgm:pt modelId="{DF84077E-A985-4C80-B522-30FE6FC42D10}" type="parTrans" cxnId="{321873E1-C654-4E02-A544-A092CAC1FB96}">
      <dgm:prSet/>
      <dgm:spPr/>
      <dgm:t>
        <a:bodyPr/>
        <a:lstStyle/>
        <a:p>
          <a:endParaRPr lang="en-US"/>
        </a:p>
      </dgm:t>
    </dgm:pt>
    <dgm:pt modelId="{57832230-D619-40C2-BE5D-0DC2DB808E2F}" type="sibTrans" cxnId="{321873E1-C654-4E02-A544-A092CAC1FB96}">
      <dgm:prSet/>
      <dgm:spPr/>
      <dgm:t>
        <a:bodyPr/>
        <a:lstStyle/>
        <a:p>
          <a:endParaRPr lang="en-US"/>
        </a:p>
      </dgm:t>
    </dgm:pt>
    <dgm:pt modelId="{D8308392-150B-432F-A9F6-88B15103426D}" type="pres">
      <dgm:prSet presAssocID="{7F7B6B3C-64B8-4F50-AC13-E09F786BD582}" presName="linear" presStyleCnt="0">
        <dgm:presLayoutVars>
          <dgm:animLvl val="lvl"/>
          <dgm:resizeHandles val="exact"/>
        </dgm:presLayoutVars>
      </dgm:prSet>
      <dgm:spPr/>
    </dgm:pt>
    <dgm:pt modelId="{D9E0D868-49F7-4790-B45B-2A6C73A8D493}" type="pres">
      <dgm:prSet presAssocID="{9E820EEF-C464-4CA9-822D-35066B849A97}" presName="parentText" presStyleLbl="node1" presStyleIdx="0" presStyleCnt="1" custLinFactNeighborY="-6151">
        <dgm:presLayoutVars>
          <dgm:chMax val="0"/>
          <dgm:bulletEnabled val="1"/>
        </dgm:presLayoutVars>
      </dgm:prSet>
      <dgm:spPr/>
    </dgm:pt>
    <dgm:pt modelId="{B423CC0E-8780-4616-88E9-0562430898D9}" type="pres">
      <dgm:prSet presAssocID="{9E820EEF-C464-4CA9-822D-35066B849A97}" presName="childText" presStyleLbl="revTx" presStyleIdx="0" presStyleCnt="1">
        <dgm:presLayoutVars>
          <dgm:bulletEnabled val="1"/>
        </dgm:presLayoutVars>
      </dgm:prSet>
      <dgm:spPr/>
    </dgm:pt>
  </dgm:ptLst>
  <dgm:cxnLst>
    <dgm:cxn modelId="{1470890E-DF18-43AB-8B19-42A5EC326850}" srcId="{9E820EEF-C464-4CA9-822D-35066B849A97}" destId="{9D908C4D-066A-4FCB-A621-FD4BDDE080D6}" srcOrd="2" destOrd="0" parTransId="{7E7B849A-9670-4079-B548-82EE6AC7E37F}" sibTransId="{97DA2441-E419-4D17-A124-520B458662AF}"/>
    <dgm:cxn modelId="{2E6B4612-8B2D-4968-8C90-ADE2603972A9}" srcId="{D7102CA9-E725-4BB8-AA31-C66FC1E4619F}" destId="{06DD58AA-BA34-44F5-931C-F58ECA135DA2}" srcOrd="2" destOrd="0" parTransId="{30287BF6-4422-4C8B-9952-B58A3A1D8212}" sibTransId="{8A1525A7-2CA6-4F86-B042-8C5FC3C9B588}"/>
    <dgm:cxn modelId="{8AE93D1D-F8C7-486A-AE8D-E1F290153543}" srcId="{7F7B6B3C-64B8-4F50-AC13-E09F786BD582}" destId="{9E820EEF-C464-4CA9-822D-35066B849A97}" srcOrd="0" destOrd="0" parTransId="{3A716A2D-5FDA-418E-8163-B89DD870E89D}" sibTransId="{EB08CDE4-0655-4FCA-B41B-43574FBACF28}"/>
    <dgm:cxn modelId="{B4CAF030-7285-4A0E-8C16-1B7C6D48A4EB}" type="presOf" srcId="{018242B6-70FB-4A15-BDCF-63688D6CF661}" destId="{B423CC0E-8780-4616-88E9-0562430898D9}" srcOrd="0" destOrd="4" presId="urn:microsoft.com/office/officeart/2005/8/layout/vList2"/>
    <dgm:cxn modelId="{11893A34-3E06-430D-9848-A51DD7B1D213}" srcId="{D7102CA9-E725-4BB8-AA31-C66FC1E4619F}" destId="{018242B6-70FB-4A15-BDCF-63688D6CF661}" srcOrd="0" destOrd="0" parTransId="{87B6FC5F-10FB-4198-BD24-6A510867DE08}" sibTransId="{F9CD8551-69CF-46AC-AEEE-FEE5BE069FF2}"/>
    <dgm:cxn modelId="{0DC2AC66-E7E6-4468-9DE1-D809F39DC8D6}" type="presOf" srcId="{7F7B6B3C-64B8-4F50-AC13-E09F786BD582}" destId="{D8308392-150B-432F-A9F6-88B15103426D}" srcOrd="0" destOrd="0" presId="urn:microsoft.com/office/officeart/2005/8/layout/vList2"/>
    <dgm:cxn modelId="{36FCB34E-9B27-46FD-AE76-FE31616F600F}" type="presOf" srcId="{06DD58AA-BA34-44F5-931C-F58ECA135DA2}" destId="{B423CC0E-8780-4616-88E9-0562430898D9}" srcOrd="0" destOrd="6" presId="urn:microsoft.com/office/officeart/2005/8/layout/vList2"/>
    <dgm:cxn modelId="{1A753F75-BEA6-4FAD-B361-8E0BE9A28738}" type="presOf" srcId="{D0F906CE-DA5D-481F-8B8B-0B90C31DE033}" destId="{B423CC0E-8780-4616-88E9-0562430898D9}" srcOrd="0" destOrd="10" presId="urn:microsoft.com/office/officeart/2005/8/layout/vList2"/>
    <dgm:cxn modelId="{F701F176-BD4C-440E-8DF7-C796533982B7}" type="presOf" srcId="{DB2DBAA3-8728-49CF-BC51-BED6873E9C16}" destId="{B423CC0E-8780-4616-88E9-0562430898D9}" srcOrd="0" destOrd="7" presId="urn:microsoft.com/office/officeart/2005/8/layout/vList2"/>
    <dgm:cxn modelId="{B2F0F581-A13F-4FEE-B79C-372024D6D993}" type="presOf" srcId="{10C793A9-8E0F-4988-BE0E-69B840D50EE3}" destId="{B423CC0E-8780-4616-88E9-0562430898D9}" srcOrd="0" destOrd="0" presId="urn:microsoft.com/office/officeart/2005/8/layout/vList2"/>
    <dgm:cxn modelId="{844ED788-7914-4593-A6A6-F8D9AB7ACE13}" type="presOf" srcId="{A832E22C-D61B-4916-9CCF-4370BC881DEB}" destId="{B423CC0E-8780-4616-88E9-0562430898D9}" srcOrd="0" destOrd="1" presId="urn:microsoft.com/office/officeart/2005/8/layout/vList2"/>
    <dgm:cxn modelId="{4ED4E991-E542-460C-A4DB-0D7025D2B531}" type="presOf" srcId="{9E820EEF-C464-4CA9-822D-35066B849A97}" destId="{D9E0D868-49F7-4790-B45B-2A6C73A8D493}" srcOrd="0" destOrd="0" presId="urn:microsoft.com/office/officeart/2005/8/layout/vList2"/>
    <dgm:cxn modelId="{ADD4A696-E9ED-4464-86D0-D74C03FA1506}" srcId="{D7102CA9-E725-4BB8-AA31-C66FC1E4619F}" destId="{5CD91729-EEC9-4A31-9492-742F36F8CA54}" srcOrd="1" destOrd="0" parTransId="{75E99936-27A4-498A-9460-810108CABA4D}" sibTransId="{15429651-5665-4F5E-BBA2-83E43AC07FAA}"/>
    <dgm:cxn modelId="{3905699A-6118-44C0-9E52-2F04313F560E}" type="presOf" srcId="{F7BED4F7-F44B-41FC-9E12-8BB65F5FED3B}" destId="{B423CC0E-8780-4616-88E9-0562430898D9}" srcOrd="0" destOrd="8" presId="urn:microsoft.com/office/officeart/2005/8/layout/vList2"/>
    <dgm:cxn modelId="{CDFAD9AA-2E5C-46C5-91A9-79AEE02D19E0}" srcId="{9E820EEF-C464-4CA9-822D-35066B849A97}" destId="{DB2DBAA3-8728-49CF-BC51-BED6873E9C16}" srcOrd="4" destOrd="0" parTransId="{6447C0D1-0977-4257-8EA0-BB6128E2956D}" sibTransId="{90B7B933-C38F-4EBB-9771-1BC0575B0AEF}"/>
    <dgm:cxn modelId="{EF0362AB-A92D-4C26-A7CB-C473CD9E8B0C}" srcId="{9E820EEF-C464-4CA9-822D-35066B849A97}" destId="{B279FFAE-10E8-49AB-A420-6EE82884D84B}" srcOrd="6" destOrd="0" parTransId="{EFFA72A5-870F-456D-8AA7-AFEA350C5E54}" sibTransId="{E69029F7-8EF7-4B17-8766-88C6B22D81C6}"/>
    <dgm:cxn modelId="{86D3CCB3-4691-4CE3-8B03-6FB70A2D71B5}" srcId="{9E820EEF-C464-4CA9-822D-35066B849A97}" destId="{A832E22C-D61B-4916-9CCF-4370BC881DEB}" srcOrd="1" destOrd="0" parTransId="{66A7D4E1-F8A4-4FC5-8A37-492F665E0239}" sibTransId="{AFA77F50-C093-49E8-8092-9F937C7598E2}"/>
    <dgm:cxn modelId="{5B7D83B4-CEAA-4FD5-82AF-34B6624EACD4}" srcId="{9E820EEF-C464-4CA9-822D-35066B849A97}" destId="{10C793A9-8E0F-4988-BE0E-69B840D50EE3}" srcOrd="0" destOrd="0" parTransId="{893178DC-D60A-43A3-97D8-23C1624BE9D2}" sibTransId="{29BE2BAF-4540-42A7-AF59-8D500302A715}"/>
    <dgm:cxn modelId="{34EA58B6-6871-4CC0-8A65-A6DA1E7D4E53}" srcId="{9E820EEF-C464-4CA9-822D-35066B849A97}" destId="{F7BED4F7-F44B-41FC-9E12-8BB65F5FED3B}" srcOrd="5" destOrd="0" parTransId="{831BD944-97FC-4271-AAA2-D590893D7621}" sibTransId="{739FF9FE-F8A8-4D32-A2FB-30CEDB123BD8}"/>
    <dgm:cxn modelId="{4EF625C1-AB05-48AB-9022-AB20714EC2CE}" type="presOf" srcId="{D7102CA9-E725-4BB8-AA31-C66FC1E4619F}" destId="{B423CC0E-8780-4616-88E9-0562430898D9}" srcOrd="0" destOrd="3" presId="urn:microsoft.com/office/officeart/2005/8/layout/vList2"/>
    <dgm:cxn modelId="{EBD253D0-D3FC-41BB-ADAB-4423BC829D12}" type="presOf" srcId="{5CD91729-EEC9-4A31-9492-742F36F8CA54}" destId="{B423CC0E-8780-4616-88E9-0562430898D9}" srcOrd="0" destOrd="5" presId="urn:microsoft.com/office/officeart/2005/8/layout/vList2"/>
    <dgm:cxn modelId="{FB713CD7-CCF5-4433-8A3E-7462A6CB7EDA}" srcId="{9E820EEF-C464-4CA9-822D-35066B849A97}" destId="{D7102CA9-E725-4BB8-AA31-C66FC1E4619F}" srcOrd="3" destOrd="0" parTransId="{2BEAC98E-3328-42E1-8854-1E63BE4A3E10}" sibTransId="{C1A09299-4185-40CE-9715-60E0F4B436FB}"/>
    <dgm:cxn modelId="{321873E1-C654-4E02-A544-A092CAC1FB96}" srcId="{9E820EEF-C464-4CA9-822D-35066B849A97}" destId="{D0F906CE-DA5D-481F-8B8B-0B90C31DE033}" srcOrd="7" destOrd="0" parTransId="{DF84077E-A985-4C80-B522-30FE6FC42D10}" sibTransId="{57832230-D619-40C2-BE5D-0DC2DB808E2F}"/>
    <dgm:cxn modelId="{8FFDB5F5-4817-4360-934A-5140553785B4}" type="presOf" srcId="{9D908C4D-066A-4FCB-A621-FD4BDDE080D6}" destId="{B423CC0E-8780-4616-88E9-0562430898D9}" srcOrd="0" destOrd="2" presId="urn:microsoft.com/office/officeart/2005/8/layout/vList2"/>
    <dgm:cxn modelId="{6AB7CDFF-79B7-4312-A8DE-DCB48EF762B6}" type="presOf" srcId="{B279FFAE-10E8-49AB-A420-6EE82884D84B}" destId="{B423CC0E-8780-4616-88E9-0562430898D9}" srcOrd="0" destOrd="9" presId="urn:microsoft.com/office/officeart/2005/8/layout/vList2"/>
    <dgm:cxn modelId="{BCE22646-B9B9-41EB-86B1-18BB23B2FC2F}" type="presParOf" srcId="{D8308392-150B-432F-A9F6-88B15103426D}" destId="{D9E0D868-49F7-4790-B45B-2A6C73A8D493}" srcOrd="0" destOrd="0" presId="urn:microsoft.com/office/officeart/2005/8/layout/vList2"/>
    <dgm:cxn modelId="{3505500F-E32D-449E-BC3B-AB124993C1CD}" type="presParOf" srcId="{D8308392-150B-432F-A9F6-88B15103426D}" destId="{B423CC0E-8780-4616-88E9-0562430898D9}"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C0E4A76-D641-416F-8964-53B651EEB4EF}"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6695484E-E466-4C44-8EB9-716DEC768632}">
      <dgm:prSet/>
      <dgm:spPr/>
      <dgm:t>
        <a:bodyPr/>
        <a:lstStyle/>
        <a:p>
          <a:r>
            <a:rPr lang="en-US"/>
            <a:t>Ambulatory Value-based Care Consulting</a:t>
          </a:r>
        </a:p>
      </dgm:t>
    </dgm:pt>
    <dgm:pt modelId="{CE9AF5B8-8E95-41B0-AD2A-9C85BCA6D414}" type="parTrans" cxnId="{34AADF0D-21B1-4208-944C-A3DE9E29A9D7}">
      <dgm:prSet/>
      <dgm:spPr/>
      <dgm:t>
        <a:bodyPr/>
        <a:lstStyle/>
        <a:p>
          <a:endParaRPr lang="en-US"/>
        </a:p>
      </dgm:t>
    </dgm:pt>
    <dgm:pt modelId="{1DF22426-43D7-4F4E-B17D-FE80A3B72949}" type="sibTrans" cxnId="{34AADF0D-21B1-4208-944C-A3DE9E29A9D7}">
      <dgm:prSet/>
      <dgm:spPr/>
      <dgm:t>
        <a:bodyPr/>
        <a:lstStyle/>
        <a:p>
          <a:endParaRPr lang="en-US"/>
        </a:p>
      </dgm:t>
    </dgm:pt>
    <dgm:pt modelId="{D9B12CF6-9315-421A-AEAE-1F79F20A38D4}">
      <dgm:prSet/>
      <dgm:spPr/>
      <dgm:t>
        <a:bodyPr/>
        <a:lstStyle/>
        <a:p>
          <a:r>
            <a:rPr lang="en-US"/>
            <a:t>Accountable Care Organizations</a:t>
          </a:r>
        </a:p>
      </dgm:t>
    </dgm:pt>
    <dgm:pt modelId="{07643A36-A194-4A96-BB1E-C7C72335C242}" type="parTrans" cxnId="{9F52B167-D4BA-44C7-B173-FD9678B442B5}">
      <dgm:prSet/>
      <dgm:spPr/>
      <dgm:t>
        <a:bodyPr/>
        <a:lstStyle/>
        <a:p>
          <a:endParaRPr lang="en-US"/>
        </a:p>
      </dgm:t>
    </dgm:pt>
    <dgm:pt modelId="{1376E5D6-C2D9-4EF8-97CD-97A086E42A8B}" type="sibTrans" cxnId="{9F52B167-D4BA-44C7-B173-FD9678B442B5}">
      <dgm:prSet/>
      <dgm:spPr/>
      <dgm:t>
        <a:bodyPr/>
        <a:lstStyle/>
        <a:p>
          <a:endParaRPr lang="en-US"/>
        </a:p>
      </dgm:t>
    </dgm:pt>
    <dgm:pt modelId="{11FB112F-02A9-49CF-A7EF-A33F3420E6EE}">
      <dgm:prSet/>
      <dgm:spPr/>
      <dgm:t>
        <a:bodyPr/>
        <a:lstStyle/>
        <a:p>
          <a:r>
            <a:rPr lang="en-US"/>
            <a:t>Merit-based Incentive Payment System</a:t>
          </a:r>
        </a:p>
      </dgm:t>
    </dgm:pt>
    <dgm:pt modelId="{B3B760A8-AB4C-4B4F-AE82-6A6AD0066C04}" type="parTrans" cxnId="{AE23A9AE-2D01-4BA6-960E-14FBF353032E}">
      <dgm:prSet/>
      <dgm:spPr/>
      <dgm:t>
        <a:bodyPr/>
        <a:lstStyle/>
        <a:p>
          <a:endParaRPr lang="en-US"/>
        </a:p>
      </dgm:t>
    </dgm:pt>
    <dgm:pt modelId="{99E8DFF3-3D42-4CBE-ADBB-DAB989CD07F8}" type="sibTrans" cxnId="{AE23A9AE-2D01-4BA6-960E-14FBF353032E}">
      <dgm:prSet/>
      <dgm:spPr/>
      <dgm:t>
        <a:bodyPr/>
        <a:lstStyle/>
        <a:p>
          <a:endParaRPr lang="en-US"/>
        </a:p>
      </dgm:t>
    </dgm:pt>
    <dgm:pt modelId="{24A4C210-9B02-49A8-B475-73FD36D88881}">
      <dgm:prSet/>
      <dgm:spPr/>
      <dgm:t>
        <a:bodyPr/>
        <a:lstStyle/>
        <a:p>
          <a:r>
            <a:rPr lang="en-US"/>
            <a:t>Patient Centered Medical Home</a:t>
          </a:r>
        </a:p>
      </dgm:t>
    </dgm:pt>
    <dgm:pt modelId="{92DA65CC-2A23-4018-8C03-C442CC91A7E3}" type="parTrans" cxnId="{8D89AFB8-2296-4BE8-B658-72F42582E12E}">
      <dgm:prSet/>
      <dgm:spPr/>
      <dgm:t>
        <a:bodyPr/>
        <a:lstStyle/>
        <a:p>
          <a:endParaRPr lang="en-US"/>
        </a:p>
      </dgm:t>
    </dgm:pt>
    <dgm:pt modelId="{0497FA50-55EA-451C-A7E8-422DB9EAFF0F}" type="sibTrans" cxnId="{8D89AFB8-2296-4BE8-B658-72F42582E12E}">
      <dgm:prSet/>
      <dgm:spPr/>
      <dgm:t>
        <a:bodyPr/>
        <a:lstStyle/>
        <a:p>
          <a:endParaRPr lang="en-US"/>
        </a:p>
      </dgm:t>
    </dgm:pt>
    <dgm:pt modelId="{E1845FAD-E6D0-445C-89AA-507E33F39980}">
      <dgm:prSet/>
      <dgm:spPr/>
      <dgm:t>
        <a:bodyPr/>
        <a:lstStyle/>
        <a:p>
          <a:r>
            <a:rPr lang="en-US"/>
            <a:t>Hospital Reporting</a:t>
          </a:r>
        </a:p>
      </dgm:t>
    </dgm:pt>
    <dgm:pt modelId="{10592414-B684-4624-9CBE-26CE996CDDC1}" type="parTrans" cxnId="{DDCD57E9-03A7-439E-A59E-5624A990031A}">
      <dgm:prSet/>
      <dgm:spPr/>
      <dgm:t>
        <a:bodyPr/>
        <a:lstStyle/>
        <a:p>
          <a:endParaRPr lang="en-US"/>
        </a:p>
      </dgm:t>
    </dgm:pt>
    <dgm:pt modelId="{B04A3E19-1357-4AEC-A5E5-6761DF5BA092}" type="sibTrans" cxnId="{DDCD57E9-03A7-439E-A59E-5624A990031A}">
      <dgm:prSet/>
      <dgm:spPr/>
      <dgm:t>
        <a:bodyPr/>
        <a:lstStyle/>
        <a:p>
          <a:endParaRPr lang="en-US"/>
        </a:p>
      </dgm:t>
    </dgm:pt>
    <dgm:pt modelId="{AE90F4AE-E7A5-4937-AF76-B4F7D384124C}">
      <dgm:prSet/>
      <dgm:spPr/>
      <dgm:t>
        <a:bodyPr/>
        <a:lstStyle/>
        <a:p>
          <a:r>
            <a:rPr lang="en-US"/>
            <a:t>The Joint Commission</a:t>
          </a:r>
        </a:p>
      </dgm:t>
    </dgm:pt>
    <dgm:pt modelId="{2E5DFFFE-B361-4D29-BB93-877EB3E70D0A}" type="parTrans" cxnId="{D6CCC1AD-8E5D-4102-BA20-D580E3594783}">
      <dgm:prSet/>
      <dgm:spPr/>
      <dgm:t>
        <a:bodyPr/>
        <a:lstStyle/>
        <a:p>
          <a:endParaRPr lang="en-US"/>
        </a:p>
      </dgm:t>
    </dgm:pt>
    <dgm:pt modelId="{001C15E0-94A4-4795-8B15-7475D7C8513C}" type="sibTrans" cxnId="{D6CCC1AD-8E5D-4102-BA20-D580E3594783}">
      <dgm:prSet/>
      <dgm:spPr/>
      <dgm:t>
        <a:bodyPr/>
        <a:lstStyle/>
        <a:p>
          <a:endParaRPr lang="en-US"/>
        </a:p>
      </dgm:t>
    </dgm:pt>
    <dgm:pt modelId="{3DA511F7-B925-4FAE-88A2-F1AF733C77DD}">
      <dgm:prSet/>
      <dgm:spPr/>
      <dgm:t>
        <a:bodyPr/>
        <a:lstStyle/>
        <a:p>
          <a:r>
            <a:rPr lang="en-US"/>
            <a:t>Inpatient Quality Reporting</a:t>
          </a:r>
        </a:p>
      </dgm:t>
    </dgm:pt>
    <dgm:pt modelId="{7A2CD299-50E6-47F8-A242-8617861607AB}" type="parTrans" cxnId="{A2BA9EEC-A9A8-427E-8378-8AD2DC6BF817}">
      <dgm:prSet/>
      <dgm:spPr/>
      <dgm:t>
        <a:bodyPr/>
        <a:lstStyle/>
        <a:p>
          <a:endParaRPr lang="en-US"/>
        </a:p>
      </dgm:t>
    </dgm:pt>
    <dgm:pt modelId="{8126A096-E99D-4391-9FC7-8FAB5CECE1A0}" type="sibTrans" cxnId="{A2BA9EEC-A9A8-427E-8378-8AD2DC6BF817}">
      <dgm:prSet/>
      <dgm:spPr/>
      <dgm:t>
        <a:bodyPr/>
        <a:lstStyle/>
        <a:p>
          <a:endParaRPr lang="en-US"/>
        </a:p>
      </dgm:t>
    </dgm:pt>
    <dgm:pt modelId="{74A407B7-9A5B-4DC3-A40C-C9F142539720}">
      <dgm:prSet/>
      <dgm:spPr/>
      <dgm:t>
        <a:bodyPr/>
        <a:lstStyle/>
        <a:p>
          <a:r>
            <a:rPr lang="en-US"/>
            <a:t>Outpatient Quality Reporting</a:t>
          </a:r>
        </a:p>
      </dgm:t>
    </dgm:pt>
    <dgm:pt modelId="{7BB95646-EC01-4E68-A786-BCC70AC35E70}" type="parTrans" cxnId="{080C6108-325F-4AB7-81B4-EC186EBD9FA8}">
      <dgm:prSet/>
      <dgm:spPr/>
      <dgm:t>
        <a:bodyPr/>
        <a:lstStyle/>
        <a:p>
          <a:endParaRPr lang="en-US"/>
        </a:p>
      </dgm:t>
    </dgm:pt>
    <dgm:pt modelId="{EB7A89F6-1604-4D3E-ACBC-ACD2239D0D66}" type="sibTrans" cxnId="{080C6108-325F-4AB7-81B4-EC186EBD9FA8}">
      <dgm:prSet/>
      <dgm:spPr/>
      <dgm:t>
        <a:bodyPr/>
        <a:lstStyle/>
        <a:p>
          <a:endParaRPr lang="en-US"/>
        </a:p>
      </dgm:t>
    </dgm:pt>
    <dgm:pt modelId="{7572D34B-FFB2-40E5-882A-E0A79E6F95D1}">
      <dgm:prSet/>
      <dgm:spPr/>
      <dgm:t>
        <a:bodyPr/>
        <a:lstStyle/>
        <a:p>
          <a:r>
            <a:rPr lang="en-US"/>
            <a:t>Promoting Interoperability </a:t>
          </a:r>
        </a:p>
      </dgm:t>
    </dgm:pt>
    <dgm:pt modelId="{BBDA12ED-FDB8-45AC-8212-BE1ACD639E77}" type="parTrans" cxnId="{2E8DA801-63C9-4435-A861-359AA567CAA3}">
      <dgm:prSet/>
      <dgm:spPr/>
      <dgm:t>
        <a:bodyPr/>
        <a:lstStyle/>
        <a:p>
          <a:endParaRPr lang="en-US"/>
        </a:p>
      </dgm:t>
    </dgm:pt>
    <dgm:pt modelId="{51C577F9-8976-4CDD-A38C-A365F34F1089}" type="sibTrans" cxnId="{2E8DA801-63C9-4435-A861-359AA567CAA3}">
      <dgm:prSet/>
      <dgm:spPr/>
      <dgm:t>
        <a:bodyPr/>
        <a:lstStyle/>
        <a:p>
          <a:endParaRPr lang="en-US"/>
        </a:p>
      </dgm:t>
    </dgm:pt>
    <dgm:pt modelId="{80C79C84-5111-41B5-ACD3-BBE0F7D74A68}">
      <dgm:prSet/>
      <dgm:spPr/>
      <dgm:t>
        <a:bodyPr/>
        <a:lstStyle/>
        <a:p>
          <a:r>
            <a:rPr lang="en-US"/>
            <a:t>Long-Term Care</a:t>
          </a:r>
        </a:p>
      </dgm:t>
    </dgm:pt>
    <dgm:pt modelId="{289CFB76-769D-4DA2-A9F5-34BA2DFCC8EA}" type="parTrans" cxnId="{520A8E65-AFA9-4684-B47F-2DD245D58DCD}">
      <dgm:prSet/>
      <dgm:spPr/>
      <dgm:t>
        <a:bodyPr/>
        <a:lstStyle/>
        <a:p>
          <a:endParaRPr lang="en-US"/>
        </a:p>
      </dgm:t>
    </dgm:pt>
    <dgm:pt modelId="{1239AE43-B7CB-4A08-A549-E494EF8B13E6}" type="sibTrans" cxnId="{520A8E65-AFA9-4684-B47F-2DD245D58DCD}">
      <dgm:prSet/>
      <dgm:spPr/>
      <dgm:t>
        <a:bodyPr/>
        <a:lstStyle/>
        <a:p>
          <a:endParaRPr lang="en-US"/>
        </a:p>
      </dgm:t>
    </dgm:pt>
    <dgm:pt modelId="{E5296679-DC3F-4A37-87A7-C983726C71A6}">
      <dgm:prSet/>
      <dgm:spPr/>
      <dgm:t>
        <a:bodyPr/>
        <a:lstStyle/>
        <a:p>
          <a:r>
            <a:rPr lang="en-US"/>
            <a:t>Quality Improvement</a:t>
          </a:r>
        </a:p>
      </dgm:t>
    </dgm:pt>
    <dgm:pt modelId="{3DE90E05-3DA9-4AC2-BF6E-F88869238EB3}" type="parTrans" cxnId="{EB1F92EA-961D-4967-ACDE-4D6F9E69D35E}">
      <dgm:prSet/>
      <dgm:spPr/>
      <dgm:t>
        <a:bodyPr/>
        <a:lstStyle/>
        <a:p>
          <a:endParaRPr lang="en-US"/>
        </a:p>
      </dgm:t>
    </dgm:pt>
    <dgm:pt modelId="{D5C10C2E-099B-4282-ACEA-3D3DD0C0050A}" type="sibTrans" cxnId="{EB1F92EA-961D-4967-ACDE-4D6F9E69D35E}">
      <dgm:prSet/>
      <dgm:spPr/>
      <dgm:t>
        <a:bodyPr/>
        <a:lstStyle/>
        <a:p>
          <a:endParaRPr lang="en-US"/>
        </a:p>
      </dgm:t>
    </dgm:pt>
    <dgm:pt modelId="{25BFCBA4-7FE5-4ADE-98F2-2828CCE0F8A9}" type="pres">
      <dgm:prSet presAssocID="{7C0E4A76-D641-416F-8964-53B651EEB4EF}" presName="linear" presStyleCnt="0">
        <dgm:presLayoutVars>
          <dgm:animLvl val="lvl"/>
          <dgm:resizeHandles val="exact"/>
        </dgm:presLayoutVars>
      </dgm:prSet>
      <dgm:spPr/>
    </dgm:pt>
    <dgm:pt modelId="{00037C25-82FD-49EF-9443-8540E3A959A3}" type="pres">
      <dgm:prSet presAssocID="{6695484E-E466-4C44-8EB9-716DEC768632}" presName="parentText" presStyleLbl="node1" presStyleIdx="0" presStyleCnt="3">
        <dgm:presLayoutVars>
          <dgm:chMax val="0"/>
          <dgm:bulletEnabled val="1"/>
        </dgm:presLayoutVars>
      </dgm:prSet>
      <dgm:spPr/>
    </dgm:pt>
    <dgm:pt modelId="{C014CE36-C428-4E56-A2C8-BEB92AC37F4A}" type="pres">
      <dgm:prSet presAssocID="{6695484E-E466-4C44-8EB9-716DEC768632}" presName="childText" presStyleLbl="revTx" presStyleIdx="0" presStyleCnt="3">
        <dgm:presLayoutVars>
          <dgm:bulletEnabled val="1"/>
        </dgm:presLayoutVars>
      </dgm:prSet>
      <dgm:spPr/>
    </dgm:pt>
    <dgm:pt modelId="{CAFF7D9C-55AF-47D7-8E2A-B496AD07A628}" type="pres">
      <dgm:prSet presAssocID="{E1845FAD-E6D0-445C-89AA-507E33F39980}" presName="parentText" presStyleLbl="node1" presStyleIdx="1" presStyleCnt="3">
        <dgm:presLayoutVars>
          <dgm:chMax val="0"/>
          <dgm:bulletEnabled val="1"/>
        </dgm:presLayoutVars>
      </dgm:prSet>
      <dgm:spPr/>
    </dgm:pt>
    <dgm:pt modelId="{835B96A4-00EA-444D-9B1E-605A0EB1E985}" type="pres">
      <dgm:prSet presAssocID="{E1845FAD-E6D0-445C-89AA-507E33F39980}" presName="childText" presStyleLbl="revTx" presStyleIdx="1" presStyleCnt="3">
        <dgm:presLayoutVars>
          <dgm:bulletEnabled val="1"/>
        </dgm:presLayoutVars>
      </dgm:prSet>
      <dgm:spPr/>
    </dgm:pt>
    <dgm:pt modelId="{C33E3C6F-1675-4DF0-A978-A0C1BD417123}" type="pres">
      <dgm:prSet presAssocID="{80C79C84-5111-41B5-ACD3-BBE0F7D74A68}" presName="parentText" presStyleLbl="node1" presStyleIdx="2" presStyleCnt="3">
        <dgm:presLayoutVars>
          <dgm:chMax val="0"/>
          <dgm:bulletEnabled val="1"/>
        </dgm:presLayoutVars>
      </dgm:prSet>
      <dgm:spPr/>
    </dgm:pt>
    <dgm:pt modelId="{B315AA10-641F-4FEE-874C-3784C4715FBE}" type="pres">
      <dgm:prSet presAssocID="{80C79C84-5111-41B5-ACD3-BBE0F7D74A68}" presName="childText" presStyleLbl="revTx" presStyleIdx="2" presStyleCnt="3">
        <dgm:presLayoutVars>
          <dgm:bulletEnabled val="1"/>
        </dgm:presLayoutVars>
      </dgm:prSet>
      <dgm:spPr/>
    </dgm:pt>
  </dgm:ptLst>
  <dgm:cxnLst>
    <dgm:cxn modelId="{2E8DA801-63C9-4435-A861-359AA567CAA3}" srcId="{E1845FAD-E6D0-445C-89AA-507E33F39980}" destId="{7572D34B-FFB2-40E5-882A-E0A79E6F95D1}" srcOrd="3" destOrd="0" parTransId="{BBDA12ED-FDB8-45AC-8212-BE1ACD639E77}" sibTransId="{51C577F9-8976-4CDD-A38C-A365F34F1089}"/>
    <dgm:cxn modelId="{080C6108-325F-4AB7-81B4-EC186EBD9FA8}" srcId="{E1845FAD-E6D0-445C-89AA-507E33F39980}" destId="{74A407B7-9A5B-4DC3-A40C-C9F142539720}" srcOrd="2" destOrd="0" parTransId="{7BB95646-EC01-4E68-A786-BCC70AC35E70}" sibTransId="{EB7A89F6-1604-4D3E-ACBC-ACD2239D0D66}"/>
    <dgm:cxn modelId="{3E7FE708-1D2D-4BE5-9E1F-0BF874CA13CC}" type="presOf" srcId="{11FB112F-02A9-49CF-A7EF-A33F3420E6EE}" destId="{C014CE36-C428-4E56-A2C8-BEB92AC37F4A}" srcOrd="0" destOrd="1" presId="urn:microsoft.com/office/officeart/2005/8/layout/vList2"/>
    <dgm:cxn modelId="{34AADF0D-21B1-4208-944C-A3DE9E29A9D7}" srcId="{7C0E4A76-D641-416F-8964-53B651EEB4EF}" destId="{6695484E-E466-4C44-8EB9-716DEC768632}" srcOrd="0" destOrd="0" parTransId="{CE9AF5B8-8E95-41B0-AD2A-9C85BCA6D414}" sibTransId="{1DF22426-43D7-4F4E-B17D-FE80A3B72949}"/>
    <dgm:cxn modelId="{EFE47B1E-70D5-49D4-B88B-E7515411F71E}" type="presOf" srcId="{7572D34B-FFB2-40E5-882A-E0A79E6F95D1}" destId="{835B96A4-00EA-444D-9B1E-605A0EB1E985}" srcOrd="0" destOrd="3" presId="urn:microsoft.com/office/officeart/2005/8/layout/vList2"/>
    <dgm:cxn modelId="{3DE0711F-A5A5-4C41-8EFE-81E409958A54}" type="presOf" srcId="{3DA511F7-B925-4FAE-88A2-F1AF733C77DD}" destId="{835B96A4-00EA-444D-9B1E-605A0EB1E985}" srcOrd="0" destOrd="1" presId="urn:microsoft.com/office/officeart/2005/8/layout/vList2"/>
    <dgm:cxn modelId="{97535724-7F23-4750-904F-6942BEE30A9A}" type="presOf" srcId="{80C79C84-5111-41B5-ACD3-BBE0F7D74A68}" destId="{C33E3C6F-1675-4DF0-A978-A0C1BD417123}" srcOrd="0" destOrd="0" presId="urn:microsoft.com/office/officeart/2005/8/layout/vList2"/>
    <dgm:cxn modelId="{A598D62F-25DC-40C9-A699-EABFD1E1CB20}" type="presOf" srcId="{E1845FAD-E6D0-445C-89AA-507E33F39980}" destId="{CAFF7D9C-55AF-47D7-8E2A-B496AD07A628}" srcOrd="0" destOrd="0" presId="urn:microsoft.com/office/officeart/2005/8/layout/vList2"/>
    <dgm:cxn modelId="{6C0F6637-E2E4-4A1B-A16B-2315F94B3635}" type="presOf" srcId="{6695484E-E466-4C44-8EB9-716DEC768632}" destId="{00037C25-82FD-49EF-9443-8540E3A959A3}" srcOrd="0" destOrd="0" presId="urn:microsoft.com/office/officeart/2005/8/layout/vList2"/>
    <dgm:cxn modelId="{5F9A1F38-09D9-48A1-895D-F3838EDB8CE0}" type="presOf" srcId="{24A4C210-9B02-49A8-B475-73FD36D88881}" destId="{C014CE36-C428-4E56-A2C8-BEB92AC37F4A}" srcOrd="0" destOrd="2" presId="urn:microsoft.com/office/officeart/2005/8/layout/vList2"/>
    <dgm:cxn modelId="{520A8E65-AFA9-4684-B47F-2DD245D58DCD}" srcId="{7C0E4A76-D641-416F-8964-53B651EEB4EF}" destId="{80C79C84-5111-41B5-ACD3-BBE0F7D74A68}" srcOrd="2" destOrd="0" parTransId="{289CFB76-769D-4DA2-A9F5-34BA2DFCC8EA}" sibTransId="{1239AE43-B7CB-4A08-A549-E494EF8B13E6}"/>
    <dgm:cxn modelId="{9F52B167-D4BA-44C7-B173-FD9678B442B5}" srcId="{6695484E-E466-4C44-8EB9-716DEC768632}" destId="{D9B12CF6-9315-421A-AEAE-1F79F20A38D4}" srcOrd="0" destOrd="0" parTransId="{07643A36-A194-4A96-BB1E-C7C72335C242}" sibTransId="{1376E5D6-C2D9-4EF8-97CD-97A086E42A8B}"/>
    <dgm:cxn modelId="{D496A74B-F2E9-4A6E-AE8D-04F7FDFE9D20}" type="presOf" srcId="{7C0E4A76-D641-416F-8964-53B651EEB4EF}" destId="{25BFCBA4-7FE5-4ADE-98F2-2828CCE0F8A9}" srcOrd="0" destOrd="0" presId="urn:microsoft.com/office/officeart/2005/8/layout/vList2"/>
    <dgm:cxn modelId="{43F1BD72-16D9-4974-8D07-51A5F94BCC91}" type="presOf" srcId="{D9B12CF6-9315-421A-AEAE-1F79F20A38D4}" destId="{C014CE36-C428-4E56-A2C8-BEB92AC37F4A}" srcOrd="0" destOrd="0" presId="urn:microsoft.com/office/officeart/2005/8/layout/vList2"/>
    <dgm:cxn modelId="{53667F7E-3F66-4ACA-84C2-04DF1B9BD833}" type="presOf" srcId="{AE90F4AE-E7A5-4937-AF76-B4F7D384124C}" destId="{835B96A4-00EA-444D-9B1E-605A0EB1E985}" srcOrd="0" destOrd="0" presId="urn:microsoft.com/office/officeart/2005/8/layout/vList2"/>
    <dgm:cxn modelId="{D6CCC1AD-8E5D-4102-BA20-D580E3594783}" srcId="{E1845FAD-E6D0-445C-89AA-507E33F39980}" destId="{AE90F4AE-E7A5-4937-AF76-B4F7D384124C}" srcOrd="0" destOrd="0" parTransId="{2E5DFFFE-B361-4D29-BB93-877EB3E70D0A}" sibTransId="{001C15E0-94A4-4795-8B15-7475D7C8513C}"/>
    <dgm:cxn modelId="{AE23A9AE-2D01-4BA6-960E-14FBF353032E}" srcId="{6695484E-E466-4C44-8EB9-716DEC768632}" destId="{11FB112F-02A9-49CF-A7EF-A33F3420E6EE}" srcOrd="1" destOrd="0" parTransId="{B3B760A8-AB4C-4B4F-AE82-6A6AD0066C04}" sibTransId="{99E8DFF3-3D42-4CBE-ADBB-DAB989CD07F8}"/>
    <dgm:cxn modelId="{8D89AFB8-2296-4BE8-B658-72F42582E12E}" srcId="{6695484E-E466-4C44-8EB9-716DEC768632}" destId="{24A4C210-9B02-49A8-B475-73FD36D88881}" srcOrd="2" destOrd="0" parTransId="{92DA65CC-2A23-4018-8C03-C442CC91A7E3}" sibTransId="{0497FA50-55EA-451C-A7E8-422DB9EAFF0F}"/>
    <dgm:cxn modelId="{A5E36DC0-B27E-4889-83D9-6413599FEE79}" type="presOf" srcId="{E5296679-DC3F-4A37-87A7-C983726C71A6}" destId="{B315AA10-641F-4FEE-874C-3784C4715FBE}" srcOrd="0" destOrd="0" presId="urn:microsoft.com/office/officeart/2005/8/layout/vList2"/>
    <dgm:cxn modelId="{65842FC3-C842-499D-A950-4645CD37C2D6}" type="presOf" srcId="{74A407B7-9A5B-4DC3-A40C-C9F142539720}" destId="{835B96A4-00EA-444D-9B1E-605A0EB1E985}" srcOrd="0" destOrd="2" presId="urn:microsoft.com/office/officeart/2005/8/layout/vList2"/>
    <dgm:cxn modelId="{DDCD57E9-03A7-439E-A59E-5624A990031A}" srcId="{7C0E4A76-D641-416F-8964-53B651EEB4EF}" destId="{E1845FAD-E6D0-445C-89AA-507E33F39980}" srcOrd="1" destOrd="0" parTransId="{10592414-B684-4624-9CBE-26CE996CDDC1}" sibTransId="{B04A3E19-1357-4AEC-A5E5-6761DF5BA092}"/>
    <dgm:cxn modelId="{EB1F92EA-961D-4967-ACDE-4D6F9E69D35E}" srcId="{80C79C84-5111-41B5-ACD3-BBE0F7D74A68}" destId="{E5296679-DC3F-4A37-87A7-C983726C71A6}" srcOrd="0" destOrd="0" parTransId="{3DE90E05-3DA9-4AC2-BF6E-F88869238EB3}" sibTransId="{D5C10C2E-099B-4282-ACEA-3D3DD0C0050A}"/>
    <dgm:cxn modelId="{A2BA9EEC-A9A8-427E-8378-8AD2DC6BF817}" srcId="{E1845FAD-E6D0-445C-89AA-507E33F39980}" destId="{3DA511F7-B925-4FAE-88A2-F1AF733C77DD}" srcOrd="1" destOrd="0" parTransId="{7A2CD299-50E6-47F8-A242-8617861607AB}" sibTransId="{8126A096-E99D-4391-9FC7-8FAB5CECE1A0}"/>
    <dgm:cxn modelId="{87C6A447-F1E3-401F-946C-33C2A02FD907}" type="presParOf" srcId="{25BFCBA4-7FE5-4ADE-98F2-2828CCE0F8A9}" destId="{00037C25-82FD-49EF-9443-8540E3A959A3}" srcOrd="0" destOrd="0" presId="urn:microsoft.com/office/officeart/2005/8/layout/vList2"/>
    <dgm:cxn modelId="{12CB1B4C-1946-4907-A788-289A52BED9E3}" type="presParOf" srcId="{25BFCBA4-7FE5-4ADE-98F2-2828CCE0F8A9}" destId="{C014CE36-C428-4E56-A2C8-BEB92AC37F4A}" srcOrd="1" destOrd="0" presId="urn:microsoft.com/office/officeart/2005/8/layout/vList2"/>
    <dgm:cxn modelId="{15B1F7A4-D101-418C-93CB-3F0B2AE9EE51}" type="presParOf" srcId="{25BFCBA4-7FE5-4ADE-98F2-2828CCE0F8A9}" destId="{CAFF7D9C-55AF-47D7-8E2A-B496AD07A628}" srcOrd="2" destOrd="0" presId="urn:microsoft.com/office/officeart/2005/8/layout/vList2"/>
    <dgm:cxn modelId="{B513D589-F8F7-4518-A9F2-C4C8D37C6840}" type="presParOf" srcId="{25BFCBA4-7FE5-4ADE-98F2-2828CCE0F8A9}" destId="{835B96A4-00EA-444D-9B1E-605A0EB1E985}" srcOrd="3" destOrd="0" presId="urn:microsoft.com/office/officeart/2005/8/layout/vList2"/>
    <dgm:cxn modelId="{CA15128A-552D-4EC8-B5C4-FA1D4A7A7E6C}" type="presParOf" srcId="{25BFCBA4-7FE5-4ADE-98F2-2828CCE0F8A9}" destId="{C33E3C6F-1675-4DF0-A978-A0C1BD417123}" srcOrd="4" destOrd="0" presId="urn:microsoft.com/office/officeart/2005/8/layout/vList2"/>
    <dgm:cxn modelId="{E933B406-2008-45B4-B8B5-5122E562A3FD}" type="presParOf" srcId="{25BFCBA4-7FE5-4ADE-98F2-2828CCE0F8A9}" destId="{B315AA10-641F-4FEE-874C-3784C4715FBE}" srcOrd="5"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50871C32-F1F5-4C35-8F22-14C4A90FD34B}" type="doc">
      <dgm:prSet loTypeId="urn:microsoft.com/office/officeart/2005/8/layout/hList7" loCatId="list" qsTypeId="urn:microsoft.com/office/officeart/2005/8/quickstyle/simple1" qsCatId="simple" csTypeId="urn:microsoft.com/office/officeart/2005/8/colors/colorful1" csCatId="colorful" phldr="1"/>
      <dgm:spPr/>
    </dgm:pt>
    <dgm:pt modelId="{EEE9B64C-7D54-455C-896C-D5EDD25CC607}">
      <dgm:prSet phldrT="[Text]"/>
      <dgm:spPr/>
      <dgm:t>
        <a:bodyPr/>
        <a:lstStyle/>
        <a:p>
          <a:r>
            <a:rPr lang="en-US"/>
            <a:t>Risk Assessment</a:t>
          </a:r>
        </a:p>
      </dgm:t>
    </dgm:pt>
    <dgm:pt modelId="{FBD556EF-A270-4A91-9A34-852C3814A4AC}" type="parTrans" cxnId="{1315B6B1-98B9-4AF7-BF33-FF7D0F5D6C14}">
      <dgm:prSet/>
      <dgm:spPr/>
      <dgm:t>
        <a:bodyPr/>
        <a:lstStyle/>
        <a:p>
          <a:endParaRPr lang="en-US"/>
        </a:p>
      </dgm:t>
    </dgm:pt>
    <dgm:pt modelId="{9023A4F4-2B8E-4375-9105-B1029E427C1A}" type="sibTrans" cxnId="{1315B6B1-98B9-4AF7-BF33-FF7D0F5D6C14}">
      <dgm:prSet/>
      <dgm:spPr/>
      <dgm:t>
        <a:bodyPr/>
        <a:lstStyle/>
        <a:p>
          <a:endParaRPr lang="en-US"/>
        </a:p>
      </dgm:t>
    </dgm:pt>
    <dgm:pt modelId="{3686137A-1285-472C-8975-D0CC1DE44DF2}">
      <dgm:prSet phldrT="[Text]"/>
      <dgm:spPr/>
      <dgm:t>
        <a:bodyPr/>
        <a:lstStyle/>
        <a:p>
          <a:r>
            <a:rPr lang="en-US"/>
            <a:t>Security Consulting</a:t>
          </a:r>
        </a:p>
      </dgm:t>
    </dgm:pt>
    <dgm:pt modelId="{687F1480-E3C5-4B0A-B9ED-DEBF1FA968C5}" type="parTrans" cxnId="{D56E2C41-5198-4CF6-8A4F-F380E17E91DE}">
      <dgm:prSet/>
      <dgm:spPr/>
      <dgm:t>
        <a:bodyPr/>
        <a:lstStyle/>
        <a:p>
          <a:endParaRPr lang="en-US"/>
        </a:p>
      </dgm:t>
    </dgm:pt>
    <dgm:pt modelId="{03C8CF4A-477F-4E0A-9F35-E43C98C56A00}" type="sibTrans" cxnId="{D56E2C41-5198-4CF6-8A4F-F380E17E91DE}">
      <dgm:prSet/>
      <dgm:spPr/>
      <dgm:t>
        <a:bodyPr/>
        <a:lstStyle/>
        <a:p>
          <a:endParaRPr lang="en-US"/>
        </a:p>
      </dgm:t>
    </dgm:pt>
    <dgm:pt modelId="{3F059047-CB71-487A-AE13-B649EB707144}">
      <dgm:prSet phldrT="[Text]"/>
      <dgm:spPr/>
      <dgm:t>
        <a:bodyPr/>
        <a:lstStyle/>
        <a:p>
          <a:r>
            <a:rPr lang="en-US"/>
            <a:t>Policy and Procedure Development</a:t>
          </a:r>
        </a:p>
      </dgm:t>
    </dgm:pt>
    <dgm:pt modelId="{21E5EF7D-81A3-4032-98D8-13C9DF826936}" type="parTrans" cxnId="{751A08D0-DBB4-4AB5-A7AA-A2A7201232F9}">
      <dgm:prSet/>
      <dgm:spPr/>
      <dgm:t>
        <a:bodyPr/>
        <a:lstStyle/>
        <a:p>
          <a:endParaRPr lang="en-US"/>
        </a:p>
      </dgm:t>
    </dgm:pt>
    <dgm:pt modelId="{2348280D-BF0A-4012-8EBD-2DAC135D8E37}" type="sibTrans" cxnId="{751A08D0-DBB4-4AB5-A7AA-A2A7201232F9}">
      <dgm:prSet/>
      <dgm:spPr/>
      <dgm:t>
        <a:bodyPr/>
        <a:lstStyle/>
        <a:p>
          <a:endParaRPr lang="en-US"/>
        </a:p>
      </dgm:t>
    </dgm:pt>
    <dgm:pt modelId="{2470921E-93DB-4E6C-A4DE-2F369FDB51D2}">
      <dgm:prSet phldrT="[Text]"/>
      <dgm:spPr/>
      <dgm:t>
        <a:bodyPr/>
        <a:lstStyle/>
        <a:p>
          <a:r>
            <a:rPr lang="en-US"/>
            <a:t>Risk Management Meetings</a:t>
          </a:r>
        </a:p>
      </dgm:t>
    </dgm:pt>
    <dgm:pt modelId="{F228A1A8-02F5-41CE-9417-930EB954564B}" type="parTrans" cxnId="{E57C9651-A45E-485C-AD13-4D7189A3F127}">
      <dgm:prSet/>
      <dgm:spPr/>
      <dgm:t>
        <a:bodyPr/>
        <a:lstStyle/>
        <a:p>
          <a:endParaRPr lang="en-US"/>
        </a:p>
      </dgm:t>
    </dgm:pt>
    <dgm:pt modelId="{098DED87-507F-415C-BDD3-AA701692195D}" type="sibTrans" cxnId="{E57C9651-A45E-485C-AD13-4D7189A3F127}">
      <dgm:prSet/>
      <dgm:spPr/>
      <dgm:t>
        <a:bodyPr/>
        <a:lstStyle/>
        <a:p>
          <a:endParaRPr lang="en-US"/>
        </a:p>
      </dgm:t>
    </dgm:pt>
    <dgm:pt modelId="{7DBB7688-D07F-4AF6-AE6E-6ACD512AB5C5}">
      <dgm:prSet phldrT="[Text]"/>
      <dgm:spPr/>
      <dgm:t>
        <a:bodyPr/>
        <a:lstStyle/>
        <a:p>
          <a:r>
            <a:rPr lang="en-US"/>
            <a:t>Continuous Improvement</a:t>
          </a:r>
        </a:p>
      </dgm:t>
    </dgm:pt>
    <dgm:pt modelId="{E389B206-BF1E-4300-ADD8-E8184E5E2F75}" type="parTrans" cxnId="{D8947269-2081-44ED-A24E-547B9A7A11B7}">
      <dgm:prSet/>
      <dgm:spPr/>
      <dgm:t>
        <a:bodyPr/>
        <a:lstStyle/>
        <a:p>
          <a:endParaRPr lang="en-US"/>
        </a:p>
      </dgm:t>
    </dgm:pt>
    <dgm:pt modelId="{ED9904C7-3E1E-4291-A2DD-9DEA30EEEF73}" type="sibTrans" cxnId="{D8947269-2081-44ED-A24E-547B9A7A11B7}">
      <dgm:prSet/>
      <dgm:spPr/>
      <dgm:t>
        <a:bodyPr/>
        <a:lstStyle/>
        <a:p>
          <a:endParaRPr lang="en-US"/>
        </a:p>
      </dgm:t>
    </dgm:pt>
    <dgm:pt modelId="{80671271-2491-495D-80CE-93D36F6D1EAE}" type="pres">
      <dgm:prSet presAssocID="{50871C32-F1F5-4C35-8F22-14C4A90FD34B}" presName="Name0" presStyleCnt="0">
        <dgm:presLayoutVars>
          <dgm:dir/>
          <dgm:resizeHandles val="exact"/>
        </dgm:presLayoutVars>
      </dgm:prSet>
      <dgm:spPr/>
    </dgm:pt>
    <dgm:pt modelId="{EB596319-FF86-4BFD-B112-521B16606A49}" type="pres">
      <dgm:prSet presAssocID="{50871C32-F1F5-4C35-8F22-14C4A90FD34B}" presName="fgShape" presStyleLbl="fgShp" presStyleIdx="0" presStyleCnt="1"/>
      <dgm:spPr/>
    </dgm:pt>
    <dgm:pt modelId="{4DA5C34F-C9FD-4C24-96C3-156485D03D20}" type="pres">
      <dgm:prSet presAssocID="{50871C32-F1F5-4C35-8F22-14C4A90FD34B}" presName="linComp" presStyleCnt="0"/>
      <dgm:spPr/>
    </dgm:pt>
    <dgm:pt modelId="{8F8CF61A-5263-46B9-A864-6AE304CBAFEA}" type="pres">
      <dgm:prSet presAssocID="{EEE9B64C-7D54-455C-896C-D5EDD25CC607}" presName="compNode" presStyleCnt="0"/>
      <dgm:spPr/>
    </dgm:pt>
    <dgm:pt modelId="{5B225417-0F17-4B39-BE61-015980A8D0FC}" type="pres">
      <dgm:prSet presAssocID="{EEE9B64C-7D54-455C-896C-D5EDD25CC607}" presName="bkgdShape" presStyleLbl="node1" presStyleIdx="0" presStyleCnt="5" custLinFactNeighborX="-76800"/>
      <dgm:spPr/>
    </dgm:pt>
    <dgm:pt modelId="{F0A4E92C-E38B-40EE-8803-B2FD3FE952BE}" type="pres">
      <dgm:prSet presAssocID="{EEE9B64C-7D54-455C-896C-D5EDD25CC607}" presName="nodeTx" presStyleLbl="node1" presStyleIdx="0" presStyleCnt="5">
        <dgm:presLayoutVars>
          <dgm:bulletEnabled val="1"/>
        </dgm:presLayoutVars>
      </dgm:prSet>
      <dgm:spPr/>
    </dgm:pt>
    <dgm:pt modelId="{F4EAD2A5-C1FA-48DC-94D9-233EAFF78648}" type="pres">
      <dgm:prSet presAssocID="{EEE9B64C-7D54-455C-896C-D5EDD25CC607}" presName="invisiNode" presStyleLbl="node1" presStyleIdx="0" presStyleCnt="5"/>
      <dgm:spPr/>
    </dgm:pt>
    <dgm:pt modelId="{E5137B9D-B85B-40AC-A93D-D0D914CDD11E}" type="pres">
      <dgm:prSet presAssocID="{EEE9B64C-7D54-455C-896C-D5EDD25CC607}" presName="imagNode" presStyleLbl="fgImgPlac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Clipboard Mixed with solid fill"/>
        </a:ext>
      </dgm:extLst>
    </dgm:pt>
    <dgm:pt modelId="{81C43949-A7AB-453F-B425-6939A79CACB5}" type="pres">
      <dgm:prSet presAssocID="{9023A4F4-2B8E-4375-9105-B1029E427C1A}" presName="sibTrans" presStyleLbl="sibTrans2D1" presStyleIdx="0" presStyleCnt="0"/>
      <dgm:spPr/>
    </dgm:pt>
    <dgm:pt modelId="{2D399355-90D0-47E6-B27C-FC1A4ADD999A}" type="pres">
      <dgm:prSet presAssocID="{3686137A-1285-472C-8975-D0CC1DE44DF2}" presName="compNode" presStyleCnt="0"/>
      <dgm:spPr/>
    </dgm:pt>
    <dgm:pt modelId="{05E91F3F-C5B0-4B9F-8B31-02D0F3693ED0}" type="pres">
      <dgm:prSet presAssocID="{3686137A-1285-472C-8975-D0CC1DE44DF2}" presName="bkgdShape" presStyleLbl="node1" presStyleIdx="1" presStyleCnt="5"/>
      <dgm:spPr/>
    </dgm:pt>
    <dgm:pt modelId="{B2585E61-31F2-4152-8186-5870ECC6CAEE}" type="pres">
      <dgm:prSet presAssocID="{3686137A-1285-472C-8975-D0CC1DE44DF2}" presName="nodeTx" presStyleLbl="node1" presStyleIdx="1" presStyleCnt="5">
        <dgm:presLayoutVars>
          <dgm:bulletEnabled val="1"/>
        </dgm:presLayoutVars>
      </dgm:prSet>
      <dgm:spPr/>
    </dgm:pt>
    <dgm:pt modelId="{3F9AF965-6977-41E0-A687-0D1E4942DD1D}" type="pres">
      <dgm:prSet presAssocID="{3686137A-1285-472C-8975-D0CC1DE44DF2}" presName="invisiNode" presStyleLbl="node1" presStyleIdx="1" presStyleCnt="5"/>
      <dgm:spPr/>
    </dgm:pt>
    <dgm:pt modelId="{28057495-6350-467C-85FD-D1271D08E0BA}" type="pres">
      <dgm:prSet presAssocID="{3686137A-1285-472C-8975-D0CC1DE44DF2}" presName="imagNode" presStyleLbl="fgImgPlac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Head with gears outline"/>
        </a:ext>
      </dgm:extLst>
    </dgm:pt>
    <dgm:pt modelId="{9A018629-0178-4DDC-9492-F0884D224C3A}" type="pres">
      <dgm:prSet presAssocID="{03C8CF4A-477F-4E0A-9F35-E43C98C56A00}" presName="sibTrans" presStyleLbl="sibTrans2D1" presStyleIdx="0" presStyleCnt="0"/>
      <dgm:spPr/>
    </dgm:pt>
    <dgm:pt modelId="{37510980-BCC8-41AD-9271-20335E47215E}" type="pres">
      <dgm:prSet presAssocID="{3F059047-CB71-487A-AE13-B649EB707144}" presName="compNode" presStyleCnt="0"/>
      <dgm:spPr/>
    </dgm:pt>
    <dgm:pt modelId="{9AA094B2-9453-404F-B749-193EAC280A1F}" type="pres">
      <dgm:prSet presAssocID="{3F059047-CB71-487A-AE13-B649EB707144}" presName="bkgdShape" presStyleLbl="node1" presStyleIdx="2" presStyleCnt="5"/>
      <dgm:spPr/>
    </dgm:pt>
    <dgm:pt modelId="{064FB234-9DD7-49C2-A42B-76C732479F38}" type="pres">
      <dgm:prSet presAssocID="{3F059047-CB71-487A-AE13-B649EB707144}" presName="nodeTx" presStyleLbl="node1" presStyleIdx="2" presStyleCnt="5">
        <dgm:presLayoutVars>
          <dgm:bulletEnabled val="1"/>
        </dgm:presLayoutVars>
      </dgm:prSet>
      <dgm:spPr/>
    </dgm:pt>
    <dgm:pt modelId="{0475C4E5-9076-47B2-A6F9-B41958A77024}" type="pres">
      <dgm:prSet presAssocID="{3F059047-CB71-487A-AE13-B649EB707144}" presName="invisiNode" presStyleLbl="node1" presStyleIdx="2" presStyleCnt="5"/>
      <dgm:spPr/>
    </dgm:pt>
    <dgm:pt modelId="{2DEFD4DC-7D8C-4F8A-9264-D41D6D630838}" type="pres">
      <dgm:prSet presAssocID="{3F059047-CB71-487A-AE13-B649EB707144}" presName="imagNode" presStyleLbl="fgImgPlac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Document with solid fill"/>
        </a:ext>
      </dgm:extLst>
    </dgm:pt>
    <dgm:pt modelId="{39AA75BF-7801-4C01-A819-405A2B113E0A}" type="pres">
      <dgm:prSet presAssocID="{2348280D-BF0A-4012-8EBD-2DAC135D8E37}" presName="sibTrans" presStyleLbl="sibTrans2D1" presStyleIdx="0" presStyleCnt="0"/>
      <dgm:spPr/>
    </dgm:pt>
    <dgm:pt modelId="{5A1F2115-A4B7-48AE-A006-31271844B979}" type="pres">
      <dgm:prSet presAssocID="{2470921E-93DB-4E6C-A4DE-2F369FDB51D2}" presName="compNode" presStyleCnt="0"/>
      <dgm:spPr/>
    </dgm:pt>
    <dgm:pt modelId="{5F67FDE2-A633-4300-9128-0767CB084713}" type="pres">
      <dgm:prSet presAssocID="{2470921E-93DB-4E6C-A4DE-2F369FDB51D2}" presName="bkgdShape" presStyleLbl="node1" presStyleIdx="3" presStyleCnt="5"/>
      <dgm:spPr/>
    </dgm:pt>
    <dgm:pt modelId="{5AE5EF58-960C-4820-8D7C-3B9980C74572}" type="pres">
      <dgm:prSet presAssocID="{2470921E-93DB-4E6C-A4DE-2F369FDB51D2}" presName="nodeTx" presStyleLbl="node1" presStyleIdx="3" presStyleCnt="5">
        <dgm:presLayoutVars>
          <dgm:bulletEnabled val="1"/>
        </dgm:presLayoutVars>
      </dgm:prSet>
      <dgm:spPr/>
    </dgm:pt>
    <dgm:pt modelId="{8BD85F40-1E9F-491F-BF5C-CF0467292323}" type="pres">
      <dgm:prSet presAssocID="{2470921E-93DB-4E6C-A4DE-2F369FDB51D2}" presName="invisiNode" presStyleLbl="node1" presStyleIdx="3" presStyleCnt="5"/>
      <dgm:spPr/>
    </dgm:pt>
    <dgm:pt modelId="{E2486CD6-E958-46AD-AD57-689486303E8F}" type="pres">
      <dgm:prSet presAssocID="{2470921E-93DB-4E6C-A4DE-2F369FDB51D2}" presName="imagNode" presStyleLbl="fgImgPlac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Meeting with solid fill"/>
        </a:ext>
      </dgm:extLst>
    </dgm:pt>
    <dgm:pt modelId="{7BFCFFEE-952E-46B6-BD34-973309150E00}" type="pres">
      <dgm:prSet presAssocID="{098DED87-507F-415C-BDD3-AA701692195D}" presName="sibTrans" presStyleLbl="sibTrans2D1" presStyleIdx="0" presStyleCnt="0"/>
      <dgm:spPr/>
    </dgm:pt>
    <dgm:pt modelId="{FF90E88A-6825-4A1A-BED3-4A49F0DF2CAE}" type="pres">
      <dgm:prSet presAssocID="{7DBB7688-D07F-4AF6-AE6E-6ACD512AB5C5}" presName="compNode" presStyleCnt="0"/>
      <dgm:spPr/>
    </dgm:pt>
    <dgm:pt modelId="{7D61FB74-8E55-4096-9A39-CDAF97E8ED6B}" type="pres">
      <dgm:prSet presAssocID="{7DBB7688-D07F-4AF6-AE6E-6ACD512AB5C5}" presName="bkgdShape" presStyleLbl="node1" presStyleIdx="4" presStyleCnt="5"/>
      <dgm:spPr/>
    </dgm:pt>
    <dgm:pt modelId="{5D0A6874-ADF3-4E6E-9F87-D42DBCF1D80B}" type="pres">
      <dgm:prSet presAssocID="{7DBB7688-D07F-4AF6-AE6E-6ACD512AB5C5}" presName="nodeTx" presStyleLbl="node1" presStyleIdx="4" presStyleCnt="5">
        <dgm:presLayoutVars>
          <dgm:bulletEnabled val="1"/>
        </dgm:presLayoutVars>
      </dgm:prSet>
      <dgm:spPr/>
    </dgm:pt>
    <dgm:pt modelId="{A18A4EF7-AD6F-4A3D-9A47-0983F4FE9B0F}" type="pres">
      <dgm:prSet presAssocID="{7DBB7688-D07F-4AF6-AE6E-6ACD512AB5C5}" presName="invisiNode" presStyleLbl="node1" presStyleIdx="4" presStyleCnt="5"/>
      <dgm:spPr/>
    </dgm:pt>
    <dgm:pt modelId="{649CC7B8-DD7E-49DA-BC29-4D9A9A64411B}" type="pres">
      <dgm:prSet presAssocID="{7DBB7688-D07F-4AF6-AE6E-6ACD512AB5C5}" presName="imagNode" presStyleLbl="fgImgPlac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dgm:spPr>
      <dgm:extLst>
        <a:ext uri="{E40237B7-FDA0-4F09-8148-C483321AD2D9}">
          <dgm14:cNvPr xmlns:dgm14="http://schemas.microsoft.com/office/drawing/2010/diagram" id="0" name="" descr="Continuous Improvement with solid fill"/>
        </a:ext>
      </dgm:extLst>
    </dgm:pt>
  </dgm:ptLst>
  <dgm:cxnLst>
    <dgm:cxn modelId="{6B2D4E15-DA3A-410A-A77C-FF05A0E0483A}" type="presOf" srcId="{3686137A-1285-472C-8975-D0CC1DE44DF2}" destId="{B2585E61-31F2-4152-8186-5870ECC6CAEE}" srcOrd="1" destOrd="0" presId="urn:microsoft.com/office/officeart/2005/8/layout/hList7"/>
    <dgm:cxn modelId="{C6BA981B-1608-4E8B-9811-6FA4AC99E5B8}" type="presOf" srcId="{7DBB7688-D07F-4AF6-AE6E-6ACD512AB5C5}" destId="{7D61FB74-8E55-4096-9A39-CDAF97E8ED6B}" srcOrd="0" destOrd="0" presId="urn:microsoft.com/office/officeart/2005/8/layout/hList7"/>
    <dgm:cxn modelId="{E6263134-367F-4D43-9E4A-A14F57450528}" type="presOf" srcId="{9023A4F4-2B8E-4375-9105-B1029E427C1A}" destId="{81C43949-A7AB-453F-B425-6939A79CACB5}" srcOrd="0" destOrd="0" presId="urn:microsoft.com/office/officeart/2005/8/layout/hList7"/>
    <dgm:cxn modelId="{F67D643B-BA23-4204-9C41-BB7B36122008}" type="presOf" srcId="{50871C32-F1F5-4C35-8F22-14C4A90FD34B}" destId="{80671271-2491-495D-80CE-93D36F6D1EAE}" srcOrd="0" destOrd="0" presId="urn:microsoft.com/office/officeart/2005/8/layout/hList7"/>
    <dgm:cxn modelId="{D56E2C41-5198-4CF6-8A4F-F380E17E91DE}" srcId="{50871C32-F1F5-4C35-8F22-14C4A90FD34B}" destId="{3686137A-1285-472C-8975-D0CC1DE44DF2}" srcOrd="1" destOrd="0" parTransId="{687F1480-E3C5-4B0A-B9ED-DEBF1FA968C5}" sibTransId="{03C8CF4A-477F-4E0A-9F35-E43C98C56A00}"/>
    <dgm:cxn modelId="{D8947269-2081-44ED-A24E-547B9A7A11B7}" srcId="{50871C32-F1F5-4C35-8F22-14C4A90FD34B}" destId="{7DBB7688-D07F-4AF6-AE6E-6ACD512AB5C5}" srcOrd="4" destOrd="0" parTransId="{E389B206-BF1E-4300-ADD8-E8184E5E2F75}" sibTransId="{ED9904C7-3E1E-4291-A2DD-9DEA30EEEF73}"/>
    <dgm:cxn modelId="{76ED8A6C-063D-4AFA-B5B3-D4FFEC369BE9}" type="presOf" srcId="{2470921E-93DB-4E6C-A4DE-2F369FDB51D2}" destId="{5F67FDE2-A633-4300-9128-0767CB084713}" srcOrd="0" destOrd="0" presId="urn:microsoft.com/office/officeart/2005/8/layout/hList7"/>
    <dgm:cxn modelId="{0314C84C-A782-4BFE-8622-C2B16A4DA749}" type="presOf" srcId="{3F059047-CB71-487A-AE13-B649EB707144}" destId="{064FB234-9DD7-49C2-A42B-76C732479F38}" srcOrd="1" destOrd="0" presId="urn:microsoft.com/office/officeart/2005/8/layout/hList7"/>
    <dgm:cxn modelId="{C92C896D-8F5F-42F6-97B2-1E73E3CB25B7}" type="presOf" srcId="{03C8CF4A-477F-4E0A-9F35-E43C98C56A00}" destId="{9A018629-0178-4DDC-9492-F0884D224C3A}" srcOrd="0" destOrd="0" presId="urn:microsoft.com/office/officeart/2005/8/layout/hList7"/>
    <dgm:cxn modelId="{2014C86F-FDD5-4D7F-B0F8-A5F19C0117ED}" type="presOf" srcId="{EEE9B64C-7D54-455C-896C-D5EDD25CC607}" destId="{F0A4E92C-E38B-40EE-8803-B2FD3FE952BE}" srcOrd="1" destOrd="0" presId="urn:microsoft.com/office/officeart/2005/8/layout/hList7"/>
    <dgm:cxn modelId="{E57C9651-A45E-485C-AD13-4D7189A3F127}" srcId="{50871C32-F1F5-4C35-8F22-14C4A90FD34B}" destId="{2470921E-93DB-4E6C-A4DE-2F369FDB51D2}" srcOrd="3" destOrd="0" parTransId="{F228A1A8-02F5-41CE-9417-930EB954564B}" sibTransId="{098DED87-507F-415C-BDD3-AA701692195D}"/>
    <dgm:cxn modelId="{8787C755-0E61-4EA4-A6BD-9154292BD305}" type="presOf" srcId="{098DED87-507F-415C-BDD3-AA701692195D}" destId="{7BFCFFEE-952E-46B6-BD34-973309150E00}" srcOrd="0" destOrd="0" presId="urn:microsoft.com/office/officeart/2005/8/layout/hList7"/>
    <dgm:cxn modelId="{35F7A87C-2689-4232-A368-1FADA5627C38}" type="presOf" srcId="{2470921E-93DB-4E6C-A4DE-2F369FDB51D2}" destId="{5AE5EF58-960C-4820-8D7C-3B9980C74572}" srcOrd="1" destOrd="0" presId="urn:microsoft.com/office/officeart/2005/8/layout/hList7"/>
    <dgm:cxn modelId="{7C531187-C6DC-4A5E-97A3-BEF208447F67}" type="presOf" srcId="{2348280D-BF0A-4012-8EBD-2DAC135D8E37}" destId="{39AA75BF-7801-4C01-A819-405A2B113E0A}" srcOrd="0" destOrd="0" presId="urn:microsoft.com/office/officeart/2005/8/layout/hList7"/>
    <dgm:cxn modelId="{310E238D-5E85-4601-BD1D-87D898D6BA67}" type="presOf" srcId="{EEE9B64C-7D54-455C-896C-D5EDD25CC607}" destId="{5B225417-0F17-4B39-BE61-015980A8D0FC}" srcOrd="0" destOrd="0" presId="urn:microsoft.com/office/officeart/2005/8/layout/hList7"/>
    <dgm:cxn modelId="{1315B6B1-98B9-4AF7-BF33-FF7D0F5D6C14}" srcId="{50871C32-F1F5-4C35-8F22-14C4A90FD34B}" destId="{EEE9B64C-7D54-455C-896C-D5EDD25CC607}" srcOrd="0" destOrd="0" parTransId="{FBD556EF-A270-4A91-9A34-852C3814A4AC}" sibTransId="{9023A4F4-2B8E-4375-9105-B1029E427C1A}"/>
    <dgm:cxn modelId="{071B8FC8-4330-43FF-8E30-5856FB9142A8}" type="presOf" srcId="{3F059047-CB71-487A-AE13-B649EB707144}" destId="{9AA094B2-9453-404F-B749-193EAC280A1F}" srcOrd="0" destOrd="0" presId="urn:microsoft.com/office/officeart/2005/8/layout/hList7"/>
    <dgm:cxn modelId="{751A08D0-DBB4-4AB5-A7AA-A2A7201232F9}" srcId="{50871C32-F1F5-4C35-8F22-14C4A90FD34B}" destId="{3F059047-CB71-487A-AE13-B649EB707144}" srcOrd="2" destOrd="0" parTransId="{21E5EF7D-81A3-4032-98D8-13C9DF826936}" sibTransId="{2348280D-BF0A-4012-8EBD-2DAC135D8E37}"/>
    <dgm:cxn modelId="{9DA797E0-781E-4FEF-B784-5CC0E37986DA}" type="presOf" srcId="{7DBB7688-D07F-4AF6-AE6E-6ACD512AB5C5}" destId="{5D0A6874-ADF3-4E6E-9F87-D42DBCF1D80B}" srcOrd="1" destOrd="0" presId="urn:microsoft.com/office/officeart/2005/8/layout/hList7"/>
    <dgm:cxn modelId="{26D605FB-C275-427E-A131-2E910E8A6A5F}" type="presOf" srcId="{3686137A-1285-472C-8975-D0CC1DE44DF2}" destId="{05E91F3F-C5B0-4B9F-8B31-02D0F3693ED0}" srcOrd="0" destOrd="0" presId="urn:microsoft.com/office/officeart/2005/8/layout/hList7"/>
    <dgm:cxn modelId="{FF3EB7F9-E310-4414-96E0-539EE5230D29}" type="presParOf" srcId="{80671271-2491-495D-80CE-93D36F6D1EAE}" destId="{EB596319-FF86-4BFD-B112-521B16606A49}" srcOrd="0" destOrd="0" presId="urn:microsoft.com/office/officeart/2005/8/layout/hList7"/>
    <dgm:cxn modelId="{6D5E12B6-97CD-4DE8-A566-EE84AFD92346}" type="presParOf" srcId="{80671271-2491-495D-80CE-93D36F6D1EAE}" destId="{4DA5C34F-C9FD-4C24-96C3-156485D03D20}" srcOrd="1" destOrd="0" presId="urn:microsoft.com/office/officeart/2005/8/layout/hList7"/>
    <dgm:cxn modelId="{0DA45A8D-1EB2-4BC6-803D-624A86D37A56}" type="presParOf" srcId="{4DA5C34F-C9FD-4C24-96C3-156485D03D20}" destId="{8F8CF61A-5263-46B9-A864-6AE304CBAFEA}" srcOrd="0" destOrd="0" presId="urn:microsoft.com/office/officeart/2005/8/layout/hList7"/>
    <dgm:cxn modelId="{D31466F0-CC3D-4DCD-A804-B40A37AD9901}" type="presParOf" srcId="{8F8CF61A-5263-46B9-A864-6AE304CBAFEA}" destId="{5B225417-0F17-4B39-BE61-015980A8D0FC}" srcOrd="0" destOrd="0" presId="urn:microsoft.com/office/officeart/2005/8/layout/hList7"/>
    <dgm:cxn modelId="{B2BD23B9-6DCE-487F-899A-172813489EA5}" type="presParOf" srcId="{8F8CF61A-5263-46B9-A864-6AE304CBAFEA}" destId="{F0A4E92C-E38B-40EE-8803-B2FD3FE952BE}" srcOrd="1" destOrd="0" presId="urn:microsoft.com/office/officeart/2005/8/layout/hList7"/>
    <dgm:cxn modelId="{4E93D9C3-DDFA-4E76-B43B-55477B720E3B}" type="presParOf" srcId="{8F8CF61A-5263-46B9-A864-6AE304CBAFEA}" destId="{F4EAD2A5-C1FA-48DC-94D9-233EAFF78648}" srcOrd="2" destOrd="0" presId="urn:microsoft.com/office/officeart/2005/8/layout/hList7"/>
    <dgm:cxn modelId="{C19B110E-0E44-4D09-A6D3-5BA79F7EACC2}" type="presParOf" srcId="{8F8CF61A-5263-46B9-A864-6AE304CBAFEA}" destId="{E5137B9D-B85B-40AC-A93D-D0D914CDD11E}" srcOrd="3" destOrd="0" presId="urn:microsoft.com/office/officeart/2005/8/layout/hList7"/>
    <dgm:cxn modelId="{CDCE62F4-2C29-4F8B-966A-DE1DB26413BC}" type="presParOf" srcId="{4DA5C34F-C9FD-4C24-96C3-156485D03D20}" destId="{81C43949-A7AB-453F-B425-6939A79CACB5}" srcOrd="1" destOrd="0" presId="urn:microsoft.com/office/officeart/2005/8/layout/hList7"/>
    <dgm:cxn modelId="{5B7244BA-230D-436E-9D02-F92EE6C743FE}" type="presParOf" srcId="{4DA5C34F-C9FD-4C24-96C3-156485D03D20}" destId="{2D399355-90D0-47E6-B27C-FC1A4ADD999A}" srcOrd="2" destOrd="0" presId="urn:microsoft.com/office/officeart/2005/8/layout/hList7"/>
    <dgm:cxn modelId="{2E92DE7E-AD3C-4831-A449-D6CC1B443803}" type="presParOf" srcId="{2D399355-90D0-47E6-B27C-FC1A4ADD999A}" destId="{05E91F3F-C5B0-4B9F-8B31-02D0F3693ED0}" srcOrd="0" destOrd="0" presId="urn:microsoft.com/office/officeart/2005/8/layout/hList7"/>
    <dgm:cxn modelId="{E520943E-48FF-46EA-A9BF-1A11763CBCF3}" type="presParOf" srcId="{2D399355-90D0-47E6-B27C-FC1A4ADD999A}" destId="{B2585E61-31F2-4152-8186-5870ECC6CAEE}" srcOrd="1" destOrd="0" presId="urn:microsoft.com/office/officeart/2005/8/layout/hList7"/>
    <dgm:cxn modelId="{9EA1CBA2-A42F-431F-A5F4-22E1FD7B6D0B}" type="presParOf" srcId="{2D399355-90D0-47E6-B27C-FC1A4ADD999A}" destId="{3F9AF965-6977-41E0-A687-0D1E4942DD1D}" srcOrd="2" destOrd="0" presId="urn:microsoft.com/office/officeart/2005/8/layout/hList7"/>
    <dgm:cxn modelId="{3ED97F08-385F-4FDE-AB29-DEEFF4357730}" type="presParOf" srcId="{2D399355-90D0-47E6-B27C-FC1A4ADD999A}" destId="{28057495-6350-467C-85FD-D1271D08E0BA}" srcOrd="3" destOrd="0" presId="urn:microsoft.com/office/officeart/2005/8/layout/hList7"/>
    <dgm:cxn modelId="{5BD791D1-A04A-4036-BA69-50F2B3185469}" type="presParOf" srcId="{4DA5C34F-C9FD-4C24-96C3-156485D03D20}" destId="{9A018629-0178-4DDC-9492-F0884D224C3A}" srcOrd="3" destOrd="0" presId="urn:microsoft.com/office/officeart/2005/8/layout/hList7"/>
    <dgm:cxn modelId="{A0BB2E2A-5314-4B60-BEF3-9B96720529AC}" type="presParOf" srcId="{4DA5C34F-C9FD-4C24-96C3-156485D03D20}" destId="{37510980-BCC8-41AD-9271-20335E47215E}" srcOrd="4" destOrd="0" presId="urn:microsoft.com/office/officeart/2005/8/layout/hList7"/>
    <dgm:cxn modelId="{11797DDE-B84F-4BA4-9A04-1FA342F3EFC6}" type="presParOf" srcId="{37510980-BCC8-41AD-9271-20335E47215E}" destId="{9AA094B2-9453-404F-B749-193EAC280A1F}" srcOrd="0" destOrd="0" presId="urn:microsoft.com/office/officeart/2005/8/layout/hList7"/>
    <dgm:cxn modelId="{DBA448B2-5208-4826-BF42-C638F89B4D70}" type="presParOf" srcId="{37510980-BCC8-41AD-9271-20335E47215E}" destId="{064FB234-9DD7-49C2-A42B-76C732479F38}" srcOrd="1" destOrd="0" presId="urn:microsoft.com/office/officeart/2005/8/layout/hList7"/>
    <dgm:cxn modelId="{C57D7075-A68C-4414-8B14-78649B519F51}" type="presParOf" srcId="{37510980-BCC8-41AD-9271-20335E47215E}" destId="{0475C4E5-9076-47B2-A6F9-B41958A77024}" srcOrd="2" destOrd="0" presId="urn:microsoft.com/office/officeart/2005/8/layout/hList7"/>
    <dgm:cxn modelId="{A181F294-4B06-4DBC-A8EB-96F47E6CE5CB}" type="presParOf" srcId="{37510980-BCC8-41AD-9271-20335E47215E}" destId="{2DEFD4DC-7D8C-4F8A-9264-D41D6D630838}" srcOrd="3" destOrd="0" presId="urn:microsoft.com/office/officeart/2005/8/layout/hList7"/>
    <dgm:cxn modelId="{0E3B171E-FEBA-4530-AE3E-32F3347AC9BB}" type="presParOf" srcId="{4DA5C34F-C9FD-4C24-96C3-156485D03D20}" destId="{39AA75BF-7801-4C01-A819-405A2B113E0A}" srcOrd="5" destOrd="0" presId="urn:microsoft.com/office/officeart/2005/8/layout/hList7"/>
    <dgm:cxn modelId="{277932F8-9081-494A-A4CA-BFC49315BB40}" type="presParOf" srcId="{4DA5C34F-C9FD-4C24-96C3-156485D03D20}" destId="{5A1F2115-A4B7-48AE-A006-31271844B979}" srcOrd="6" destOrd="0" presId="urn:microsoft.com/office/officeart/2005/8/layout/hList7"/>
    <dgm:cxn modelId="{758A11CA-3146-4E2D-9226-9E20DF8C804F}" type="presParOf" srcId="{5A1F2115-A4B7-48AE-A006-31271844B979}" destId="{5F67FDE2-A633-4300-9128-0767CB084713}" srcOrd="0" destOrd="0" presId="urn:microsoft.com/office/officeart/2005/8/layout/hList7"/>
    <dgm:cxn modelId="{8838B290-3803-40ED-BFEF-66183201A573}" type="presParOf" srcId="{5A1F2115-A4B7-48AE-A006-31271844B979}" destId="{5AE5EF58-960C-4820-8D7C-3B9980C74572}" srcOrd="1" destOrd="0" presId="urn:microsoft.com/office/officeart/2005/8/layout/hList7"/>
    <dgm:cxn modelId="{226B3331-E64D-46AA-80A3-91D186437E81}" type="presParOf" srcId="{5A1F2115-A4B7-48AE-A006-31271844B979}" destId="{8BD85F40-1E9F-491F-BF5C-CF0467292323}" srcOrd="2" destOrd="0" presId="urn:microsoft.com/office/officeart/2005/8/layout/hList7"/>
    <dgm:cxn modelId="{548BDDD1-2972-4C01-9815-892AF8D5AB61}" type="presParOf" srcId="{5A1F2115-A4B7-48AE-A006-31271844B979}" destId="{E2486CD6-E958-46AD-AD57-689486303E8F}" srcOrd="3" destOrd="0" presId="urn:microsoft.com/office/officeart/2005/8/layout/hList7"/>
    <dgm:cxn modelId="{6546A1F7-D552-4422-969B-7E10A03B8728}" type="presParOf" srcId="{4DA5C34F-C9FD-4C24-96C3-156485D03D20}" destId="{7BFCFFEE-952E-46B6-BD34-973309150E00}" srcOrd="7" destOrd="0" presId="urn:microsoft.com/office/officeart/2005/8/layout/hList7"/>
    <dgm:cxn modelId="{859C9CF8-A91D-49D5-AECF-418C27ABEB97}" type="presParOf" srcId="{4DA5C34F-C9FD-4C24-96C3-156485D03D20}" destId="{FF90E88A-6825-4A1A-BED3-4A49F0DF2CAE}" srcOrd="8" destOrd="0" presId="urn:microsoft.com/office/officeart/2005/8/layout/hList7"/>
    <dgm:cxn modelId="{800205C3-89FB-4949-AB46-4DF8B7DCC4B4}" type="presParOf" srcId="{FF90E88A-6825-4A1A-BED3-4A49F0DF2CAE}" destId="{7D61FB74-8E55-4096-9A39-CDAF97E8ED6B}" srcOrd="0" destOrd="0" presId="urn:microsoft.com/office/officeart/2005/8/layout/hList7"/>
    <dgm:cxn modelId="{AE44F6AD-1266-41A8-B05F-958746B49991}" type="presParOf" srcId="{FF90E88A-6825-4A1A-BED3-4A49F0DF2CAE}" destId="{5D0A6874-ADF3-4E6E-9F87-D42DBCF1D80B}" srcOrd="1" destOrd="0" presId="urn:microsoft.com/office/officeart/2005/8/layout/hList7"/>
    <dgm:cxn modelId="{58DA22D6-BEAA-4D70-9F5C-6622919D1611}" type="presParOf" srcId="{FF90E88A-6825-4A1A-BED3-4A49F0DF2CAE}" destId="{A18A4EF7-AD6F-4A3D-9A47-0983F4FE9B0F}" srcOrd="2" destOrd="0" presId="urn:microsoft.com/office/officeart/2005/8/layout/hList7"/>
    <dgm:cxn modelId="{CD68FFA6-9193-4DA0-A762-B0DB7FB6A4A1}" type="presParOf" srcId="{FF90E88A-6825-4A1A-BED3-4A49F0DF2CAE}" destId="{649CC7B8-DD7E-49DA-BC29-4D9A9A64411B}"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DEC269-3B93-4288-BEAB-FE08B0AB5902}">
      <dsp:nvSpPr>
        <dsp:cNvPr id="0" name=""/>
        <dsp:cNvSpPr/>
      </dsp:nvSpPr>
      <dsp:spPr>
        <a:xfrm rot="10800000">
          <a:off x="1772538" y="0"/>
          <a:ext cx="6240209" cy="936315"/>
        </a:xfrm>
        <a:prstGeom prst="homePlate">
          <a:avLst/>
        </a:prstGeom>
        <a:solidFill>
          <a:srgbClr val="AFCCE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2889" tIns="68580" rIns="128016" bIns="68580" numCol="1" spcCol="1270" anchor="ctr" anchorCtr="0">
          <a:noAutofit/>
        </a:bodyPr>
        <a:lstStyle/>
        <a:p>
          <a:pPr marL="0" lvl="0" indent="0" algn="ctr" defTabSz="800100">
            <a:lnSpc>
              <a:spcPct val="90000"/>
            </a:lnSpc>
            <a:spcBef>
              <a:spcPct val="0"/>
            </a:spcBef>
            <a:spcAft>
              <a:spcPct val="35000"/>
            </a:spcAft>
            <a:buNone/>
          </a:pPr>
          <a:r>
            <a:rPr lang="en-US" sz="1800" b="1" kern="1200">
              <a:latin typeface="Corbel" panose="020B0503020204020204" pitchFamily="34" charset="0"/>
            </a:rPr>
            <a:t>Training</a:t>
          </a:r>
        </a:p>
        <a:p>
          <a:pPr marL="0" lvl="0" indent="0" algn="ctr" defTabSz="800100">
            <a:lnSpc>
              <a:spcPct val="90000"/>
            </a:lnSpc>
            <a:spcBef>
              <a:spcPct val="0"/>
            </a:spcBef>
            <a:spcAft>
              <a:spcPct val="35000"/>
            </a:spcAft>
            <a:buNone/>
          </a:pPr>
          <a:r>
            <a:rPr lang="en-US" sz="1400" kern="1200">
              <a:latin typeface="Corbel" panose="020B0503020204020204" pitchFamily="34" charset="0"/>
            </a:rPr>
            <a:t>Our certified trainers can train anyone on naloxone use or stigma of </a:t>
          </a:r>
          <a:br>
            <a:rPr lang="en-US" sz="1400" kern="1200">
              <a:latin typeface="Corbel" panose="020B0503020204020204" pitchFamily="34" charset="0"/>
            </a:rPr>
          </a:br>
          <a:r>
            <a:rPr lang="en-US" sz="1400" kern="1200">
              <a:latin typeface="Corbel" panose="020B0503020204020204" pitchFamily="34" charset="0"/>
            </a:rPr>
            <a:t>substance use disorders.</a:t>
          </a:r>
        </a:p>
      </dsp:txBody>
      <dsp:txXfrm rot="10800000">
        <a:off x="2006617" y="0"/>
        <a:ext cx="6006130" cy="936315"/>
      </dsp:txXfrm>
    </dsp:sp>
    <dsp:sp modelId="{FA4E5BDB-2460-49A9-8477-F96D240CFE07}">
      <dsp:nvSpPr>
        <dsp:cNvPr id="0" name=""/>
        <dsp:cNvSpPr/>
      </dsp:nvSpPr>
      <dsp:spPr>
        <a:xfrm>
          <a:off x="854629" y="2203"/>
          <a:ext cx="936315" cy="936315"/>
        </a:xfrm>
        <a:prstGeom prst="ellipse">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8D2F42D-20B9-4003-8BFF-67BB540FE77A}">
      <dsp:nvSpPr>
        <dsp:cNvPr id="0" name=""/>
        <dsp:cNvSpPr/>
      </dsp:nvSpPr>
      <dsp:spPr>
        <a:xfrm rot="10800000">
          <a:off x="1805861" y="1218334"/>
          <a:ext cx="6240209" cy="936315"/>
        </a:xfrm>
        <a:prstGeom prst="homePlate">
          <a:avLst/>
        </a:prstGeom>
        <a:solidFill>
          <a:srgbClr val="639CC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2889" tIns="53340" rIns="99568" bIns="53340" numCol="1" spcCol="1270" anchor="ctr" anchorCtr="0">
          <a:noAutofit/>
        </a:bodyPr>
        <a:lstStyle/>
        <a:p>
          <a:pPr marL="0" lvl="0" indent="0" algn="ctr" defTabSz="622300">
            <a:lnSpc>
              <a:spcPct val="90000"/>
            </a:lnSpc>
            <a:spcBef>
              <a:spcPct val="0"/>
            </a:spcBef>
            <a:spcAft>
              <a:spcPct val="35000"/>
            </a:spcAft>
            <a:buNone/>
          </a:pPr>
          <a:r>
            <a:rPr lang="en-US" sz="1400" b="1" kern="1200">
              <a:latin typeface="Corbel" panose="020B0503020204020204" pitchFamily="34" charset="0"/>
            </a:rPr>
            <a:t>Community Collaboration</a:t>
          </a:r>
        </a:p>
        <a:p>
          <a:pPr marL="0" lvl="0" indent="0" algn="ctr" defTabSz="622300">
            <a:lnSpc>
              <a:spcPct val="90000"/>
            </a:lnSpc>
            <a:spcBef>
              <a:spcPct val="0"/>
            </a:spcBef>
            <a:spcAft>
              <a:spcPct val="35000"/>
            </a:spcAft>
            <a:buNone/>
          </a:pPr>
          <a:r>
            <a:rPr lang="en-US" sz="1400" kern="1200">
              <a:latin typeface="Corbel" panose="020B0503020204020204" pitchFamily="34" charset="0"/>
            </a:rPr>
            <a:t>We can collaborate with your organization to work on your goals related to prevention, treatment, </a:t>
          </a:r>
          <a:br>
            <a:rPr lang="en-US" sz="1400" kern="1200">
              <a:latin typeface="Corbel" panose="020B0503020204020204" pitchFamily="34" charset="0"/>
            </a:rPr>
          </a:br>
          <a:r>
            <a:rPr lang="en-US" sz="1400" kern="1200">
              <a:latin typeface="Corbel" panose="020B0503020204020204" pitchFamily="34" charset="0"/>
            </a:rPr>
            <a:t>and recovery.</a:t>
          </a:r>
        </a:p>
      </dsp:txBody>
      <dsp:txXfrm rot="10800000">
        <a:off x="2039940" y="1218334"/>
        <a:ext cx="6006130" cy="936315"/>
      </dsp:txXfrm>
    </dsp:sp>
    <dsp:sp modelId="{70B9D255-ACFD-4EDA-BC43-4765FDD8BC98}">
      <dsp:nvSpPr>
        <dsp:cNvPr id="0" name=""/>
        <dsp:cNvSpPr/>
      </dsp:nvSpPr>
      <dsp:spPr>
        <a:xfrm>
          <a:off x="864311" y="1208587"/>
          <a:ext cx="936315" cy="936315"/>
        </a:xfrm>
        <a:prstGeom prst="ellipse">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975F5B2-33F5-4C35-819D-1B7287BE6A0A}">
      <dsp:nvSpPr>
        <dsp:cNvPr id="0" name=""/>
        <dsp:cNvSpPr/>
      </dsp:nvSpPr>
      <dsp:spPr>
        <a:xfrm rot="10800000">
          <a:off x="1805861" y="2434147"/>
          <a:ext cx="6240209" cy="936315"/>
        </a:xfrm>
        <a:prstGeom prst="homePlate">
          <a:avLst/>
        </a:prstGeom>
        <a:solidFill>
          <a:srgbClr val="2EA2D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2889" tIns="53340" rIns="99568" bIns="53340" numCol="1" spcCol="1270" anchor="ctr" anchorCtr="0">
          <a:noAutofit/>
        </a:bodyPr>
        <a:lstStyle/>
        <a:p>
          <a:pPr marL="0" lvl="0" indent="0" algn="ctr" defTabSz="600075">
            <a:lnSpc>
              <a:spcPct val="90000"/>
            </a:lnSpc>
            <a:spcBef>
              <a:spcPct val="0"/>
            </a:spcBef>
            <a:spcAft>
              <a:spcPct val="35000"/>
            </a:spcAft>
            <a:buNone/>
          </a:pPr>
          <a:r>
            <a:rPr lang="en-US" sz="1350" b="1" kern="1200">
              <a:latin typeface="Corbel" panose="020B0503020204020204" pitchFamily="34" charset="0"/>
            </a:rPr>
            <a:t>Technical Assistance</a:t>
          </a:r>
        </a:p>
        <a:p>
          <a:pPr marL="0" lvl="0" indent="0" algn="ctr" defTabSz="600075">
            <a:lnSpc>
              <a:spcPct val="90000"/>
            </a:lnSpc>
            <a:spcBef>
              <a:spcPct val="0"/>
            </a:spcBef>
            <a:spcAft>
              <a:spcPct val="35000"/>
            </a:spcAft>
            <a:buNone/>
          </a:pPr>
          <a:r>
            <a:rPr lang="en-US" sz="1350" kern="1200">
              <a:latin typeface="Corbel" panose="020B0503020204020204" pitchFamily="34" charset="0"/>
            </a:rPr>
            <a:t>Let us assist you in implementing or optimizing your technology to create better care coordination opportunities.</a:t>
          </a:r>
        </a:p>
      </dsp:txBody>
      <dsp:txXfrm rot="10800000">
        <a:off x="2039940" y="2434147"/>
        <a:ext cx="6006130" cy="936315"/>
      </dsp:txXfrm>
    </dsp:sp>
    <dsp:sp modelId="{48BA85EB-5CDD-44B5-9680-90579B9FA7FC}">
      <dsp:nvSpPr>
        <dsp:cNvPr id="0" name=""/>
        <dsp:cNvSpPr/>
      </dsp:nvSpPr>
      <dsp:spPr>
        <a:xfrm>
          <a:off x="874058" y="2463397"/>
          <a:ext cx="936315" cy="936315"/>
        </a:xfrm>
        <a:prstGeom prst="ellipse">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1F48E36-80C5-4B98-8589-5260FB7E382B}">
      <dsp:nvSpPr>
        <dsp:cNvPr id="0" name=""/>
        <dsp:cNvSpPr/>
      </dsp:nvSpPr>
      <dsp:spPr>
        <a:xfrm rot="10800000">
          <a:off x="1805861" y="3649959"/>
          <a:ext cx="6240209" cy="936315"/>
        </a:xfrm>
        <a:prstGeom prst="homePlate">
          <a:avLst/>
        </a:prstGeom>
        <a:solidFill>
          <a:srgbClr val="14567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2889" tIns="60960" rIns="113792" bIns="60960" numCol="1" spcCol="1270" anchor="t" anchorCtr="0">
          <a:noAutofit/>
        </a:bodyPr>
        <a:lstStyle/>
        <a:p>
          <a:pPr marL="0" lvl="0" indent="0" algn="ctr" defTabSz="711200">
            <a:lnSpc>
              <a:spcPct val="90000"/>
            </a:lnSpc>
            <a:spcBef>
              <a:spcPct val="0"/>
            </a:spcBef>
            <a:spcAft>
              <a:spcPct val="35000"/>
            </a:spcAft>
            <a:buNone/>
          </a:pPr>
          <a:r>
            <a:rPr lang="en-US" sz="1600" b="1" kern="1200">
              <a:latin typeface="Corbel" panose="020B0503020204020204" pitchFamily="34" charset="0"/>
            </a:rPr>
            <a:t>Education Events</a:t>
          </a:r>
        </a:p>
        <a:p>
          <a:pPr marL="0" lvl="0" indent="0" algn="ctr" defTabSz="711200">
            <a:lnSpc>
              <a:spcPct val="90000"/>
            </a:lnSpc>
            <a:spcBef>
              <a:spcPct val="0"/>
            </a:spcBef>
            <a:spcAft>
              <a:spcPct val="35000"/>
            </a:spcAft>
            <a:buNone/>
          </a:pPr>
          <a:r>
            <a:rPr lang="en-US" sz="1200" kern="1200">
              <a:latin typeface="Corbel" panose="020B0503020204020204" pitchFamily="34" charset="0"/>
            </a:rPr>
            <a:t>We host a variety of events focused on a variety of topics including sensitivity of results, prescribing guidelines, telehealth, value-based care</a:t>
          </a:r>
          <a:br>
            <a:rPr lang="en-US" sz="1200" kern="1200">
              <a:latin typeface="Corbel" panose="020B0503020204020204" pitchFamily="34" charset="0"/>
            </a:rPr>
          </a:br>
          <a:r>
            <a:rPr lang="en-US" sz="1200" kern="1200">
              <a:latin typeface="Corbel" panose="020B0503020204020204" pitchFamily="34" charset="0"/>
            </a:rPr>
            <a:t>models, and more .</a:t>
          </a:r>
        </a:p>
        <a:p>
          <a:pPr marL="57150" lvl="1" indent="-57150" algn="l" defTabSz="400050">
            <a:lnSpc>
              <a:spcPct val="90000"/>
            </a:lnSpc>
            <a:spcBef>
              <a:spcPct val="0"/>
            </a:spcBef>
            <a:spcAft>
              <a:spcPct val="15000"/>
            </a:spcAft>
            <a:buChar char="•"/>
          </a:pPr>
          <a:endParaRPr lang="en-US" sz="900" kern="1200">
            <a:latin typeface="Corbel" panose="020B0503020204020204" pitchFamily="34" charset="0"/>
          </a:endParaRPr>
        </a:p>
      </dsp:txBody>
      <dsp:txXfrm rot="10800000">
        <a:off x="2039940" y="3649959"/>
        <a:ext cx="6006130" cy="936315"/>
      </dsp:txXfrm>
    </dsp:sp>
    <dsp:sp modelId="{B256A4A7-81F1-45FF-8A03-3D9B373F2F17}">
      <dsp:nvSpPr>
        <dsp:cNvPr id="0" name=""/>
        <dsp:cNvSpPr/>
      </dsp:nvSpPr>
      <dsp:spPr>
        <a:xfrm>
          <a:off x="796072" y="3650296"/>
          <a:ext cx="936315" cy="936315"/>
        </a:xfrm>
        <a:prstGeom prst="ellipse">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765544-4451-43E0-9AC6-F71E83B5DF12}">
      <dsp:nvSpPr>
        <dsp:cNvPr id="0" name=""/>
        <dsp:cNvSpPr/>
      </dsp:nvSpPr>
      <dsp:spPr>
        <a:xfrm>
          <a:off x="1403774" y="3193846"/>
          <a:ext cx="1631250" cy="1400476"/>
        </a:xfrm>
        <a:prstGeom prst="hexagon">
          <a:avLst>
            <a:gd name="adj" fmla="val 25000"/>
            <a:gd name="vf" fmla="val 115470"/>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5240" rIns="0" bIns="15240" numCol="1" spcCol="1270" anchor="ctr" anchorCtr="0">
          <a:noAutofit/>
        </a:bodyPr>
        <a:lstStyle/>
        <a:p>
          <a:pPr marL="0" lvl="0" indent="0" algn="ctr" defTabSz="533400">
            <a:lnSpc>
              <a:spcPct val="90000"/>
            </a:lnSpc>
            <a:spcBef>
              <a:spcPct val="0"/>
            </a:spcBef>
            <a:spcAft>
              <a:spcPct val="35000"/>
            </a:spcAft>
            <a:buNone/>
          </a:pPr>
          <a:r>
            <a:rPr lang="en-US" sz="1200" kern="1200"/>
            <a:t>EHR Care Coordination</a:t>
          </a:r>
        </a:p>
      </dsp:txBody>
      <dsp:txXfrm>
        <a:off x="1656418" y="3410748"/>
        <a:ext cx="1125962" cy="966672"/>
      </dsp:txXfrm>
    </dsp:sp>
    <dsp:sp modelId="{D23CE2AD-5AD2-4D85-89E6-0A0F0599F48A}">
      <dsp:nvSpPr>
        <dsp:cNvPr id="0" name=""/>
        <dsp:cNvSpPr/>
      </dsp:nvSpPr>
      <dsp:spPr>
        <a:xfrm>
          <a:off x="1442696" y="3820091"/>
          <a:ext cx="190283" cy="164016"/>
        </a:xfrm>
        <a:prstGeom prst="hexagon">
          <a:avLst>
            <a:gd name="adj" fmla="val 25000"/>
            <a:gd name="vf" fmla="val 115470"/>
          </a:avLst>
        </a:prstGeom>
        <a:solidFill>
          <a:schemeClr val="lt1">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EDA3813-3EA1-4E4E-9FF9-339804BACEB0}">
      <dsp:nvSpPr>
        <dsp:cNvPr id="0" name=""/>
        <dsp:cNvSpPr/>
      </dsp:nvSpPr>
      <dsp:spPr>
        <a:xfrm>
          <a:off x="0" y="2419614"/>
          <a:ext cx="1631250" cy="1400476"/>
        </a:xfrm>
        <a:prstGeom prst="hexagon">
          <a:avLst>
            <a:gd name="adj" fmla="val 25000"/>
            <a:gd name="vf" fmla="val 115470"/>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t="-8000" b="-8000"/>
          </a:stretch>
        </a:blip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4AD8857-DEB6-4E4A-9EF0-CB45EF65E2BF}">
      <dsp:nvSpPr>
        <dsp:cNvPr id="0" name=""/>
        <dsp:cNvSpPr/>
      </dsp:nvSpPr>
      <dsp:spPr>
        <a:xfrm>
          <a:off x="1117484" y="3634081"/>
          <a:ext cx="190283" cy="164016"/>
        </a:xfrm>
        <a:prstGeom prst="hexagon">
          <a:avLst>
            <a:gd name="adj" fmla="val 25000"/>
            <a:gd name="vf" fmla="val 115470"/>
          </a:avLst>
        </a:prstGeom>
        <a:solidFill>
          <a:schemeClr val="lt1">
            <a:hueOff val="0"/>
            <a:satOff val="0"/>
            <a:lumOff val="0"/>
            <a:alphaOff val="0"/>
          </a:schemeClr>
        </a:solidFill>
        <a:ln w="12700" cap="flat" cmpd="sng" algn="ctr">
          <a:solidFill>
            <a:schemeClr val="accent3">
              <a:hueOff val="1903"/>
              <a:satOff val="31"/>
              <a:lumOff val="1264"/>
              <a:alphaOff val="0"/>
            </a:schemeClr>
          </a:solidFill>
          <a:prstDash val="solid"/>
          <a:miter lim="800000"/>
        </a:ln>
        <a:effectLst/>
      </dsp:spPr>
      <dsp:style>
        <a:lnRef idx="2">
          <a:scrgbClr r="0" g="0" b="0"/>
        </a:lnRef>
        <a:fillRef idx="1">
          <a:scrgbClr r="0" g="0" b="0"/>
        </a:fillRef>
        <a:effectRef idx="0">
          <a:scrgbClr r="0" g="0" b="0"/>
        </a:effectRef>
        <a:fontRef idx="minor"/>
      </dsp:style>
    </dsp:sp>
    <dsp:sp modelId="{2A72923D-D4F1-409F-987A-B8DF4C4A2D02}">
      <dsp:nvSpPr>
        <dsp:cNvPr id="0" name=""/>
        <dsp:cNvSpPr/>
      </dsp:nvSpPr>
      <dsp:spPr>
        <a:xfrm>
          <a:off x="2807549" y="2415141"/>
          <a:ext cx="1631250" cy="1400476"/>
        </a:xfrm>
        <a:prstGeom prst="hexagon">
          <a:avLst>
            <a:gd name="adj" fmla="val 25000"/>
            <a:gd name="vf" fmla="val 115470"/>
          </a:avLst>
        </a:prstGeom>
        <a:solidFill>
          <a:schemeClr val="accent3">
            <a:hueOff val="4282"/>
            <a:satOff val="70"/>
            <a:lumOff val="2843"/>
            <a:alphaOff val="0"/>
          </a:schemeClr>
        </a:solidFill>
        <a:ln w="12700" cap="flat" cmpd="sng" algn="ctr">
          <a:solidFill>
            <a:schemeClr val="accent3">
              <a:hueOff val="4282"/>
              <a:satOff val="70"/>
              <a:lumOff val="284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5240" rIns="0" bIns="15240" numCol="1" spcCol="1270" anchor="ctr" anchorCtr="0">
          <a:noAutofit/>
        </a:bodyPr>
        <a:lstStyle/>
        <a:p>
          <a:pPr marL="0" lvl="0" indent="0" algn="ctr" defTabSz="533400">
            <a:lnSpc>
              <a:spcPct val="90000"/>
            </a:lnSpc>
            <a:spcBef>
              <a:spcPct val="0"/>
            </a:spcBef>
            <a:spcAft>
              <a:spcPct val="35000"/>
            </a:spcAft>
            <a:buNone/>
          </a:pPr>
          <a:r>
            <a:rPr lang="en-US" sz="1200" kern="1200"/>
            <a:t>Treatment and Referrals</a:t>
          </a:r>
        </a:p>
      </dsp:txBody>
      <dsp:txXfrm>
        <a:off x="3060193" y="2632043"/>
        <a:ext cx="1125962" cy="966672"/>
      </dsp:txXfrm>
    </dsp:sp>
    <dsp:sp modelId="{9E77E9E7-8CBC-46B9-B8E5-90FCF41B5C50}">
      <dsp:nvSpPr>
        <dsp:cNvPr id="0" name=""/>
        <dsp:cNvSpPr/>
      </dsp:nvSpPr>
      <dsp:spPr>
        <a:xfrm>
          <a:off x="3930223" y="3626626"/>
          <a:ext cx="190283" cy="164016"/>
        </a:xfrm>
        <a:prstGeom prst="hexagon">
          <a:avLst>
            <a:gd name="adj" fmla="val 25000"/>
            <a:gd name="vf" fmla="val 115470"/>
          </a:avLst>
        </a:prstGeom>
        <a:solidFill>
          <a:schemeClr val="lt1">
            <a:hueOff val="0"/>
            <a:satOff val="0"/>
            <a:lumOff val="0"/>
            <a:alphaOff val="0"/>
          </a:schemeClr>
        </a:solidFill>
        <a:ln w="12700" cap="flat" cmpd="sng" algn="ctr">
          <a:solidFill>
            <a:schemeClr val="accent3">
              <a:hueOff val="3806"/>
              <a:satOff val="62"/>
              <a:lumOff val="2527"/>
              <a:alphaOff val="0"/>
            </a:schemeClr>
          </a:solidFill>
          <a:prstDash val="solid"/>
          <a:miter lim="800000"/>
        </a:ln>
        <a:effectLst/>
      </dsp:spPr>
      <dsp:style>
        <a:lnRef idx="2">
          <a:scrgbClr r="0" g="0" b="0"/>
        </a:lnRef>
        <a:fillRef idx="1">
          <a:scrgbClr r="0" g="0" b="0"/>
        </a:fillRef>
        <a:effectRef idx="0">
          <a:scrgbClr r="0" g="0" b="0"/>
        </a:effectRef>
        <a:fontRef idx="minor"/>
      </dsp:style>
    </dsp:sp>
    <dsp:sp modelId="{92904764-1CC1-4B0D-BF3E-A214C11D642A}">
      <dsp:nvSpPr>
        <dsp:cNvPr id="0" name=""/>
        <dsp:cNvSpPr/>
      </dsp:nvSpPr>
      <dsp:spPr>
        <a:xfrm>
          <a:off x="4210459" y="3190864"/>
          <a:ext cx="1631250" cy="1400476"/>
        </a:xfrm>
        <a:prstGeom prst="hexagon">
          <a:avLst>
            <a:gd name="adj" fmla="val 25000"/>
            <a:gd name="vf" fmla="val 115470"/>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t="-8000" b="-8000"/>
          </a:stretch>
        </a:blipFill>
        <a:ln w="12700" cap="flat" cmpd="sng" algn="ctr">
          <a:solidFill>
            <a:schemeClr val="accent3">
              <a:hueOff val="4282"/>
              <a:satOff val="70"/>
              <a:lumOff val="2843"/>
              <a:alphaOff val="0"/>
            </a:schemeClr>
          </a:solidFill>
          <a:prstDash val="solid"/>
          <a:miter lim="800000"/>
        </a:ln>
        <a:effectLst/>
      </dsp:spPr>
      <dsp:style>
        <a:lnRef idx="2">
          <a:scrgbClr r="0" g="0" b="0"/>
        </a:lnRef>
        <a:fillRef idx="1">
          <a:scrgbClr r="0" g="0" b="0"/>
        </a:fillRef>
        <a:effectRef idx="0">
          <a:scrgbClr r="0" g="0" b="0"/>
        </a:effectRef>
        <a:fontRef idx="minor"/>
      </dsp:style>
    </dsp:sp>
    <dsp:sp modelId="{4E39129F-1DDA-4B23-928A-E98720C42AE4}">
      <dsp:nvSpPr>
        <dsp:cNvPr id="0" name=""/>
        <dsp:cNvSpPr/>
      </dsp:nvSpPr>
      <dsp:spPr>
        <a:xfrm>
          <a:off x="4250245" y="3814126"/>
          <a:ext cx="190283" cy="164016"/>
        </a:xfrm>
        <a:prstGeom prst="hexagon">
          <a:avLst>
            <a:gd name="adj" fmla="val 25000"/>
            <a:gd name="vf" fmla="val 115470"/>
          </a:avLst>
        </a:prstGeom>
        <a:solidFill>
          <a:schemeClr val="lt1">
            <a:hueOff val="0"/>
            <a:satOff val="0"/>
            <a:lumOff val="0"/>
            <a:alphaOff val="0"/>
          </a:schemeClr>
        </a:solidFill>
        <a:ln w="12700" cap="flat" cmpd="sng" algn="ctr">
          <a:solidFill>
            <a:schemeClr val="accent3">
              <a:hueOff val="5710"/>
              <a:satOff val="94"/>
              <a:lumOff val="3791"/>
              <a:alphaOff val="0"/>
            </a:schemeClr>
          </a:solidFill>
          <a:prstDash val="solid"/>
          <a:miter lim="800000"/>
        </a:ln>
        <a:effectLst/>
      </dsp:spPr>
      <dsp:style>
        <a:lnRef idx="2">
          <a:scrgbClr r="0" g="0" b="0"/>
        </a:lnRef>
        <a:fillRef idx="1">
          <a:scrgbClr r="0" g="0" b="0"/>
        </a:fillRef>
        <a:effectRef idx="0">
          <a:scrgbClr r="0" g="0" b="0"/>
        </a:effectRef>
        <a:fontRef idx="minor"/>
      </dsp:style>
    </dsp:sp>
    <dsp:sp modelId="{6B6A31DE-E436-4781-89C8-0AAA1A5EFA38}">
      <dsp:nvSpPr>
        <dsp:cNvPr id="0" name=""/>
        <dsp:cNvSpPr/>
      </dsp:nvSpPr>
      <dsp:spPr>
        <a:xfrm>
          <a:off x="1403774" y="1645382"/>
          <a:ext cx="1631250" cy="1400476"/>
        </a:xfrm>
        <a:prstGeom prst="hexagon">
          <a:avLst>
            <a:gd name="adj" fmla="val 25000"/>
            <a:gd name="vf" fmla="val 115470"/>
          </a:avLst>
        </a:prstGeom>
        <a:solidFill>
          <a:schemeClr val="accent3">
            <a:hueOff val="8564"/>
            <a:satOff val="141"/>
            <a:lumOff val="5687"/>
            <a:alphaOff val="0"/>
          </a:schemeClr>
        </a:solidFill>
        <a:ln w="12700" cap="flat" cmpd="sng" algn="ctr">
          <a:solidFill>
            <a:schemeClr val="accent3">
              <a:hueOff val="8564"/>
              <a:satOff val="141"/>
              <a:lumOff val="568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5240" rIns="0" bIns="15240" numCol="1" spcCol="1270" anchor="ctr" anchorCtr="0">
          <a:noAutofit/>
        </a:bodyPr>
        <a:lstStyle/>
        <a:p>
          <a:pPr marL="0" lvl="0" indent="0" algn="ctr" defTabSz="533400">
            <a:lnSpc>
              <a:spcPct val="90000"/>
            </a:lnSpc>
            <a:spcBef>
              <a:spcPct val="0"/>
            </a:spcBef>
            <a:spcAft>
              <a:spcPct val="35000"/>
            </a:spcAft>
            <a:buNone/>
          </a:pPr>
          <a:r>
            <a:rPr lang="en-US" sz="1200" kern="1200"/>
            <a:t>Workforce Enhancement</a:t>
          </a:r>
        </a:p>
      </dsp:txBody>
      <dsp:txXfrm>
        <a:off x="1656418" y="1862284"/>
        <a:ext cx="1125962" cy="966672"/>
      </dsp:txXfrm>
    </dsp:sp>
    <dsp:sp modelId="{B8DFE720-185B-464D-B645-F94F29E503CC}">
      <dsp:nvSpPr>
        <dsp:cNvPr id="0" name=""/>
        <dsp:cNvSpPr/>
      </dsp:nvSpPr>
      <dsp:spPr>
        <a:xfrm>
          <a:off x="2521258" y="1671848"/>
          <a:ext cx="190283" cy="164016"/>
        </a:xfrm>
        <a:prstGeom prst="hexagon">
          <a:avLst>
            <a:gd name="adj" fmla="val 25000"/>
            <a:gd name="vf" fmla="val 115470"/>
          </a:avLst>
        </a:prstGeom>
        <a:solidFill>
          <a:schemeClr val="lt1">
            <a:hueOff val="0"/>
            <a:satOff val="0"/>
            <a:lumOff val="0"/>
            <a:alphaOff val="0"/>
          </a:schemeClr>
        </a:solidFill>
        <a:ln w="12700" cap="flat" cmpd="sng" algn="ctr">
          <a:solidFill>
            <a:schemeClr val="accent3">
              <a:hueOff val="7613"/>
              <a:satOff val="125"/>
              <a:lumOff val="5055"/>
              <a:alphaOff val="0"/>
            </a:schemeClr>
          </a:solidFill>
          <a:prstDash val="solid"/>
          <a:miter lim="800000"/>
        </a:ln>
        <a:effectLst/>
      </dsp:spPr>
      <dsp:style>
        <a:lnRef idx="2">
          <a:scrgbClr r="0" g="0" b="0"/>
        </a:lnRef>
        <a:fillRef idx="1">
          <a:scrgbClr r="0" g="0" b="0"/>
        </a:fillRef>
        <a:effectRef idx="0">
          <a:scrgbClr r="0" g="0" b="0"/>
        </a:effectRef>
        <a:fontRef idx="minor"/>
      </dsp:style>
    </dsp:sp>
    <dsp:sp modelId="{F4260766-96E1-4386-9FAE-E4616F1338B9}">
      <dsp:nvSpPr>
        <dsp:cNvPr id="0" name=""/>
        <dsp:cNvSpPr/>
      </dsp:nvSpPr>
      <dsp:spPr>
        <a:xfrm>
          <a:off x="2807549" y="866676"/>
          <a:ext cx="1631250" cy="1400476"/>
        </a:xfrm>
        <a:prstGeom prst="hexagon">
          <a:avLst>
            <a:gd name="adj" fmla="val 25000"/>
            <a:gd name="vf" fmla="val 115470"/>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t="-8000" b="-8000"/>
          </a:stretch>
        </a:blipFill>
        <a:ln w="12700" cap="flat" cmpd="sng" algn="ctr">
          <a:solidFill>
            <a:schemeClr val="accent3">
              <a:hueOff val="8564"/>
              <a:satOff val="141"/>
              <a:lumOff val="5687"/>
              <a:alphaOff val="0"/>
            </a:schemeClr>
          </a:solidFill>
          <a:prstDash val="solid"/>
          <a:miter lim="800000"/>
        </a:ln>
        <a:effectLst/>
      </dsp:spPr>
      <dsp:style>
        <a:lnRef idx="2">
          <a:scrgbClr r="0" g="0" b="0"/>
        </a:lnRef>
        <a:fillRef idx="1">
          <a:scrgbClr r="0" g="0" b="0"/>
        </a:fillRef>
        <a:effectRef idx="0">
          <a:scrgbClr r="0" g="0" b="0"/>
        </a:effectRef>
        <a:fontRef idx="minor"/>
      </dsp:style>
    </dsp:sp>
    <dsp:sp modelId="{D403DE50-2306-47F1-93A1-695EB0FB532B}">
      <dsp:nvSpPr>
        <dsp:cNvPr id="0" name=""/>
        <dsp:cNvSpPr/>
      </dsp:nvSpPr>
      <dsp:spPr>
        <a:xfrm>
          <a:off x="2853390" y="1487329"/>
          <a:ext cx="190283" cy="164016"/>
        </a:xfrm>
        <a:prstGeom prst="hexagon">
          <a:avLst>
            <a:gd name="adj" fmla="val 25000"/>
            <a:gd name="vf" fmla="val 115470"/>
          </a:avLst>
        </a:prstGeom>
        <a:solidFill>
          <a:schemeClr val="lt1">
            <a:hueOff val="0"/>
            <a:satOff val="0"/>
            <a:lumOff val="0"/>
            <a:alphaOff val="0"/>
          </a:schemeClr>
        </a:solidFill>
        <a:ln w="12700" cap="flat" cmpd="sng" algn="ctr">
          <a:solidFill>
            <a:schemeClr val="accent3">
              <a:hueOff val="9516"/>
              <a:satOff val="156"/>
              <a:lumOff val="6318"/>
              <a:alphaOff val="0"/>
            </a:schemeClr>
          </a:solidFill>
          <a:prstDash val="solid"/>
          <a:miter lim="800000"/>
        </a:ln>
        <a:effectLst/>
      </dsp:spPr>
      <dsp:style>
        <a:lnRef idx="2">
          <a:scrgbClr r="0" g="0" b="0"/>
        </a:lnRef>
        <a:fillRef idx="1">
          <a:scrgbClr r="0" g="0" b="0"/>
        </a:fillRef>
        <a:effectRef idx="0">
          <a:scrgbClr r="0" g="0" b="0"/>
        </a:effectRef>
        <a:fontRef idx="minor"/>
      </dsp:style>
    </dsp:sp>
    <dsp:sp modelId="{EBA9ABC3-9E3E-4DF9-9475-BF0F1920251D}">
      <dsp:nvSpPr>
        <dsp:cNvPr id="0" name=""/>
        <dsp:cNvSpPr/>
      </dsp:nvSpPr>
      <dsp:spPr>
        <a:xfrm>
          <a:off x="4210459" y="1642399"/>
          <a:ext cx="1631250" cy="1400476"/>
        </a:xfrm>
        <a:prstGeom prst="hexagon">
          <a:avLst>
            <a:gd name="adj" fmla="val 25000"/>
            <a:gd name="vf" fmla="val 115470"/>
          </a:avLst>
        </a:prstGeom>
        <a:solidFill>
          <a:schemeClr val="accent3">
            <a:hueOff val="12846"/>
            <a:satOff val="211"/>
            <a:lumOff val="8530"/>
            <a:alphaOff val="0"/>
          </a:schemeClr>
        </a:solidFill>
        <a:ln w="12700" cap="flat" cmpd="sng" algn="ctr">
          <a:solidFill>
            <a:schemeClr val="accent3">
              <a:hueOff val="12846"/>
              <a:satOff val="211"/>
              <a:lumOff val="853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5240" rIns="0" bIns="15240" numCol="1" spcCol="1270" anchor="ctr" anchorCtr="0">
          <a:noAutofit/>
        </a:bodyPr>
        <a:lstStyle/>
        <a:p>
          <a:pPr marL="0" lvl="0" indent="0" algn="ctr" defTabSz="533400">
            <a:lnSpc>
              <a:spcPct val="90000"/>
            </a:lnSpc>
            <a:spcBef>
              <a:spcPct val="0"/>
            </a:spcBef>
            <a:spcAft>
              <a:spcPct val="35000"/>
            </a:spcAft>
            <a:buNone/>
          </a:pPr>
          <a:r>
            <a:rPr lang="en-US" sz="1200" kern="1200"/>
            <a:t>Staffing/Loan Repayment</a:t>
          </a:r>
        </a:p>
      </dsp:txBody>
      <dsp:txXfrm>
        <a:off x="4463103" y="1859301"/>
        <a:ext cx="1125962" cy="966672"/>
      </dsp:txXfrm>
    </dsp:sp>
    <dsp:sp modelId="{2A5E0B81-C797-4007-9D2D-BB2D1676F3BB}">
      <dsp:nvSpPr>
        <dsp:cNvPr id="0" name=""/>
        <dsp:cNvSpPr/>
      </dsp:nvSpPr>
      <dsp:spPr>
        <a:xfrm>
          <a:off x="5622018" y="2263053"/>
          <a:ext cx="190283" cy="164016"/>
        </a:xfrm>
        <a:prstGeom prst="hexagon">
          <a:avLst>
            <a:gd name="adj" fmla="val 25000"/>
            <a:gd name="vf" fmla="val 115470"/>
          </a:avLst>
        </a:prstGeom>
        <a:solidFill>
          <a:schemeClr val="lt1">
            <a:hueOff val="0"/>
            <a:satOff val="0"/>
            <a:lumOff val="0"/>
            <a:alphaOff val="0"/>
          </a:schemeClr>
        </a:solidFill>
        <a:ln w="12700" cap="flat" cmpd="sng" algn="ctr">
          <a:solidFill>
            <a:schemeClr val="accent3">
              <a:hueOff val="11419"/>
              <a:satOff val="187"/>
              <a:lumOff val="7582"/>
              <a:alphaOff val="0"/>
            </a:schemeClr>
          </a:solidFill>
          <a:prstDash val="solid"/>
          <a:miter lim="800000"/>
        </a:ln>
        <a:effectLst/>
      </dsp:spPr>
      <dsp:style>
        <a:lnRef idx="2">
          <a:scrgbClr r="0" g="0" b="0"/>
        </a:lnRef>
        <a:fillRef idx="1">
          <a:scrgbClr r="0" g="0" b="0"/>
        </a:fillRef>
        <a:effectRef idx="0">
          <a:scrgbClr r="0" g="0" b="0"/>
        </a:effectRef>
        <a:fontRef idx="minor"/>
      </dsp:style>
    </dsp:sp>
    <dsp:sp modelId="{97A6EE21-0378-49E2-B86B-6FBF2BD69912}">
      <dsp:nvSpPr>
        <dsp:cNvPr id="0" name=""/>
        <dsp:cNvSpPr/>
      </dsp:nvSpPr>
      <dsp:spPr>
        <a:xfrm>
          <a:off x="5620024" y="914404"/>
          <a:ext cx="1631250" cy="1400476"/>
        </a:xfrm>
        <a:prstGeom prst="hexagon">
          <a:avLst>
            <a:gd name="adj" fmla="val 25000"/>
            <a:gd name="vf" fmla="val 115470"/>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t="-8000" b="-8000"/>
          </a:stretch>
        </a:blipFill>
        <a:ln w="12700" cap="flat" cmpd="sng" algn="ctr">
          <a:solidFill>
            <a:schemeClr val="accent3">
              <a:hueOff val="12846"/>
              <a:satOff val="211"/>
              <a:lumOff val="853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07A9A03-DF39-4032-90D4-D9BABE574F49}">
      <dsp:nvSpPr>
        <dsp:cNvPr id="0" name=""/>
        <dsp:cNvSpPr/>
      </dsp:nvSpPr>
      <dsp:spPr>
        <a:xfrm>
          <a:off x="5932526" y="2455026"/>
          <a:ext cx="190283" cy="164016"/>
        </a:xfrm>
        <a:prstGeom prst="hexagon">
          <a:avLst>
            <a:gd name="adj" fmla="val 25000"/>
            <a:gd name="vf" fmla="val 115470"/>
          </a:avLst>
        </a:prstGeom>
        <a:solidFill>
          <a:schemeClr val="lt1">
            <a:hueOff val="0"/>
            <a:satOff val="0"/>
            <a:lumOff val="0"/>
            <a:alphaOff val="0"/>
          </a:schemeClr>
        </a:solidFill>
        <a:ln w="12700" cap="flat" cmpd="sng" algn="ctr">
          <a:solidFill>
            <a:schemeClr val="accent3">
              <a:hueOff val="13322"/>
              <a:satOff val="219"/>
              <a:lumOff val="8846"/>
              <a:alphaOff val="0"/>
            </a:schemeClr>
          </a:solidFill>
          <a:prstDash val="solid"/>
          <a:miter lim="800000"/>
        </a:ln>
        <a:effectLst/>
      </dsp:spPr>
      <dsp:style>
        <a:lnRef idx="2">
          <a:scrgbClr r="0" g="0" b="0"/>
        </a:lnRef>
        <a:fillRef idx="1">
          <a:scrgbClr r="0" g="0" b="0"/>
        </a:fillRef>
        <a:effectRef idx="0">
          <a:scrgbClr r="0" g="0" b="0"/>
        </a:effectRef>
        <a:fontRef idx="minor"/>
      </dsp:style>
    </dsp:sp>
    <dsp:sp modelId="{2660A236-B68E-4854-A324-5CD1A850BEBB}">
      <dsp:nvSpPr>
        <dsp:cNvPr id="0" name=""/>
        <dsp:cNvSpPr/>
      </dsp:nvSpPr>
      <dsp:spPr>
        <a:xfrm>
          <a:off x="5620024" y="2438399"/>
          <a:ext cx="1631250" cy="1400476"/>
        </a:xfrm>
        <a:prstGeom prst="hexagon">
          <a:avLst>
            <a:gd name="adj" fmla="val 25000"/>
            <a:gd name="vf" fmla="val 115470"/>
          </a:avLst>
        </a:prstGeom>
        <a:solidFill>
          <a:schemeClr val="accent3">
            <a:hueOff val="17129"/>
            <a:satOff val="281"/>
            <a:lumOff val="11373"/>
            <a:alphaOff val="0"/>
          </a:schemeClr>
        </a:solidFill>
        <a:ln w="12700" cap="flat" cmpd="sng" algn="ctr">
          <a:solidFill>
            <a:schemeClr val="accent3">
              <a:hueOff val="17129"/>
              <a:satOff val="281"/>
              <a:lumOff val="1137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5240" rIns="0" bIns="15240" numCol="1" spcCol="1270" anchor="ctr" anchorCtr="0">
          <a:noAutofit/>
        </a:bodyPr>
        <a:lstStyle/>
        <a:p>
          <a:pPr marL="0" lvl="0" indent="0" algn="ctr" defTabSz="533400">
            <a:lnSpc>
              <a:spcPct val="90000"/>
            </a:lnSpc>
            <a:spcBef>
              <a:spcPct val="0"/>
            </a:spcBef>
            <a:spcAft>
              <a:spcPct val="35000"/>
            </a:spcAft>
            <a:buNone/>
          </a:pPr>
          <a:r>
            <a:rPr lang="en-US" sz="1200" kern="1200"/>
            <a:t>Billing/Coding Optimization</a:t>
          </a:r>
        </a:p>
      </dsp:txBody>
      <dsp:txXfrm>
        <a:off x="5872668" y="2655301"/>
        <a:ext cx="1125962" cy="966672"/>
      </dsp:txXfrm>
    </dsp:sp>
    <dsp:sp modelId="{E872CA57-712A-450B-8B8F-329B7FB9DF0A}">
      <dsp:nvSpPr>
        <dsp:cNvPr id="0" name=""/>
        <dsp:cNvSpPr/>
      </dsp:nvSpPr>
      <dsp:spPr>
        <a:xfrm>
          <a:off x="7025793" y="1509322"/>
          <a:ext cx="190283" cy="164016"/>
        </a:xfrm>
        <a:prstGeom prst="hexagon">
          <a:avLst>
            <a:gd name="adj" fmla="val 25000"/>
            <a:gd name="vf" fmla="val 115470"/>
          </a:avLst>
        </a:prstGeom>
        <a:solidFill>
          <a:schemeClr val="lt1">
            <a:hueOff val="0"/>
            <a:satOff val="0"/>
            <a:lumOff val="0"/>
            <a:alphaOff val="0"/>
          </a:schemeClr>
        </a:solidFill>
        <a:ln w="12700" cap="flat" cmpd="sng" algn="ctr">
          <a:solidFill>
            <a:schemeClr val="accent3">
              <a:hueOff val="15225"/>
              <a:satOff val="250"/>
              <a:lumOff val="10109"/>
              <a:alphaOff val="0"/>
            </a:schemeClr>
          </a:solidFill>
          <a:prstDash val="solid"/>
          <a:miter lim="800000"/>
        </a:ln>
        <a:effectLst/>
      </dsp:spPr>
      <dsp:style>
        <a:lnRef idx="2">
          <a:scrgbClr r="0" g="0" b="0"/>
        </a:lnRef>
        <a:fillRef idx="1">
          <a:scrgbClr r="0" g="0" b="0"/>
        </a:fillRef>
        <a:effectRef idx="0">
          <a:scrgbClr r="0" g="0" b="0"/>
        </a:effectRef>
        <a:fontRef idx="minor"/>
      </dsp:style>
    </dsp:sp>
    <dsp:sp modelId="{EB6D1897-BD0E-4AB4-A224-A554529C62D0}">
      <dsp:nvSpPr>
        <dsp:cNvPr id="0" name=""/>
        <dsp:cNvSpPr/>
      </dsp:nvSpPr>
      <dsp:spPr>
        <a:xfrm>
          <a:off x="7018008" y="1662901"/>
          <a:ext cx="1631250" cy="1400476"/>
        </a:xfrm>
        <a:prstGeom prst="hexagon">
          <a:avLst>
            <a:gd name="adj" fmla="val 25000"/>
            <a:gd name="vf" fmla="val 115470"/>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t="-8000" b="-8000"/>
          </a:stretch>
        </a:blipFill>
        <a:ln w="12700" cap="flat" cmpd="sng" algn="ctr">
          <a:solidFill>
            <a:schemeClr val="accent3">
              <a:hueOff val="17129"/>
              <a:satOff val="281"/>
              <a:lumOff val="11373"/>
              <a:alphaOff val="0"/>
            </a:schemeClr>
          </a:solidFill>
          <a:prstDash val="solid"/>
          <a:miter lim="800000"/>
        </a:ln>
        <a:effectLst/>
      </dsp:spPr>
      <dsp:style>
        <a:lnRef idx="2">
          <a:scrgbClr r="0" g="0" b="0"/>
        </a:lnRef>
        <a:fillRef idx="1">
          <a:scrgbClr r="0" g="0" b="0"/>
        </a:fillRef>
        <a:effectRef idx="0">
          <a:scrgbClr r="0" g="0" b="0"/>
        </a:effectRef>
        <a:fontRef idx="minor"/>
      </dsp:style>
    </dsp:sp>
    <dsp:sp modelId="{FED6DA22-C5E6-4227-B138-55CD55507947}">
      <dsp:nvSpPr>
        <dsp:cNvPr id="0" name=""/>
        <dsp:cNvSpPr/>
      </dsp:nvSpPr>
      <dsp:spPr>
        <a:xfrm>
          <a:off x="7343220" y="1694214"/>
          <a:ext cx="190283" cy="164016"/>
        </a:xfrm>
        <a:prstGeom prst="hexagon">
          <a:avLst>
            <a:gd name="adj" fmla="val 25000"/>
            <a:gd name="vf" fmla="val 115470"/>
          </a:avLst>
        </a:prstGeom>
        <a:solidFill>
          <a:schemeClr val="lt1">
            <a:hueOff val="0"/>
            <a:satOff val="0"/>
            <a:lumOff val="0"/>
            <a:alphaOff val="0"/>
          </a:schemeClr>
        </a:solidFill>
        <a:ln w="12700" cap="flat" cmpd="sng" algn="ctr">
          <a:solidFill>
            <a:schemeClr val="accent3">
              <a:hueOff val="17129"/>
              <a:satOff val="281"/>
              <a:lumOff val="11373"/>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8BFFE7-FFDF-43A3-B546-7AA37A18C034}">
      <dsp:nvSpPr>
        <dsp:cNvPr id="0" name=""/>
        <dsp:cNvSpPr/>
      </dsp:nvSpPr>
      <dsp:spPr>
        <a:xfrm>
          <a:off x="-4738021" y="-726251"/>
          <a:ext cx="5643504" cy="5643504"/>
        </a:xfrm>
        <a:prstGeom prst="blockArc">
          <a:avLst>
            <a:gd name="adj1" fmla="val 18900000"/>
            <a:gd name="adj2" fmla="val 2700000"/>
            <a:gd name="adj3" fmla="val 383"/>
          </a:avLst>
        </a:pr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5BAAF5C-5B1A-4F9F-B9BA-305592E1FCF6}">
      <dsp:nvSpPr>
        <dsp:cNvPr id="0" name=""/>
        <dsp:cNvSpPr/>
      </dsp:nvSpPr>
      <dsp:spPr>
        <a:xfrm>
          <a:off x="396273" y="261853"/>
          <a:ext cx="7776133" cy="524042"/>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5959" tIns="68580" rIns="68580" bIns="68580" numCol="1" spcCol="1270" anchor="ctr" anchorCtr="0">
          <a:noAutofit/>
        </a:bodyPr>
        <a:lstStyle/>
        <a:p>
          <a:pPr marL="0" lvl="0" indent="0" algn="l" defTabSz="1200150">
            <a:lnSpc>
              <a:spcPct val="90000"/>
            </a:lnSpc>
            <a:spcBef>
              <a:spcPct val="0"/>
            </a:spcBef>
            <a:spcAft>
              <a:spcPct val="35000"/>
            </a:spcAft>
            <a:buNone/>
          </a:pPr>
          <a:r>
            <a:rPr lang="en-US" sz="2700" kern="1200"/>
            <a:t>In Existence Since 1972</a:t>
          </a:r>
        </a:p>
      </dsp:txBody>
      <dsp:txXfrm>
        <a:off x="396273" y="261853"/>
        <a:ext cx="7776133" cy="524042"/>
      </dsp:txXfrm>
    </dsp:sp>
    <dsp:sp modelId="{C46834AC-B795-43C7-A5D5-5726EAD03678}">
      <dsp:nvSpPr>
        <dsp:cNvPr id="0" name=""/>
        <dsp:cNvSpPr/>
      </dsp:nvSpPr>
      <dsp:spPr>
        <a:xfrm>
          <a:off x="68747" y="196348"/>
          <a:ext cx="655053" cy="655053"/>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5DAE8F4-9240-454D-A1CB-B68D59F8A7DD}">
      <dsp:nvSpPr>
        <dsp:cNvPr id="0" name=""/>
        <dsp:cNvSpPr/>
      </dsp:nvSpPr>
      <dsp:spPr>
        <a:xfrm>
          <a:off x="771787" y="1047666"/>
          <a:ext cx="7400620" cy="524042"/>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5959" tIns="68580" rIns="68580" bIns="68580" numCol="1" spcCol="1270" anchor="ctr" anchorCtr="0">
          <a:noAutofit/>
        </a:bodyPr>
        <a:lstStyle/>
        <a:p>
          <a:pPr marL="0" lvl="0" indent="0" algn="l" defTabSz="1200150">
            <a:lnSpc>
              <a:spcPct val="90000"/>
            </a:lnSpc>
            <a:spcBef>
              <a:spcPct val="0"/>
            </a:spcBef>
            <a:spcAft>
              <a:spcPct val="35000"/>
            </a:spcAft>
            <a:buNone/>
          </a:pPr>
          <a:r>
            <a:rPr lang="en-US" sz="2700" kern="1200"/>
            <a:t>Not-for-profit</a:t>
          </a:r>
        </a:p>
      </dsp:txBody>
      <dsp:txXfrm>
        <a:off x="771787" y="1047666"/>
        <a:ext cx="7400620" cy="524042"/>
      </dsp:txXfrm>
    </dsp:sp>
    <dsp:sp modelId="{E2AF904B-455F-4E0E-B3EA-8B1C65300C72}">
      <dsp:nvSpPr>
        <dsp:cNvPr id="0" name=""/>
        <dsp:cNvSpPr/>
      </dsp:nvSpPr>
      <dsp:spPr>
        <a:xfrm>
          <a:off x="444260" y="982160"/>
          <a:ext cx="655053" cy="655053"/>
        </a:xfrm>
        <a:prstGeom prst="ellipse">
          <a:avLst/>
        </a:prstGeom>
        <a:solidFill>
          <a:schemeClr val="lt1">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25EAA0E-E363-447B-A8F7-45BA011A9F4F}">
      <dsp:nvSpPr>
        <dsp:cNvPr id="0" name=""/>
        <dsp:cNvSpPr/>
      </dsp:nvSpPr>
      <dsp:spPr>
        <a:xfrm>
          <a:off x="887039" y="1833478"/>
          <a:ext cx="7285367" cy="524042"/>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5959" tIns="68580" rIns="68580" bIns="68580" numCol="1" spcCol="1270" anchor="ctr" anchorCtr="0">
          <a:noAutofit/>
        </a:bodyPr>
        <a:lstStyle/>
        <a:p>
          <a:pPr marL="0" lvl="0" indent="0" algn="l" defTabSz="1200150">
            <a:lnSpc>
              <a:spcPct val="90000"/>
            </a:lnSpc>
            <a:spcBef>
              <a:spcPct val="0"/>
            </a:spcBef>
            <a:spcAft>
              <a:spcPct val="35000"/>
            </a:spcAft>
            <a:buNone/>
          </a:pPr>
          <a:r>
            <a:rPr lang="en-US" sz="2700" kern="1200"/>
            <a:t>Healthcare Resource </a:t>
          </a:r>
        </a:p>
      </dsp:txBody>
      <dsp:txXfrm>
        <a:off x="887039" y="1833478"/>
        <a:ext cx="7285367" cy="524042"/>
      </dsp:txXfrm>
    </dsp:sp>
    <dsp:sp modelId="{F071AA92-DAEE-417F-9D9F-3800DA1A16F3}">
      <dsp:nvSpPr>
        <dsp:cNvPr id="0" name=""/>
        <dsp:cNvSpPr/>
      </dsp:nvSpPr>
      <dsp:spPr>
        <a:xfrm>
          <a:off x="559513" y="1767973"/>
          <a:ext cx="655053" cy="655053"/>
        </a:xfrm>
        <a:prstGeom prst="ellipse">
          <a:avLst/>
        </a:prstGeom>
        <a:solidFill>
          <a:schemeClr val="lt1">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271A222-98EB-4A9F-AEA5-EA48D117F7B5}">
      <dsp:nvSpPr>
        <dsp:cNvPr id="0" name=""/>
        <dsp:cNvSpPr/>
      </dsp:nvSpPr>
      <dsp:spPr>
        <a:xfrm>
          <a:off x="771787" y="2619291"/>
          <a:ext cx="7400620" cy="524042"/>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5959" tIns="68580" rIns="68580" bIns="68580" numCol="1" spcCol="1270" anchor="ctr" anchorCtr="0">
          <a:noAutofit/>
        </a:bodyPr>
        <a:lstStyle/>
        <a:p>
          <a:pPr marL="0" lvl="0" indent="0" algn="l" defTabSz="1200150">
            <a:lnSpc>
              <a:spcPct val="90000"/>
            </a:lnSpc>
            <a:spcBef>
              <a:spcPct val="0"/>
            </a:spcBef>
            <a:spcAft>
              <a:spcPct val="35000"/>
            </a:spcAft>
            <a:buNone/>
          </a:pPr>
          <a:r>
            <a:rPr lang="en-US" sz="2700" kern="1200"/>
            <a:t>Broad Engagement – Hospitals, Clinics, LTC, etc.</a:t>
          </a:r>
        </a:p>
      </dsp:txBody>
      <dsp:txXfrm>
        <a:off x="771787" y="2619291"/>
        <a:ext cx="7400620" cy="524042"/>
      </dsp:txXfrm>
    </dsp:sp>
    <dsp:sp modelId="{DC36EB5F-D302-4AE3-8F59-10628BC1E539}">
      <dsp:nvSpPr>
        <dsp:cNvPr id="0" name=""/>
        <dsp:cNvSpPr/>
      </dsp:nvSpPr>
      <dsp:spPr>
        <a:xfrm>
          <a:off x="444260" y="2553785"/>
          <a:ext cx="655053" cy="655053"/>
        </a:xfrm>
        <a:prstGeom prst="ellipse">
          <a:avLst/>
        </a:prstGeom>
        <a:solidFill>
          <a:schemeClr val="lt1">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A10DD81-AC5C-4983-8F7B-BAF290637047}">
      <dsp:nvSpPr>
        <dsp:cNvPr id="0" name=""/>
        <dsp:cNvSpPr/>
      </dsp:nvSpPr>
      <dsp:spPr>
        <a:xfrm>
          <a:off x="396273" y="3405103"/>
          <a:ext cx="7776133" cy="524042"/>
        </a:xfrm>
        <a:prstGeom prst="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5959" tIns="68580" rIns="68580" bIns="68580" numCol="1" spcCol="1270" anchor="ctr" anchorCtr="0">
          <a:noAutofit/>
        </a:bodyPr>
        <a:lstStyle/>
        <a:p>
          <a:pPr marL="0" lvl="0" indent="0" algn="l" defTabSz="1200150">
            <a:lnSpc>
              <a:spcPct val="90000"/>
            </a:lnSpc>
            <a:spcBef>
              <a:spcPct val="0"/>
            </a:spcBef>
            <a:spcAft>
              <a:spcPct val="35000"/>
            </a:spcAft>
            <a:buNone/>
          </a:pPr>
          <a:r>
            <a:rPr lang="en-US" sz="2700" kern="1200"/>
            <a:t>Teams of Experts</a:t>
          </a:r>
        </a:p>
      </dsp:txBody>
      <dsp:txXfrm>
        <a:off x="396273" y="3405103"/>
        <a:ext cx="7776133" cy="524042"/>
      </dsp:txXfrm>
    </dsp:sp>
    <dsp:sp modelId="{0519D45F-F32E-450C-9703-3ECC71952541}">
      <dsp:nvSpPr>
        <dsp:cNvPr id="0" name=""/>
        <dsp:cNvSpPr/>
      </dsp:nvSpPr>
      <dsp:spPr>
        <a:xfrm>
          <a:off x="68747" y="3339598"/>
          <a:ext cx="655053" cy="655053"/>
        </a:xfrm>
        <a:prstGeom prst="ellipse">
          <a:avLst/>
        </a:prstGeom>
        <a:solidFill>
          <a:schemeClr val="lt1">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512801-D8CA-4F32-B953-419C190E2AEB}">
      <dsp:nvSpPr>
        <dsp:cNvPr id="0" name=""/>
        <dsp:cNvSpPr/>
      </dsp:nvSpPr>
      <dsp:spPr>
        <a:xfrm>
          <a:off x="1691729" y="1127"/>
          <a:ext cx="4846141" cy="4405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b" anchorCtr="0">
          <a:noAutofit/>
        </a:bodyPr>
        <a:lstStyle/>
        <a:p>
          <a:pPr marL="0" lvl="0" indent="0" algn="l" defTabSz="844550">
            <a:lnSpc>
              <a:spcPct val="90000"/>
            </a:lnSpc>
            <a:spcBef>
              <a:spcPct val="0"/>
            </a:spcBef>
            <a:spcAft>
              <a:spcPct val="35000"/>
            </a:spcAft>
            <a:buNone/>
          </a:pPr>
          <a:r>
            <a:rPr lang="en-US" sz="1900" kern="1200"/>
            <a:t>QIO- 45 Years</a:t>
          </a:r>
        </a:p>
      </dsp:txBody>
      <dsp:txXfrm>
        <a:off x="1691729" y="1127"/>
        <a:ext cx="4846141" cy="440558"/>
      </dsp:txXfrm>
    </dsp:sp>
    <dsp:sp modelId="{F0FB411E-3245-4F39-B392-DC4ED23BCCC0}">
      <dsp:nvSpPr>
        <dsp:cNvPr id="0" name=""/>
        <dsp:cNvSpPr/>
      </dsp:nvSpPr>
      <dsp:spPr>
        <a:xfrm>
          <a:off x="1691729" y="441685"/>
          <a:ext cx="646152" cy="107692"/>
        </a:xfrm>
        <a:prstGeom prst="parallelogram">
          <a:avLst>
            <a:gd name="adj" fmla="val 140840"/>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C134227-3816-44D0-A215-13179EE47300}">
      <dsp:nvSpPr>
        <dsp:cNvPr id="0" name=""/>
        <dsp:cNvSpPr/>
      </dsp:nvSpPr>
      <dsp:spPr>
        <a:xfrm>
          <a:off x="2375573" y="441685"/>
          <a:ext cx="646152" cy="107692"/>
        </a:xfrm>
        <a:prstGeom prst="parallelogram">
          <a:avLst>
            <a:gd name="adj" fmla="val 140840"/>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D71E6EE-BEE3-46B2-BD1B-EBED572DE439}">
      <dsp:nvSpPr>
        <dsp:cNvPr id="0" name=""/>
        <dsp:cNvSpPr/>
      </dsp:nvSpPr>
      <dsp:spPr>
        <a:xfrm>
          <a:off x="3059418" y="441685"/>
          <a:ext cx="646152" cy="107692"/>
        </a:xfrm>
        <a:prstGeom prst="parallelogram">
          <a:avLst>
            <a:gd name="adj" fmla="val 140840"/>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2AAEB6C-1997-456B-A54F-E3D8D0842F06}">
      <dsp:nvSpPr>
        <dsp:cNvPr id="0" name=""/>
        <dsp:cNvSpPr/>
      </dsp:nvSpPr>
      <dsp:spPr>
        <a:xfrm>
          <a:off x="3743262" y="441685"/>
          <a:ext cx="646152" cy="107692"/>
        </a:xfrm>
        <a:prstGeom prst="parallelogram">
          <a:avLst>
            <a:gd name="adj" fmla="val 140840"/>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191A163-9EBD-4DEB-8EA7-870AF8DA35C4}">
      <dsp:nvSpPr>
        <dsp:cNvPr id="0" name=""/>
        <dsp:cNvSpPr/>
      </dsp:nvSpPr>
      <dsp:spPr>
        <a:xfrm>
          <a:off x="4427106" y="441685"/>
          <a:ext cx="646152" cy="107692"/>
        </a:xfrm>
        <a:prstGeom prst="parallelogram">
          <a:avLst>
            <a:gd name="adj" fmla="val 140840"/>
          </a:avLst>
        </a:prstGeom>
        <a:solidFill>
          <a:schemeClr val="accent6">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D4E80DF-5FDA-4FE3-A260-AF978C3DF79A}">
      <dsp:nvSpPr>
        <dsp:cNvPr id="0" name=""/>
        <dsp:cNvSpPr/>
      </dsp:nvSpPr>
      <dsp:spPr>
        <a:xfrm>
          <a:off x="5110951" y="441685"/>
          <a:ext cx="646152" cy="107692"/>
        </a:xfrm>
        <a:prstGeom prst="parallelogram">
          <a:avLst>
            <a:gd name="adj" fmla="val 140840"/>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3FD65B6-9154-41D8-A791-034AFCEB6A15}">
      <dsp:nvSpPr>
        <dsp:cNvPr id="0" name=""/>
        <dsp:cNvSpPr/>
      </dsp:nvSpPr>
      <dsp:spPr>
        <a:xfrm>
          <a:off x="5794795" y="441685"/>
          <a:ext cx="646152" cy="107692"/>
        </a:xfrm>
        <a:prstGeom prst="parallelogram">
          <a:avLst>
            <a:gd name="adj" fmla="val 140840"/>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A0BA9F3-2BCD-4CAD-AB18-2FDB8BA7BCBE}">
      <dsp:nvSpPr>
        <dsp:cNvPr id="0" name=""/>
        <dsp:cNvSpPr/>
      </dsp:nvSpPr>
      <dsp:spPr>
        <a:xfrm>
          <a:off x="1691729" y="612592"/>
          <a:ext cx="4846141" cy="4405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b" anchorCtr="0">
          <a:noAutofit/>
        </a:bodyPr>
        <a:lstStyle/>
        <a:p>
          <a:pPr marL="0" lvl="0" indent="0" algn="l" defTabSz="844550">
            <a:lnSpc>
              <a:spcPct val="90000"/>
            </a:lnSpc>
            <a:spcBef>
              <a:spcPct val="0"/>
            </a:spcBef>
            <a:spcAft>
              <a:spcPct val="35000"/>
            </a:spcAft>
            <a:buNone/>
          </a:pPr>
          <a:r>
            <a:rPr lang="en-US" sz="1900" kern="1200"/>
            <a:t>Regional Extension Center- 6 Years</a:t>
          </a:r>
        </a:p>
      </dsp:txBody>
      <dsp:txXfrm>
        <a:off x="1691729" y="612592"/>
        <a:ext cx="4846141" cy="440558"/>
      </dsp:txXfrm>
    </dsp:sp>
    <dsp:sp modelId="{D7F0440F-CFF2-46B0-B382-2C628E8FD0B6}">
      <dsp:nvSpPr>
        <dsp:cNvPr id="0" name=""/>
        <dsp:cNvSpPr/>
      </dsp:nvSpPr>
      <dsp:spPr>
        <a:xfrm>
          <a:off x="1691729" y="1053151"/>
          <a:ext cx="646152" cy="107692"/>
        </a:xfrm>
        <a:prstGeom prst="parallelogram">
          <a:avLst>
            <a:gd name="adj" fmla="val 140840"/>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823303C-184C-4341-A72D-A67CDDD41329}">
      <dsp:nvSpPr>
        <dsp:cNvPr id="0" name=""/>
        <dsp:cNvSpPr/>
      </dsp:nvSpPr>
      <dsp:spPr>
        <a:xfrm>
          <a:off x="2375573" y="1053151"/>
          <a:ext cx="646152" cy="107692"/>
        </a:xfrm>
        <a:prstGeom prst="parallelogram">
          <a:avLst>
            <a:gd name="adj" fmla="val 140840"/>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F69980B-5C43-46ED-B47B-5284B6CAFA24}">
      <dsp:nvSpPr>
        <dsp:cNvPr id="0" name=""/>
        <dsp:cNvSpPr/>
      </dsp:nvSpPr>
      <dsp:spPr>
        <a:xfrm>
          <a:off x="3059418" y="1053151"/>
          <a:ext cx="646152" cy="107692"/>
        </a:xfrm>
        <a:prstGeom prst="parallelogram">
          <a:avLst>
            <a:gd name="adj" fmla="val 140840"/>
          </a:avLst>
        </a:prstGeom>
        <a:solidFill>
          <a:schemeClr val="accent6">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2971D5A-A918-43C2-896B-7D7462634D0D}">
      <dsp:nvSpPr>
        <dsp:cNvPr id="0" name=""/>
        <dsp:cNvSpPr/>
      </dsp:nvSpPr>
      <dsp:spPr>
        <a:xfrm>
          <a:off x="3743262" y="1053151"/>
          <a:ext cx="646152" cy="107692"/>
        </a:xfrm>
        <a:prstGeom prst="parallelogram">
          <a:avLst>
            <a:gd name="adj" fmla="val 140840"/>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39286DF-6AED-4E62-B89F-BDE1915EA3F1}">
      <dsp:nvSpPr>
        <dsp:cNvPr id="0" name=""/>
        <dsp:cNvSpPr/>
      </dsp:nvSpPr>
      <dsp:spPr>
        <a:xfrm>
          <a:off x="4427106" y="1053151"/>
          <a:ext cx="646152" cy="107692"/>
        </a:xfrm>
        <a:prstGeom prst="parallelogram">
          <a:avLst>
            <a:gd name="adj" fmla="val 140840"/>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33BD4F6-8F9D-4AD9-9D18-1BA17EE84AC3}">
      <dsp:nvSpPr>
        <dsp:cNvPr id="0" name=""/>
        <dsp:cNvSpPr/>
      </dsp:nvSpPr>
      <dsp:spPr>
        <a:xfrm>
          <a:off x="5110951" y="1053151"/>
          <a:ext cx="646152" cy="107692"/>
        </a:xfrm>
        <a:prstGeom prst="parallelogram">
          <a:avLst>
            <a:gd name="adj" fmla="val 140840"/>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F788B94-F8B4-4CCE-A39B-D7598F58B82D}">
      <dsp:nvSpPr>
        <dsp:cNvPr id="0" name=""/>
        <dsp:cNvSpPr/>
      </dsp:nvSpPr>
      <dsp:spPr>
        <a:xfrm>
          <a:off x="5794795" y="1053151"/>
          <a:ext cx="646152" cy="107692"/>
        </a:xfrm>
        <a:prstGeom prst="parallelogram">
          <a:avLst>
            <a:gd name="adj" fmla="val 140840"/>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5EBAB12-CFAF-40CF-A79C-E0855262DB46}">
      <dsp:nvSpPr>
        <dsp:cNvPr id="0" name=""/>
        <dsp:cNvSpPr/>
      </dsp:nvSpPr>
      <dsp:spPr>
        <a:xfrm>
          <a:off x="1691729" y="1224058"/>
          <a:ext cx="4846141" cy="4405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b" anchorCtr="0">
          <a:noAutofit/>
        </a:bodyPr>
        <a:lstStyle/>
        <a:p>
          <a:pPr marL="0" lvl="0" indent="0" algn="l" defTabSz="844550">
            <a:lnSpc>
              <a:spcPct val="90000"/>
            </a:lnSpc>
            <a:spcBef>
              <a:spcPct val="0"/>
            </a:spcBef>
            <a:spcAft>
              <a:spcPct val="35000"/>
            </a:spcAft>
            <a:buNone/>
          </a:pPr>
          <a:r>
            <a:rPr lang="en-US" sz="1900" kern="1200"/>
            <a:t>Hospital Quality Measures- 16 Years</a:t>
          </a:r>
        </a:p>
      </dsp:txBody>
      <dsp:txXfrm>
        <a:off x="1691729" y="1224058"/>
        <a:ext cx="4846141" cy="440558"/>
      </dsp:txXfrm>
    </dsp:sp>
    <dsp:sp modelId="{2D2D8FAA-B01D-4F3B-AFCC-1BED1F41E16D}">
      <dsp:nvSpPr>
        <dsp:cNvPr id="0" name=""/>
        <dsp:cNvSpPr/>
      </dsp:nvSpPr>
      <dsp:spPr>
        <a:xfrm>
          <a:off x="1691729" y="1664616"/>
          <a:ext cx="646152" cy="107692"/>
        </a:xfrm>
        <a:prstGeom prst="parallelogram">
          <a:avLst>
            <a:gd name="adj" fmla="val 140840"/>
          </a:avLst>
        </a:prstGeom>
        <a:solidFill>
          <a:schemeClr val="accent6">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3C0BCF2-537D-4176-ADE4-7B9B50CE89B5}">
      <dsp:nvSpPr>
        <dsp:cNvPr id="0" name=""/>
        <dsp:cNvSpPr/>
      </dsp:nvSpPr>
      <dsp:spPr>
        <a:xfrm>
          <a:off x="2375573" y="1664616"/>
          <a:ext cx="646152" cy="107692"/>
        </a:xfrm>
        <a:prstGeom prst="parallelogram">
          <a:avLst>
            <a:gd name="adj" fmla="val 140840"/>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E6E816E-773F-4AEE-BECE-C36D88816C1D}">
      <dsp:nvSpPr>
        <dsp:cNvPr id="0" name=""/>
        <dsp:cNvSpPr/>
      </dsp:nvSpPr>
      <dsp:spPr>
        <a:xfrm>
          <a:off x="3059418" y="1664616"/>
          <a:ext cx="646152" cy="107692"/>
        </a:xfrm>
        <a:prstGeom prst="parallelogram">
          <a:avLst>
            <a:gd name="adj" fmla="val 140840"/>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E11FBE2-9E75-4120-AE20-94F2FB3F1479}">
      <dsp:nvSpPr>
        <dsp:cNvPr id="0" name=""/>
        <dsp:cNvSpPr/>
      </dsp:nvSpPr>
      <dsp:spPr>
        <a:xfrm>
          <a:off x="3743262" y="1664616"/>
          <a:ext cx="646152" cy="107692"/>
        </a:xfrm>
        <a:prstGeom prst="parallelogram">
          <a:avLst>
            <a:gd name="adj" fmla="val 140840"/>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2F8D7E2-28C6-4AF4-BA48-9868F39E7AA1}">
      <dsp:nvSpPr>
        <dsp:cNvPr id="0" name=""/>
        <dsp:cNvSpPr/>
      </dsp:nvSpPr>
      <dsp:spPr>
        <a:xfrm>
          <a:off x="4427106" y="1664616"/>
          <a:ext cx="646152" cy="107692"/>
        </a:xfrm>
        <a:prstGeom prst="parallelogram">
          <a:avLst>
            <a:gd name="adj" fmla="val 140840"/>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07093C7-1330-4EFF-B545-91923FEAD9AF}">
      <dsp:nvSpPr>
        <dsp:cNvPr id="0" name=""/>
        <dsp:cNvSpPr/>
      </dsp:nvSpPr>
      <dsp:spPr>
        <a:xfrm>
          <a:off x="5110951" y="1664616"/>
          <a:ext cx="646152" cy="107692"/>
        </a:xfrm>
        <a:prstGeom prst="parallelogram">
          <a:avLst>
            <a:gd name="adj" fmla="val 140840"/>
          </a:avLst>
        </a:prstGeom>
        <a:solidFill>
          <a:schemeClr val="accent6">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6BC4DCD-14AB-429D-898D-8E93C63D2415}">
      <dsp:nvSpPr>
        <dsp:cNvPr id="0" name=""/>
        <dsp:cNvSpPr/>
      </dsp:nvSpPr>
      <dsp:spPr>
        <a:xfrm>
          <a:off x="5794795" y="1664616"/>
          <a:ext cx="646152" cy="107692"/>
        </a:xfrm>
        <a:prstGeom prst="parallelogram">
          <a:avLst>
            <a:gd name="adj" fmla="val 140840"/>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5690D13-F5E9-4010-8E23-5E83BB1BC32B}">
      <dsp:nvSpPr>
        <dsp:cNvPr id="0" name=""/>
        <dsp:cNvSpPr/>
      </dsp:nvSpPr>
      <dsp:spPr>
        <a:xfrm>
          <a:off x="1691729" y="1835523"/>
          <a:ext cx="4846141" cy="4405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b" anchorCtr="0">
          <a:noAutofit/>
        </a:bodyPr>
        <a:lstStyle/>
        <a:p>
          <a:pPr marL="0" lvl="0" indent="0" algn="l" defTabSz="844550">
            <a:lnSpc>
              <a:spcPct val="90000"/>
            </a:lnSpc>
            <a:spcBef>
              <a:spcPct val="0"/>
            </a:spcBef>
            <a:spcAft>
              <a:spcPct val="35000"/>
            </a:spcAft>
            <a:buNone/>
          </a:pPr>
          <a:r>
            <a:rPr lang="en-US" sz="1900" kern="1200"/>
            <a:t>Analytics for Quality Programs- 23 Years</a:t>
          </a:r>
        </a:p>
      </dsp:txBody>
      <dsp:txXfrm>
        <a:off x="1691729" y="1835523"/>
        <a:ext cx="4846141" cy="440558"/>
      </dsp:txXfrm>
    </dsp:sp>
    <dsp:sp modelId="{B4B3301A-8CB6-4F7B-B6A4-A3EF587E2F4E}">
      <dsp:nvSpPr>
        <dsp:cNvPr id="0" name=""/>
        <dsp:cNvSpPr/>
      </dsp:nvSpPr>
      <dsp:spPr>
        <a:xfrm>
          <a:off x="1691729" y="2276081"/>
          <a:ext cx="646152" cy="107692"/>
        </a:xfrm>
        <a:prstGeom prst="parallelogram">
          <a:avLst>
            <a:gd name="adj" fmla="val 140840"/>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15FBF10-6892-43D7-81B9-8C55EB45303E}">
      <dsp:nvSpPr>
        <dsp:cNvPr id="0" name=""/>
        <dsp:cNvSpPr/>
      </dsp:nvSpPr>
      <dsp:spPr>
        <a:xfrm>
          <a:off x="2375573" y="2276081"/>
          <a:ext cx="646152" cy="107692"/>
        </a:xfrm>
        <a:prstGeom prst="parallelogram">
          <a:avLst>
            <a:gd name="adj" fmla="val 140840"/>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700D46D-9F16-4B75-AAC6-97BD8635B551}">
      <dsp:nvSpPr>
        <dsp:cNvPr id="0" name=""/>
        <dsp:cNvSpPr/>
      </dsp:nvSpPr>
      <dsp:spPr>
        <a:xfrm>
          <a:off x="3059418" y="2276081"/>
          <a:ext cx="646152" cy="107692"/>
        </a:xfrm>
        <a:prstGeom prst="parallelogram">
          <a:avLst>
            <a:gd name="adj" fmla="val 140840"/>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776331B-A16C-49CA-8714-1BA363E1DB56}">
      <dsp:nvSpPr>
        <dsp:cNvPr id="0" name=""/>
        <dsp:cNvSpPr/>
      </dsp:nvSpPr>
      <dsp:spPr>
        <a:xfrm>
          <a:off x="3743262" y="2276081"/>
          <a:ext cx="646152" cy="107692"/>
        </a:xfrm>
        <a:prstGeom prst="parallelogram">
          <a:avLst>
            <a:gd name="adj" fmla="val 140840"/>
          </a:avLst>
        </a:prstGeom>
        <a:solidFill>
          <a:schemeClr val="accent6">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207E52F-3855-4121-8B76-77DA0B57788E}">
      <dsp:nvSpPr>
        <dsp:cNvPr id="0" name=""/>
        <dsp:cNvSpPr/>
      </dsp:nvSpPr>
      <dsp:spPr>
        <a:xfrm>
          <a:off x="4427106" y="2276081"/>
          <a:ext cx="646152" cy="107692"/>
        </a:xfrm>
        <a:prstGeom prst="parallelogram">
          <a:avLst>
            <a:gd name="adj" fmla="val 140840"/>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E91050F-F3F5-4D02-8454-089CBD9EB1C7}">
      <dsp:nvSpPr>
        <dsp:cNvPr id="0" name=""/>
        <dsp:cNvSpPr/>
      </dsp:nvSpPr>
      <dsp:spPr>
        <a:xfrm>
          <a:off x="5110951" y="2276081"/>
          <a:ext cx="646152" cy="107692"/>
        </a:xfrm>
        <a:prstGeom prst="parallelogram">
          <a:avLst>
            <a:gd name="adj" fmla="val 140840"/>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CF71CC3-D5C0-436D-8807-F0EACA31FFD4}">
      <dsp:nvSpPr>
        <dsp:cNvPr id="0" name=""/>
        <dsp:cNvSpPr/>
      </dsp:nvSpPr>
      <dsp:spPr>
        <a:xfrm>
          <a:off x="5794795" y="2276081"/>
          <a:ext cx="646152" cy="107692"/>
        </a:xfrm>
        <a:prstGeom prst="parallelogram">
          <a:avLst>
            <a:gd name="adj" fmla="val 140840"/>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086E4A5-18CA-4D02-8035-077FAE3E043D}">
      <dsp:nvSpPr>
        <dsp:cNvPr id="0" name=""/>
        <dsp:cNvSpPr/>
      </dsp:nvSpPr>
      <dsp:spPr>
        <a:xfrm>
          <a:off x="1691729" y="2446989"/>
          <a:ext cx="4846141" cy="4405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b" anchorCtr="0">
          <a:noAutofit/>
        </a:bodyPr>
        <a:lstStyle/>
        <a:p>
          <a:pPr marL="0" lvl="0" indent="0" algn="l" defTabSz="844550">
            <a:lnSpc>
              <a:spcPct val="90000"/>
            </a:lnSpc>
            <a:spcBef>
              <a:spcPct val="0"/>
            </a:spcBef>
            <a:spcAft>
              <a:spcPct val="35000"/>
            </a:spcAft>
            <a:buNone/>
          </a:pPr>
          <a:r>
            <a:rPr lang="en-US" sz="1900" kern="1200"/>
            <a:t>Value Based Payment Programs-11 years</a:t>
          </a:r>
        </a:p>
      </dsp:txBody>
      <dsp:txXfrm>
        <a:off x="1691729" y="2446989"/>
        <a:ext cx="4846141" cy="440558"/>
      </dsp:txXfrm>
    </dsp:sp>
    <dsp:sp modelId="{66C7AAA8-49D6-42CD-8276-6BFF73FEC756}">
      <dsp:nvSpPr>
        <dsp:cNvPr id="0" name=""/>
        <dsp:cNvSpPr/>
      </dsp:nvSpPr>
      <dsp:spPr>
        <a:xfrm>
          <a:off x="1691729" y="2887547"/>
          <a:ext cx="646152" cy="107692"/>
        </a:xfrm>
        <a:prstGeom prst="parallelogram">
          <a:avLst>
            <a:gd name="adj" fmla="val 140840"/>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34D7992-B381-432F-9A00-D96FF370F44E}">
      <dsp:nvSpPr>
        <dsp:cNvPr id="0" name=""/>
        <dsp:cNvSpPr/>
      </dsp:nvSpPr>
      <dsp:spPr>
        <a:xfrm>
          <a:off x="2375573" y="2887547"/>
          <a:ext cx="646152" cy="107692"/>
        </a:xfrm>
        <a:prstGeom prst="parallelogram">
          <a:avLst>
            <a:gd name="adj" fmla="val 140840"/>
          </a:avLst>
        </a:prstGeom>
        <a:solidFill>
          <a:schemeClr val="accent6">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FC54E89-1325-4E8C-B19D-5AAAFAB489EA}">
      <dsp:nvSpPr>
        <dsp:cNvPr id="0" name=""/>
        <dsp:cNvSpPr/>
      </dsp:nvSpPr>
      <dsp:spPr>
        <a:xfrm>
          <a:off x="3059418" y="2887547"/>
          <a:ext cx="646152" cy="107692"/>
        </a:xfrm>
        <a:prstGeom prst="parallelogram">
          <a:avLst>
            <a:gd name="adj" fmla="val 140840"/>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2005E2C-C21B-4E35-A80A-E64EEA157958}">
      <dsp:nvSpPr>
        <dsp:cNvPr id="0" name=""/>
        <dsp:cNvSpPr/>
      </dsp:nvSpPr>
      <dsp:spPr>
        <a:xfrm>
          <a:off x="3743262" y="2887547"/>
          <a:ext cx="646152" cy="107692"/>
        </a:xfrm>
        <a:prstGeom prst="parallelogram">
          <a:avLst>
            <a:gd name="adj" fmla="val 140840"/>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83EFCC0-2F6C-41C4-BAD7-28437F2BDD0E}">
      <dsp:nvSpPr>
        <dsp:cNvPr id="0" name=""/>
        <dsp:cNvSpPr/>
      </dsp:nvSpPr>
      <dsp:spPr>
        <a:xfrm>
          <a:off x="4427106" y="2887547"/>
          <a:ext cx="646152" cy="107692"/>
        </a:xfrm>
        <a:prstGeom prst="parallelogram">
          <a:avLst>
            <a:gd name="adj" fmla="val 140840"/>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0B50C6F-8E0F-44C7-9DA1-79F7BAD44613}">
      <dsp:nvSpPr>
        <dsp:cNvPr id="0" name=""/>
        <dsp:cNvSpPr/>
      </dsp:nvSpPr>
      <dsp:spPr>
        <a:xfrm>
          <a:off x="5110951" y="2887547"/>
          <a:ext cx="646152" cy="107692"/>
        </a:xfrm>
        <a:prstGeom prst="parallelogram">
          <a:avLst>
            <a:gd name="adj" fmla="val 140840"/>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61415CB-7443-4128-A750-DAD5B8712215}">
      <dsp:nvSpPr>
        <dsp:cNvPr id="0" name=""/>
        <dsp:cNvSpPr/>
      </dsp:nvSpPr>
      <dsp:spPr>
        <a:xfrm>
          <a:off x="5794795" y="2887547"/>
          <a:ext cx="646152" cy="107692"/>
        </a:xfrm>
        <a:prstGeom prst="parallelogram">
          <a:avLst>
            <a:gd name="adj" fmla="val 140840"/>
          </a:avLst>
        </a:prstGeom>
        <a:solidFill>
          <a:schemeClr val="accent6">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8D55D1C-A11D-4CCE-AD4E-4562DF4BED0A}">
      <dsp:nvSpPr>
        <dsp:cNvPr id="0" name=""/>
        <dsp:cNvSpPr/>
      </dsp:nvSpPr>
      <dsp:spPr>
        <a:xfrm>
          <a:off x="1691729" y="3058454"/>
          <a:ext cx="4846141" cy="4405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b" anchorCtr="0">
          <a:noAutofit/>
        </a:bodyPr>
        <a:lstStyle/>
        <a:p>
          <a:pPr marL="0" lvl="0" indent="0" algn="l" defTabSz="844550">
            <a:lnSpc>
              <a:spcPct val="90000"/>
            </a:lnSpc>
            <a:spcBef>
              <a:spcPct val="0"/>
            </a:spcBef>
            <a:spcAft>
              <a:spcPct val="35000"/>
            </a:spcAft>
            <a:buNone/>
          </a:pPr>
          <a:r>
            <a:rPr lang="en-US" sz="1900" kern="1200"/>
            <a:t>Case Review- 47 Years</a:t>
          </a:r>
        </a:p>
      </dsp:txBody>
      <dsp:txXfrm>
        <a:off x="1691729" y="3058454"/>
        <a:ext cx="4846141" cy="440558"/>
      </dsp:txXfrm>
    </dsp:sp>
    <dsp:sp modelId="{1903BE3C-9A06-4E01-A365-AA5A479D510B}">
      <dsp:nvSpPr>
        <dsp:cNvPr id="0" name=""/>
        <dsp:cNvSpPr/>
      </dsp:nvSpPr>
      <dsp:spPr>
        <a:xfrm>
          <a:off x="1691729" y="3499012"/>
          <a:ext cx="646152" cy="107692"/>
        </a:xfrm>
        <a:prstGeom prst="parallelogram">
          <a:avLst>
            <a:gd name="adj" fmla="val 140840"/>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CC31ACB-7B73-4844-8EFC-D3BC089BB71B}">
      <dsp:nvSpPr>
        <dsp:cNvPr id="0" name=""/>
        <dsp:cNvSpPr/>
      </dsp:nvSpPr>
      <dsp:spPr>
        <a:xfrm>
          <a:off x="2375573" y="3499012"/>
          <a:ext cx="646152" cy="107692"/>
        </a:xfrm>
        <a:prstGeom prst="parallelogram">
          <a:avLst>
            <a:gd name="adj" fmla="val 140840"/>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3922BE9-176B-4770-A21D-DF2243300969}">
      <dsp:nvSpPr>
        <dsp:cNvPr id="0" name=""/>
        <dsp:cNvSpPr/>
      </dsp:nvSpPr>
      <dsp:spPr>
        <a:xfrm>
          <a:off x="3059418" y="3499012"/>
          <a:ext cx="646152" cy="107692"/>
        </a:xfrm>
        <a:prstGeom prst="parallelogram">
          <a:avLst>
            <a:gd name="adj" fmla="val 140840"/>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AF0E900-0B6D-41B5-93F4-7C2AA5F21221}">
      <dsp:nvSpPr>
        <dsp:cNvPr id="0" name=""/>
        <dsp:cNvSpPr/>
      </dsp:nvSpPr>
      <dsp:spPr>
        <a:xfrm>
          <a:off x="3743262" y="3499012"/>
          <a:ext cx="646152" cy="107692"/>
        </a:xfrm>
        <a:prstGeom prst="parallelogram">
          <a:avLst>
            <a:gd name="adj" fmla="val 140840"/>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0B9B28B-E4C5-48EF-8250-3A72DA57FBE6}">
      <dsp:nvSpPr>
        <dsp:cNvPr id="0" name=""/>
        <dsp:cNvSpPr/>
      </dsp:nvSpPr>
      <dsp:spPr>
        <a:xfrm>
          <a:off x="4427106" y="3499012"/>
          <a:ext cx="646152" cy="107692"/>
        </a:xfrm>
        <a:prstGeom prst="parallelogram">
          <a:avLst>
            <a:gd name="adj" fmla="val 140840"/>
          </a:avLst>
        </a:prstGeom>
        <a:solidFill>
          <a:schemeClr val="accent6">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5F67469-8EB0-425E-8CF9-F29A61EC9789}">
      <dsp:nvSpPr>
        <dsp:cNvPr id="0" name=""/>
        <dsp:cNvSpPr/>
      </dsp:nvSpPr>
      <dsp:spPr>
        <a:xfrm>
          <a:off x="5110951" y="3499012"/>
          <a:ext cx="646152" cy="107692"/>
        </a:xfrm>
        <a:prstGeom prst="parallelogram">
          <a:avLst>
            <a:gd name="adj" fmla="val 140840"/>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2666FF0-513F-4777-B7A8-C519A81F7135}">
      <dsp:nvSpPr>
        <dsp:cNvPr id="0" name=""/>
        <dsp:cNvSpPr/>
      </dsp:nvSpPr>
      <dsp:spPr>
        <a:xfrm>
          <a:off x="5794795" y="3499012"/>
          <a:ext cx="646152" cy="107692"/>
        </a:xfrm>
        <a:prstGeom prst="parallelogram">
          <a:avLst>
            <a:gd name="adj" fmla="val 140840"/>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4519D90-71A5-46A4-A40A-7685376C6E0B}">
      <dsp:nvSpPr>
        <dsp:cNvPr id="0" name=""/>
        <dsp:cNvSpPr/>
      </dsp:nvSpPr>
      <dsp:spPr>
        <a:xfrm>
          <a:off x="1691729" y="3669919"/>
          <a:ext cx="4846141" cy="4405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b" anchorCtr="0">
          <a:noAutofit/>
        </a:bodyPr>
        <a:lstStyle/>
        <a:p>
          <a:pPr marL="0" lvl="0" indent="0" algn="l" defTabSz="844550">
            <a:lnSpc>
              <a:spcPct val="90000"/>
            </a:lnSpc>
            <a:spcBef>
              <a:spcPct val="0"/>
            </a:spcBef>
            <a:spcAft>
              <a:spcPct val="35000"/>
            </a:spcAft>
            <a:buNone/>
          </a:pPr>
          <a:r>
            <a:rPr lang="en-US" sz="1900" kern="1200"/>
            <a:t>HIPAA Solution- 8 Years</a:t>
          </a:r>
        </a:p>
      </dsp:txBody>
      <dsp:txXfrm>
        <a:off x="1691729" y="3669919"/>
        <a:ext cx="4846141" cy="440558"/>
      </dsp:txXfrm>
    </dsp:sp>
    <dsp:sp modelId="{707D11FC-D205-4D6A-8B20-AC8F04EF2C59}">
      <dsp:nvSpPr>
        <dsp:cNvPr id="0" name=""/>
        <dsp:cNvSpPr/>
      </dsp:nvSpPr>
      <dsp:spPr>
        <a:xfrm>
          <a:off x="1691729" y="4110478"/>
          <a:ext cx="646152" cy="107692"/>
        </a:xfrm>
        <a:prstGeom prst="parallelogram">
          <a:avLst>
            <a:gd name="adj" fmla="val 140840"/>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4C6E0C7-7B3C-47E6-9617-FB9926B94B28}">
      <dsp:nvSpPr>
        <dsp:cNvPr id="0" name=""/>
        <dsp:cNvSpPr/>
      </dsp:nvSpPr>
      <dsp:spPr>
        <a:xfrm>
          <a:off x="2375573" y="4110478"/>
          <a:ext cx="646152" cy="107692"/>
        </a:xfrm>
        <a:prstGeom prst="parallelogram">
          <a:avLst>
            <a:gd name="adj" fmla="val 140840"/>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8C40665-75DE-459B-9C73-218F31C86565}">
      <dsp:nvSpPr>
        <dsp:cNvPr id="0" name=""/>
        <dsp:cNvSpPr/>
      </dsp:nvSpPr>
      <dsp:spPr>
        <a:xfrm>
          <a:off x="3059418" y="4110478"/>
          <a:ext cx="646152" cy="107692"/>
        </a:xfrm>
        <a:prstGeom prst="parallelogram">
          <a:avLst>
            <a:gd name="adj" fmla="val 140840"/>
          </a:avLst>
        </a:prstGeom>
        <a:solidFill>
          <a:schemeClr val="accent6">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FDEB9F1-3BC6-403B-830B-280BE1AE672F}">
      <dsp:nvSpPr>
        <dsp:cNvPr id="0" name=""/>
        <dsp:cNvSpPr/>
      </dsp:nvSpPr>
      <dsp:spPr>
        <a:xfrm>
          <a:off x="3743262" y="4110478"/>
          <a:ext cx="646152" cy="107692"/>
        </a:xfrm>
        <a:prstGeom prst="parallelogram">
          <a:avLst>
            <a:gd name="adj" fmla="val 140840"/>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885D8FD-A16A-4996-82B3-E9130EF070D0}">
      <dsp:nvSpPr>
        <dsp:cNvPr id="0" name=""/>
        <dsp:cNvSpPr/>
      </dsp:nvSpPr>
      <dsp:spPr>
        <a:xfrm>
          <a:off x="4427106" y="4110478"/>
          <a:ext cx="646152" cy="107692"/>
        </a:xfrm>
        <a:prstGeom prst="parallelogram">
          <a:avLst>
            <a:gd name="adj" fmla="val 140840"/>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6725BF6-9122-4082-B663-598F6717D18D}">
      <dsp:nvSpPr>
        <dsp:cNvPr id="0" name=""/>
        <dsp:cNvSpPr/>
      </dsp:nvSpPr>
      <dsp:spPr>
        <a:xfrm>
          <a:off x="5110951" y="4110478"/>
          <a:ext cx="646152" cy="107692"/>
        </a:xfrm>
        <a:prstGeom prst="parallelogram">
          <a:avLst>
            <a:gd name="adj" fmla="val 140840"/>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DF81FA7-037B-4379-B8E1-8FE2DE9FC4E3}">
      <dsp:nvSpPr>
        <dsp:cNvPr id="0" name=""/>
        <dsp:cNvSpPr/>
      </dsp:nvSpPr>
      <dsp:spPr>
        <a:xfrm>
          <a:off x="5794795" y="4110478"/>
          <a:ext cx="646152" cy="107692"/>
        </a:xfrm>
        <a:prstGeom prst="parallelogram">
          <a:avLst>
            <a:gd name="adj" fmla="val 140840"/>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72DF687-8A8D-4A2D-826C-E190A0E40DA6}">
      <dsp:nvSpPr>
        <dsp:cNvPr id="0" name=""/>
        <dsp:cNvSpPr/>
      </dsp:nvSpPr>
      <dsp:spPr>
        <a:xfrm>
          <a:off x="1691729" y="4281385"/>
          <a:ext cx="4846141" cy="4405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b" anchorCtr="0">
          <a:noAutofit/>
        </a:bodyPr>
        <a:lstStyle/>
        <a:p>
          <a:pPr marL="0" lvl="0" indent="0" algn="l" defTabSz="844550">
            <a:lnSpc>
              <a:spcPct val="90000"/>
            </a:lnSpc>
            <a:spcBef>
              <a:spcPct val="0"/>
            </a:spcBef>
            <a:spcAft>
              <a:spcPct val="35000"/>
            </a:spcAft>
            <a:buNone/>
          </a:pPr>
          <a:r>
            <a:rPr lang="en-US" sz="1900" kern="1200"/>
            <a:t>Long-Term Care Quality Improvement- 20 years</a:t>
          </a:r>
        </a:p>
      </dsp:txBody>
      <dsp:txXfrm>
        <a:off x="1691729" y="4281385"/>
        <a:ext cx="4846141" cy="440558"/>
      </dsp:txXfrm>
    </dsp:sp>
    <dsp:sp modelId="{E48B5B24-ABE6-445C-B125-760A9FAC7771}">
      <dsp:nvSpPr>
        <dsp:cNvPr id="0" name=""/>
        <dsp:cNvSpPr/>
      </dsp:nvSpPr>
      <dsp:spPr>
        <a:xfrm>
          <a:off x="1691729" y="4721943"/>
          <a:ext cx="646152" cy="107692"/>
        </a:xfrm>
        <a:prstGeom prst="parallelogram">
          <a:avLst>
            <a:gd name="adj" fmla="val 140840"/>
          </a:avLst>
        </a:prstGeom>
        <a:solidFill>
          <a:schemeClr val="accent6">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9A9E278-3E0B-44DA-B454-2FEA2C83FA51}">
      <dsp:nvSpPr>
        <dsp:cNvPr id="0" name=""/>
        <dsp:cNvSpPr/>
      </dsp:nvSpPr>
      <dsp:spPr>
        <a:xfrm>
          <a:off x="2375573" y="4721943"/>
          <a:ext cx="646152" cy="107692"/>
        </a:xfrm>
        <a:prstGeom prst="parallelogram">
          <a:avLst>
            <a:gd name="adj" fmla="val 140840"/>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5DD0E96-4335-4BD9-860B-DB70F6B696CD}">
      <dsp:nvSpPr>
        <dsp:cNvPr id="0" name=""/>
        <dsp:cNvSpPr/>
      </dsp:nvSpPr>
      <dsp:spPr>
        <a:xfrm>
          <a:off x="3059418" y="4721943"/>
          <a:ext cx="646152" cy="107692"/>
        </a:xfrm>
        <a:prstGeom prst="parallelogram">
          <a:avLst>
            <a:gd name="adj" fmla="val 140840"/>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6C6611E-DB50-43E5-859A-03899FFB9A9B}">
      <dsp:nvSpPr>
        <dsp:cNvPr id="0" name=""/>
        <dsp:cNvSpPr/>
      </dsp:nvSpPr>
      <dsp:spPr>
        <a:xfrm>
          <a:off x="3743262" y="4721943"/>
          <a:ext cx="646152" cy="107692"/>
        </a:xfrm>
        <a:prstGeom prst="parallelogram">
          <a:avLst>
            <a:gd name="adj" fmla="val 140840"/>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80D4484-267C-4D69-BF0D-C25FFEAB7E1E}">
      <dsp:nvSpPr>
        <dsp:cNvPr id="0" name=""/>
        <dsp:cNvSpPr/>
      </dsp:nvSpPr>
      <dsp:spPr>
        <a:xfrm>
          <a:off x="4427106" y="4721943"/>
          <a:ext cx="646152" cy="107692"/>
        </a:xfrm>
        <a:prstGeom prst="parallelogram">
          <a:avLst>
            <a:gd name="adj" fmla="val 140840"/>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DFE9E9D-00D4-4281-ACA0-969B37B87668}">
      <dsp:nvSpPr>
        <dsp:cNvPr id="0" name=""/>
        <dsp:cNvSpPr/>
      </dsp:nvSpPr>
      <dsp:spPr>
        <a:xfrm>
          <a:off x="5110951" y="4721943"/>
          <a:ext cx="646152" cy="107692"/>
        </a:xfrm>
        <a:prstGeom prst="parallelogram">
          <a:avLst>
            <a:gd name="adj" fmla="val 140840"/>
          </a:avLst>
        </a:prstGeom>
        <a:solidFill>
          <a:schemeClr val="accent6">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AA48F4C-37DF-4120-802B-FCAC42F15164}">
      <dsp:nvSpPr>
        <dsp:cNvPr id="0" name=""/>
        <dsp:cNvSpPr/>
      </dsp:nvSpPr>
      <dsp:spPr>
        <a:xfrm>
          <a:off x="5794795" y="4721943"/>
          <a:ext cx="646152" cy="107692"/>
        </a:xfrm>
        <a:prstGeom prst="parallelogram">
          <a:avLst>
            <a:gd name="adj" fmla="val 140840"/>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4C6566-0AF3-41E6-9D36-6EAE302DDFB5}">
      <dsp:nvSpPr>
        <dsp:cNvPr id="0" name=""/>
        <dsp:cNvSpPr/>
      </dsp:nvSpPr>
      <dsp:spPr>
        <a:xfrm>
          <a:off x="-4738021" y="-726251"/>
          <a:ext cx="5643504" cy="5643504"/>
        </a:xfrm>
        <a:prstGeom prst="blockArc">
          <a:avLst>
            <a:gd name="adj1" fmla="val 18900000"/>
            <a:gd name="adj2" fmla="val 2700000"/>
            <a:gd name="adj3" fmla="val 383"/>
          </a:avLst>
        </a:pr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F3CB5E4-81B0-4874-A8F9-9087E9D309A3}">
      <dsp:nvSpPr>
        <dsp:cNvPr id="0" name=""/>
        <dsp:cNvSpPr/>
      </dsp:nvSpPr>
      <dsp:spPr>
        <a:xfrm>
          <a:off x="338018" y="220698"/>
          <a:ext cx="7834388" cy="441228"/>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0225" tIns="58420" rIns="58420" bIns="58420" numCol="1" spcCol="1270" anchor="ctr" anchorCtr="0">
          <a:noAutofit/>
        </a:bodyPr>
        <a:lstStyle/>
        <a:p>
          <a:pPr marL="0" lvl="0" indent="0" algn="l" defTabSz="1022350">
            <a:lnSpc>
              <a:spcPct val="90000"/>
            </a:lnSpc>
            <a:spcBef>
              <a:spcPct val="0"/>
            </a:spcBef>
            <a:spcAft>
              <a:spcPct val="35000"/>
            </a:spcAft>
            <a:buNone/>
          </a:pPr>
          <a:r>
            <a:rPr lang="en-US" sz="2300" kern="1200"/>
            <a:t>Experienced</a:t>
          </a:r>
        </a:p>
      </dsp:txBody>
      <dsp:txXfrm>
        <a:off x="338018" y="220698"/>
        <a:ext cx="7834388" cy="441228"/>
      </dsp:txXfrm>
    </dsp:sp>
    <dsp:sp modelId="{FDBF910A-057D-4A2D-903A-2A7E56005DD1}">
      <dsp:nvSpPr>
        <dsp:cNvPr id="0" name=""/>
        <dsp:cNvSpPr/>
      </dsp:nvSpPr>
      <dsp:spPr>
        <a:xfrm>
          <a:off x="62251" y="165544"/>
          <a:ext cx="551535" cy="551535"/>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F84EC52-71CC-40D4-ABCA-F595BA784D44}">
      <dsp:nvSpPr>
        <dsp:cNvPr id="0" name=""/>
        <dsp:cNvSpPr/>
      </dsp:nvSpPr>
      <dsp:spPr>
        <a:xfrm>
          <a:off x="700959" y="882456"/>
          <a:ext cx="7471448" cy="441228"/>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0225" tIns="58420" rIns="58420" bIns="58420" numCol="1" spcCol="1270" anchor="ctr" anchorCtr="0">
          <a:noAutofit/>
        </a:bodyPr>
        <a:lstStyle/>
        <a:p>
          <a:pPr marL="0" lvl="0" indent="0" algn="l" defTabSz="1022350">
            <a:lnSpc>
              <a:spcPct val="90000"/>
            </a:lnSpc>
            <a:spcBef>
              <a:spcPct val="0"/>
            </a:spcBef>
            <a:spcAft>
              <a:spcPct val="35000"/>
            </a:spcAft>
            <a:buNone/>
          </a:pPr>
          <a:r>
            <a:rPr lang="en-US" sz="2300" kern="1200"/>
            <a:t>Diversity of Clients</a:t>
          </a:r>
        </a:p>
      </dsp:txBody>
      <dsp:txXfrm>
        <a:off x="700959" y="882456"/>
        <a:ext cx="7471448" cy="441228"/>
      </dsp:txXfrm>
    </dsp:sp>
    <dsp:sp modelId="{3F6C8AF2-8566-4EB7-AC8D-9B1D9CC38B13}">
      <dsp:nvSpPr>
        <dsp:cNvPr id="0" name=""/>
        <dsp:cNvSpPr/>
      </dsp:nvSpPr>
      <dsp:spPr>
        <a:xfrm>
          <a:off x="425191" y="827303"/>
          <a:ext cx="551535" cy="551535"/>
        </a:xfrm>
        <a:prstGeom prst="ellipse">
          <a:avLst/>
        </a:prstGeom>
        <a:solidFill>
          <a:schemeClr val="lt1">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2FDAF99-9F26-4BD3-8A90-0CD3A94FC896}">
      <dsp:nvSpPr>
        <dsp:cNvPr id="0" name=""/>
        <dsp:cNvSpPr/>
      </dsp:nvSpPr>
      <dsp:spPr>
        <a:xfrm>
          <a:off x="866923" y="1544215"/>
          <a:ext cx="7305484" cy="441228"/>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0225" tIns="58420" rIns="58420" bIns="58420" numCol="1" spcCol="1270" anchor="ctr" anchorCtr="0">
          <a:noAutofit/>
        </a:bodyPr>
        <a:lstStyle/>
        <a:p>
          <a:pPr marL="0" lvl="0" indent="0" algn="l" defTabSz="1022350">
            <a:lnSpc>
              <a:spcPct val="90000"/>
            </a:lnSpc>
            <a:spcBef>
              <a:spcPct val="0"/>
            </a:spcBef>
            <a:spcAft>
              <a:spcPct val="35000"/>
            </a:spcAft>
            <a:buNone/>
          </a:pPr>
          <a:r>
            <a:rPr lang="en-US" sz="2300" kern="1200"/>
            <a:t>Hands-on Engagement</a:t>
          </a:r>
        </a:p>
      </dsp:txBody>
      <dsp:txXfrm>
        <a:off x="866923" y="1544215"/>
        <a:ext cx="7305484" cy="441228"/>
      </dsp:txXfrm>
    </dsp:sp>
    <dsp:sp modelId="{680E6865-5B16-4E03-9DC6-14AC9DD0F062}">
      <dsp:nvSpPr>
        <dsp:cNvPr id="0" name=""/>
        <dsp:cNvSpPr/>
      </dsp:nvSpPr>
      <dsp:spPr>
        <a:xfrm>
          <a:off x="591155" y="1489062"/>
          <a:ext cx="551535" cy="551535"/>
        </a:xfrm>
        <a:prstGeom prst="ellipse">
          <a:avLst/>
        </a:prstGeom>
        <a:solidFill>
          <a:schemeClr val="lt1">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6E5C0C8-1A08-4E20-B0AA-53C9012F3672}">
      <dsp:nvSpPr>
        <dsp:cNvPr id="0" name=""/>
        <dsp:cNvSpPr/>
      </dsp:nvSpPr>
      <dsp:spPr>
        <a:xfrm>
          <a:off x="866923" y="2205555"/>
          <a:ext cx="7305484" cy="441228"/>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0225" tIns="58420" rIns="58420" bIns="58420" numCol="1" spcCol="1270" anchor="ctr" anchorCtr="0">
          <a:noAutofit/>
        </a:bodyPr>
        <a:lstStyle/>
        <a:p>
          <a:pPr marL="0" lvl="0" indent="0" algn="l" defTabSz="1022350">
            <a:lnSpc>
              <a:spcPct val="90000"/>
            </a:lnSpc>
            <a:spcBef>
              <a:spcPct val="0"/>
            </a:spcBef>
            <a:spcAft>
              <a:spcPct val="35000"/>
            </a:spcAft>
            <a:buNone/>
          </a:pPr>
          <a:r>
            <a:rPr lang="en-US" sz="2300" kern="1200"/>
            <a:t>Intelligent Staff with Diverse Background</a:t>
          </a:r>
        </a:p>
      </dsp:txBody>
      <dsp:txXfrm>
        <a:off x="866923" y="2205555"/>
        <a:ext cx="7305484" cy="441228"/>
      </dsp:txXfrm>
    </dsp:sp>
    <dsp:sp modelId="{81E1A1FE-3F8C-4460-A11E-0B953A5D5F56}">
      <dsp:nvSpPr>
        <dsp:cNvPr id="0" name=""/>
        <dsp:cNvSpPr/>
      </dsp:nvSpPr>
      <dsp:spPr>
        <a:xfrm>
          <a:off x="591155" y="2150402"/>
          <a:ext cx="551535" cy="551535"/>
        </a:xfrm>
        <a:prstGeom prst="ellipse">
          <a:avLst/>
        </a:prstGeom>
        <a:solidFill>
          <a:schemeClr val="lt1">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FCAB3BD-E7F0-4974-AE58-442B0E243FC6}">
      <dsp:nvSpPr>
        <dsp:cNvPr id="0" name=""/>
        <dsp:cNvSpPr/>
      </dsp:nvSpPr>
      <dsp:spPr>
        <a:xfrm>
          <a:off x="700959" y="2867314"/>
          <a:ext cx="7471448" cy="441228"/>
        </a:xfrm>
        <a:prstGeom prst="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0225" tIns="58420" rIns="58420" bIns="58420" numCol="1" spcCol="1270" anchor="ctr" anchorCtr="0">
          <a:noAutofit/>
        </a:bodyPr>
        <a:lstStyle/>
        <a:p>
          <a:pPr marL="0" lvl="0" indent="0" algn="l" defTabSz="1022350">
            <a:lnSpc>
              <a:spcPct val="90000"/>
            </a:lnSpc>
            <a:spcBef>
              <a:spcPct val="0"/>
            </a:spcBef>
            <a:spcAft>
              <a:spcPct val="35000"/>
            </a:spcAft>
            <a:buNone/>
          </a:pPr>
          <a:r>
            <a:rPr lang="en-US" sz="2300" kern="1200"/>
            <a:t>Practical Approaches</a:t>
          </a:r>
        </a:p>
      </dsp:txBody>
      <dsp:txXfrm>
        <a:off x="700959" y="2867314"/>
        <a:ext cx="7471448" cy="441228"/>
      </dsp:txXfrm>
    </dsp:sp>
    <dsp:sp modelId="{630A3983-0C9C-4372-BF77-8F2A3AA69214}">
      <dsp:nvSpPr>
        <dsp:cNvPr id="0" name=""/>
        <dsp:cNvSpPr/>
      </dsp:nvSpPr>
      <dsp:spPr>
        <a:xfrm>
          <a:off x="425191" y="2812161"/>
          <a:ext cx="551535" cy="551535"/>
        </a:xfrm>
        <a:prstGeom prst="ellipse">
          <a:avLst/>
        </a:prstGeom>
        <a:solidFill>
          <a:schemeClr val="lt1">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3736FCA-B9CE-470A-9E9A-7D66D6C23D3B}">
      <dsp:nvSpPr>
        <dsp:cNvPr id="0" name=""/>
        <dsp:cNvSpPr/>
      </dsp:nvSpPr>
      <dsp:spPr>
        <a:xfrm>
          <a:off x="338018" y="3529073"/>
          <a:ext cx="7834388" cy="441228"/>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0225" tIns="58420" rIns="58420" bIns="58420" numCol="1" spcCol="1270" anchor="ctr" anchorCtr="0">
          <a:noAutofit/>
        </a:bodyPr>
        <a:lstStyle/>
        <a:p>
          <a:pPr marL="0" lvl="0" indent="0" algn="l" defTabSz="1022350">
            <a:lnSpc>
              <a:spcPct val="90000"/>
            </a:lnSpc>
            <a:spcBef>
              <a:spcPct val="0"/>
            </a:spcBef>
            <a:spcAft>
              <a:spcPct val="35000"/>
            </a:spcAft>
            <a:buNone/>
          </a:pPr>
          <a:r>
            <a:rPr lang="en-US" sz="2300" kern="1200"/>
            <a:t>Local</a:t>
          </a:r>
        </a:p>
      </dsp:txBody>
      <dsp:txXfrm>
        <a:off x="338018" y="3529073"/>
        <a:ext cx="7834388" cy="441228"/>
      </dsp:txXfrm>
    </dsp:sp>
    <dsp:sp modelId="{B2BECEE5-7FCF-46A9-B93F-0B508B2AF9B1}">
      <dsp:nvSpPr>
        <dsp:cNvPr id="0" name=""/>
        <dsp:cNvSpPr/>
      </dsp:nvSpPr>
      <dsp:spPr>
        <a:xfrm>
          <a:off x="62251" y="3473919"/>
          <a:ext cx="551535" cy="551535"/>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E0D868-49F7-4790-B45B-2A6C73A8D493}">
      <dsp:nvSpPr>
        <dsp:cNvPr id="0" name=""/>
        <dsp:cNvSpPr/>
      </dsp:nvSpPr>
      <dsp:spPr>
        <a:xfrm>
          <a:off x="0" y="0"/>
          <a:ext cx="8229600" cy="647595"/>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a:t>Quality Improvement Expertise</a:t>
          </a:r>
        </a:p>
      </dsp:txBody>
      <dsp:txXfrm>
        <a:off x="31613" y="31613"/>
        <a:ext cx="8166374" cy="584369"/>
      </dsp:txXfrm>
    </dsp:sp>
    <dsp:sp modelId="{B423CC0E-8780-4616-88E9-0562430898D9}">
      <dsp:nvSpPr>
        <dsp:cNvPr id="0" name=""/>
        <dsp:cNvSpPr/>
      </dsp:nvSpPr>
      <dsp:spPr>
        <a:xfrm>
          <a:off x="0" y="694923"/>
          <a:ext cx="8229600" cy="40240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1290" tIns="34290" rIns="192024" bIns="34290" numCol="1" spcCol="1270" anchor="t" anchorCtr="0">
          <a:noAutofit/>
        </a:bodyPr>
        <a:lstStyle/>
        <a:p>
          <a:pPr marL="228600" lvl="1" indent="-228600" algn="l" defTabSz="933450">
            <a:lnSpc>
              <a:spcPct val="90000"/>
            </a:lnSpc>
            <a:spcBef>
              <a:spcPct val="0"/>
            </a:spcBef>
            <a:spcAft>
              <a:spcPct val="20000"/>
            </a:spcAft>
            <a:buChar char="•"/>
          </a:pPr>
          <a:r>
            <a:rPr lang="en-US" sz="2100" kern="1200"/>
            <a:t>Care Transitions and Referral Management</a:t>
          </a:r>
        </a:p>
        <a:p>
          <a:pPr marL="228600" lvl="1" indent="-228600" algn="l" defTabSz="933450">
            <a:lnSpc>
              <a:spcPct val="90000"/>
            </a:lnSpc>
            <a:spcBef>
              <a:spcPct val="0"/>
            </a:spcBef>
            <a:spcAft>
              <a:spcPct val="20000"/>
            </a:spcAft>
            <a:buChar char="•"/>
          </a:pPr>
          <a:r>
            <a:rPr lang="en-US" sz="2100" kern="1200"/>
            <a:t>Opioid Misuse and Reduction </a:t>
          </a:r>
        </a:p>
        <a:p>
          <a:pPr marL="228600" lvl="1" indent="-228600" algn="l" defTabSz="933450">
            <a:lnSpc>
              <a:spcPct val="90000"/>
            </a:lnSpc>
            <a:spcBef>
              <a:spcPct val="0"/>
            </a:spcBef>
            <a:spcAft>
              <a:spcPct val="20000"/>
            </a:spcAft>
            <a:buChar char="•"/>
          </a:pPr>
          <a:r>
            <a:rPr lang="en-US" sz="2100" kern="1200"/>
            <a:t>Diabetes Prevention Program</a:t>
          </a:r>
        </a:p>
        <a:p>
          <a:pPr marL="228600" lvl="1" indent="-228600" algn="l" defTabSz="933450">
            <a:lnSpc>
              <a:spcPct val="90000"/>
            </a:lnSpc>
            <a:spcBef>
              <a:spcPct val="0"/>
            </a:spcBef>
            <a:spcAft>
              <a:spcPct val="20000"/>
            </a:spcAft>
            <a:buChar char="•"/>
          </a:pPr>
          <a:r>
            <a:rPr lang="en-US" sz="2100" kern="1200"/>
            <a:t>Public Health Emergencies</a:t>
          </a:r>
        </a:p>
        <a:p>
          <a:pPr marL="457200" lvl="2" indent="-228600" algn="l" defTabSz="933450">
            <a:lnSpc>
              <a:spcPct val="90000"/>
            </a:lnSpc>
            <a:spcBef>
              <a:spcPct val="0"/>
            </a:spcBef>
            <a:spcAft>
              <a:spcPct val="20000"/>
            </a:spcAft>
            <a:buChar char="•"/>
          </a:pPr>
          <a:r>
            <a:rPr lang="en-US" sz="2100" kern="1200"/>
            <a:t>Registry Connections</a:t>
          </a:r>
        </a:p>
        <a:p>
          <a:pPr marL="457200" lvl="2" indent="-228600" algn="l" defTabSz="933450">
            <a:lnSpc>
              <a:spcPct val="90000"/>
            </a:lnSpc>
            <a:spcBef>
              <a:spcPct val="0"/>
            </a:spcBef>
            <a:spcAft>
              <a:spcPct val="20000"/>
            </a:spcAft>
            <a:buChar char="•"/>
          </a:pPr>
          <a:r>
            <a:rPr lang="en-US" sz="2100" kern="1200"/>
            <a:t>Reporting Requirements and Guidance</a:t>
          </a:r>
        </a:p>
        <a:p>
          <a:pPr marL="457200" lvl="2" indent="-228600" algn="l" defTabSz="933450">
            <a:lnSpc>
              <a:spcPct val="90000"/>
            </a:lnSpc>
            <a:spcBef>
              <a:spcPct val="0"/>
            </a:spcBef>
            <a:spcAft>
              <a:spcPct val="20000"/>
            </a:spcAft>
            <a:buChar char="•"/>
          </a:pPr>
          <a:r>
            <a:rPr lang="en-US" sz="2100" kern="1200"/>
            <a:t>COVID 19 Educational Training and Testing Implementation</a:t>
          </a:r>
        </a:p>
        <a:p>
          <a:pPr marL="228600" lvl="1" indent="-228600" algn="l" defTabSz="933450">
            <a:lnSpc>
              <a:spcPct val="90000"/>
            </a:lnSpc>
            <a:spcBef>
              <a:spcPct val="0"/>
            </a:spcBef>
            <a:spcAft>
              <a:spcPct val="20000"/>
            </a:spcAft>
            <a:buChar char="•"/>
          </a:pPr>
          <a:r>
            <a:rPr lang="en-US" sz="2100" kern="1200"/>
            <a:t>Dementia Care</a:t>
          </a:r>
        </a:p>
        <a:p>
          <a:pPr marL="228600" lvl="1" indent="-228600" algn="l" defTabSz="933450">
            <a:lnSpc>
              <a:spcPct val="90000"/>
            </a:lnSpc>
            <a:spcBef>
              <a:spcPct val="0"/>
            </a:spcBef>
            <a:spcAft>
              <a:spcPct val="20000"/>
            </a:spcAft>
            <a:buChar char="•"/>
          </a:pPr>
          <a:r>
            <a:rPr lang="en-US" sz="2100" kern="1200"/>
            <a:t>Chronic Disease Management</a:t>
          </a:r>
        </a:p>
        <a:p>
          <a:pPr marL="228600" lvl="1" indent="-228600" algn="l" defTabSz="933450">
            <a:lnSpc>
              <a:spcPct val="90000"/>
            </a:lnSpc>
            <a:spcBef>
              <a:spcPct val="0"/>
            </a:spcBef>
            <a:spcAft>
              <a:spcPct val="20000"/>
            </a:spcAft>
            <a:buChar char="•"/>
          </a:pPr>
          <a:r>
            <a:rPr lang="en-US" sz="2100" kern="1200"/>
            <a:t>Food Insecurity</a:t>
          </a:r>
        </a:p>
        <a:p>
          <a:pPr marL="228600" lvl="1" indent="-228600" algn="l" defTabSz="933450">
            <a:lnSpc>
              <a:spcPct val="90000"/>
            </a:lnSpc>
            <a:spcBef>
              <a:spcPct val="0"/>
            </a:spcBef>
            <a:spcAft>
              <a:spcPct val="20000"/>
            </a:spcAft>
            <a:buChar char="•"/>
          </a:pPr>
          <a:r>
            <a:rPr lang="en-US" sz="2100" kern="1200"/>
            <a:t>Project ECHO</a:t>
          </a:r>
        </a:p>
      </dsp:txBody>
      <dsp:txXfrm>
        <a:off x="0" y="694923"/>
        <a:ext cx="8229600" cy="402407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037C25-82FD-49EF-9443-8540E3A959A3}">
      <dsp:nvSpPr>
        <dsp:cNvPr id="0" name=""/>
        <dsp:cNvSpPr/>
      </dsp:nvSpPr>
      <dsp:spPr>
        <a:xfrm>
          <a:off x="0" y="100467"/>
          <a:ext cx="8229600" cy="551655"/>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Ambulatory Value-based Care Consulting</a:t>
          </a:r>
        </a:p>
      </dsp:txBody>
      <dsp:txXfrm>
        <a:off x="26930" y="127397"/>
        <a:ext cx="8175740" cy="497795"/>
      </dsp:txXfrm>
    </dsp:sp>
    <dsp:sp modelId="{C014CE36-C428-4E56-A2C8-BEB92AC37F4A}">
      <dsp:nvSpPr>
        <dsp:cNvPr id="0" name=""/>
        <dsp:cNvSpPr/>
      </dsp:nvSpPr>
      <dsp:spPr>
        <a:xfrm>
          <a:off x="0" y="652122"/>
          <a:ext cx="8229600" cy="9283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1290" tIns="29210" rIns="163576" bIns="29210" numCol="1" spcCol="1270" anchor="t" anchorCtr="0">
          <a:noAutofit/>
        </a:bodyPr>
        <a:lstStyle/>
        <a:p>
          <a:pPr marL="171450" lvl="1" indent="-171450" algn="l" defTabSz="800100">
            <a:lnSpc>
              <a:spcPct val="90000"/>
            </a:lnSpc>
            <a:spcBef>
              <a:spcPct val="0"/>
            </a:spcBef>
            <a:spcAft>
              <a:spcPct val="20000"/>
            </a:spcAft>
            <a:buChar char="•"/>
          </a:pPr>
          <a:r>
            <a:rPr lang="en-US" sz="1800" kern="1200"/>
            <a:t>Accountable Care Organizations</a:t>
          </a:r>
        </a:p>
        <a:p>
          <a:pPr marL="171450" lvl="1" indent="-171450" algn="l" defTabSz="800100">
            <a:lnSpc>
              <a:spcPct val="90000"/>
            </a:lnSpc>
            <a:spcBef>
              <a:spcPct val="0"/>
            </a:spcBef>
            <a:spcAft>
              <a:spcPct val="20000"/>
            </a:spcAft>
            <a:buChar char="•"/>
          </a:pPr>
          <a:r>
            <a:rPr lang="en-US" sz="1800" kern="1200"/>
            <a:t>Merit-based Incentive Payment System</a:t>
          </a:r>
        </a:p>
        <a:p>
          <a:pPr marL="171450" lvl="1" indent="-171450" algn="l" defTabSz="800100">
            <a:lnSpc>
              <a:spcPct val="90000"/>
            </a:lnSpc>
            <a:spcBef>
              <a:spcPct val="0"/>
            </a:spcBef>
            <a:spcAft>
              <a:spcPct val="20000"/>
            </a:spcAft>
            <a:buChar char="•"/>
          </a:pPr>
          <a:r>
            <a:rPr lang="en-US" sz="1800" kern="1200"/>
            <a:t>Patient Centered Medical Home</a:t>
          </a:r>
        </a:p>
      </dsp:txBody>
      <dsp:txXfrm>
        <a:off x="0" y="652122"/>
        <a:ext cx="8229600" cy="928395"/>
      </dsp:txXfrm>
    </dsp:sp>
    <dsp:sp modelId="{CAFF7D9C-55AF-47D7-8E2A-B496AD07A628}">
      <dsp:nvSpPr>
        <dsp:cNvPr id="0" name=""/>
        <dsp:cNvSpPr/>
      </dsp:nvSpPr>
      <dsp:spPr>
        <a:xfrm>
          <a:off x="0" y="1580517"/>
          <a:ext cx="8229600" cy="551655"/>
        </a:xfrm>
        <a:prstGeom prst="roundRect">
          <a:avLst/>
        </a:prstGeom>
        <a:solidFill>
          <a:schemeClr val="accent2">
            <a:hueOff val="-84"/>
            <a:satOff val="-217"/>
            <a:lumOff val="705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Hospital Reporting</a:t>
          </a:r>
        </a:p>
      </dsp:txBody>
      <dsp:txXfrm>
        <a:off x="26930" y="1607447"/>
        <a:ext cx="8175740" cy="497795"/>
      </dsp:txXfrm>
    </dsp:sp>
    <dsp:sp modelId="{835B96A4-00EA-444D-9B1E-605A0EB1E985}">
      <dsp:nvSpPr>
        <dsp:cNvPr id="0" name=""/>
        <dsp:cNvSpPr/>
      </dsp:nvSpPr>
      <dsp:spPr>
        <a:xfrm>
          <a:off x="0" y="2132172"/>
          <a:ext cx="8229600" cy="12378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1290" tIns="29210" rIns="163576" bIns="29210" numCol="1" spcCol="1270" anchor="t" anchorCtr="0">
          <a:noAutofit/>
        </a:bodyPr>
        <a:lstStyle/>
        <a:p>
          <a:pPr marL="171450" lvl="1" indent="-171450" algn="l" defTabSz="800100">
            <a:lnSpc>
              <a:spcPct val="90000"/>
            </a:lnSpc>
            <a:spcBef>
              <a:spcPct val="0"/>
            </a:spcBef>
            <a:spcAft>
              <a:spcPct val="20000"/>
            </a:spcAft>
            <a:buChar char="•"/>
          </a:pPr>
          <a:r>
            <a:rPr lang="en-US" sz="1800" kern="1200"/>
            <a:t>The Joint Commission</a:t>
          </a:r>
        </a:p>
        <a:p>
          <a:pPr marL="171450" lvl="1" indent="-171450" algn="l" defTabSz="800100">
            <a:lnSpc>
              <a:spcPct val="90000"/>
            </a:lnSpc>
            <a:spcBef>
              <a:spcPct val="0"/>
            </a:spcBef>
            <a:spcAft>
              <a:spcPct val="20000"/>
            </a:spcAft>
            <a:buChar char="•"/>
          </a:pPr>
          <a:r>
            <a:rPr lang="en-US" sz="1800" kern="1200"/>
            <a:t>Inpatient Quality Reporting</a:t>
          </a:r>
        </a:p>
        <a:p>
          <a:pPr marL="171450" lvl="1" indent="-171450" algn="l" defTabSz="800100">
            <a:lnSpc>
              <a:spcPct val="90000"/>
            </a:lnSpc>
            <a:spcBef>
              <a:spcPct val="0"/>
            </a:spcBef>
            <a:spcAft>
              <a:spcPct val="20000"/>
            </a:spcAft>
            <a:buChar char="•"/>
          </a:pPr>
          <a:r>
            <a:rPr lang="en-US" sz="1800" kern="1200"/>
            <a:t>Outpatient Quality Reporting</a:t>
          </a:r>
        </a:p>
        <a:p>
          <a:pPr marL="171450" lvl="1" indent="-171450" algn="l" defTabSz="800100">
            <a:lnSpc>
              <a:spcPct val="90000"/>
            </a:lnSpc>
            <a:spcBef>
              <a:spcPct val="0"/>
            </a:spcBef>
            <a:spcAft>
              <a:spcPct val="20000"/>
            </a:spcAft>
            <a:buChar char="•"/>
          </a:pPr>
          <a:r>
            <a:rPr lang="en-US" sz="1800" kern="1200"/>
            <a:t>Promoting Interoperability </a:t>
          </a:r>
        </a:p>
      </dsp:txBody>
      <dsp:txXfrm>
        <a:off x="0" y="2132172"/>
        <a:ext cx="8229600" cy="1237860"/>
      </dsp:txXfrm>
    </dsp:sp>
    <dsp:sp modelId="{C33E3C6F-1675-4DF0-A978-A0C1BD417123}">
      <dsp:nvSpPr>
        <dsp:cNvPr id="0" name=""/>
        <dsp:cNvSpPr/>
      </dsp:nvSpPr>
      <dsp:spPr>
        <a:xfrm>
          <a:off x="0" y="3370032"/>
          <a:ext cx="8229600" cy="551655"/>
        </a:xfrm>
        <a:prstGeom prst="roundRect">
          <a:avLst/>
        </a:prstGeom>
        <a:solidFill>
          <a:schemeClr val="accent2">
            <a:hueOff val="-168"/>
            <a:satOff val="-433"/>
            <a:lumOff val="1411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Long-Term Care</a:t>
          </a:r>
        </a:p>
      </dsp:txBody>
      <dsp:txXfrm>
        <a:off x="26930" y="3396962"/>
        <a:ext cx="8175740" cy="497795"/>
      </dsp:txXfrm>
    </dsp:sp>
    <dsp:sp modelId="{B315AA10-641F-4FEE-874C-3784C4715FBE}">
      <dsp:nvSpPr>
        <dsp:cNvPr id="0" name=""/>
        <dsp:cNvSpPr/>
      </dsp:nvSpPr>
      <dsp:spPr>
        <a:xfrm>
          <a:off x="0" y="3921687"/>
          <a:ext cx="8229600" cy="3808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1290" tIns="29210" rIns="163576" bIns="29210" numCol="1" spcCol="1270" anchor="t" anchorCtr="0">
          <a:noAutofit/>
        </a:bodyPr>
        <a:lstStyle/>
        <a:p>
          <a:pPr marL="171450" lvl="1" indent="-171450" algn="l" defTabSz="800100">
            <a:lnSpc>
              <a:spcPct val="90000"/>
            </a:lnSpc>
            <a:spcBef>
              <a:spcPct val="0"/>
            </a:spcBef>
            <a:spcAft>
              <a:spcPct val="20000"/>
            </a:spcAft>
            <a:buChar char="•"/>
          </a:pPr>
          <a:r>
            <a:rPr lang="en-US" sz="1800" kern="1200"/>
            <a:t>Quality Improvement</a:t>
          </a:r>
        </a:p>
      </dsp:txBody>
      <dsp:txXfrm>
        <a:off x="0" y="3921687"/>
        <a:ext cx="8229600" cy="38088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225417-0F17-4B39-BE61-015980A8D0FC}">
      <dsp:nvSpPr>
        <dsp:cNvPr id="0" name=""/>
        <dsp:cNvSpPr/>
      </dsp:nvSpPr>
      <dsp:spPr>
        <a:xfrm>
          <a:off x="0" y="0"/>
          <a:ext cx="1503164" cy="4064000"/>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US" sz="1700" kern="1200"/>
            <a:t>Risk Assessment</a:t>
          </a:r>
        </a:p>
      </dsp:txBody>
      <dsp:txXfrm>
        <a:off x="0" y="1625600"/>
        <a:ext cx="1503164" cy="1625600"/>
      </dsp:txXfrm>
    </dsp:sp>
    <dsp:sp modelId="{E5137B9D-B85B-40AC-A93D-D0D914CDD11E}">
      <dsp:nvSpPr>
        <dsp:cNvPr id="0" name=""/>
        <dsp:cNvSpPr/>
      </dsp:nvSpPr>
      <dsp:spPr>
        <a:xfrm>
          <a:off x="74926" y="243840"/>
          <a:ext cx="1353312" cy="1353312"/>
        </a:xfrm>
        <a:prstGeom prst="ellipse">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5E91F3F-C5B0-4B9F-8B31-02D0F3693ED0}">
      <dsp:nvSpPr>
        <dsp:cNvPr id="0" name=""/>
        <dsp:cNvSpPr/>
      </dsp:nvSpPr>
      <dsp:spPr>
        <a:xfrm>
          <a:off x="1548258" y="0"/>
          <a:ext cx="1503164" cy="4064000"/>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US" sz="1700" kern="1200"/>
            <a:t>Security Consulting</a:t>
          </a:r>
        </a:p>
      </dsp:txBody>
      <dsp:txXfrm>
        <a:off x="1548258" y="1625600"/>
        <a:ext cx="1503164" cy="1625600"/>
      </dsp:txXfrm>
    </dsp:sp>
    <dsp:sp modelId="{28057495-6350-467C-85FD-D1271D08E0BA}">
      <dsp:nvSpPr>
        <dsp:cNvPr id="0" name=""/>
        <dsp:cNvSpPr/>
      </dsp:nvSpPr>
      <dsp:spPr>
        <a:xfrm>
          <a:off x="1623185" y="243840"/>
          <a:ext cx="1353312" cy="1353312"/>
        </a:xfrm>
        <a:prstGeom prst="ellipse">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AA094B2-9453-404F-B749-193EAC280A1F}">
      <dsp:nvSpPr>
        <dsp:cNvPr id="0" name=""/>
        <dsp:cNvSpPr/>
      </dsp:nvSpPr>
      <dsp:spPr>
        <a:xfrm>
          <a:off x="3096517" y="0"/>
          <a:ext cx="1503164" cy="4064000"/>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US" sz="1700" kern="1200"/>
            <a:t>Policy and Procedure Development</a:t>
          </a:r>
        </a:p>
      </dsp:txBody>
      <dsp:txXfrm>
        <a:off x="3096517" y="1625600"/>
        <a:ext cx="1503164" cy="1625600"/>
      </dsp:txXfrm>
    </dsp:sp>
    <dsp:sp modelId="{2DEFD4DC-7D8C-4F8A-9264-D41D6D630838}">
      <dsp:nvSpPr>
        <dsp:cNvPr id="0" name=""/>
        <dsp:cNvSpPr/>
      </dsp:nvSpPr>
      <dsp:spPr>
        <a:xfrm>
          <a:off x="3171443" y="243840"/>
          <a:ext cx="1353312" cy="1353312"/>
        </a:xfrm>
        <a:prstGeom prst="ellipse">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F67FDE2-A633-4300-9128-0767CB084713}">
      <dsp:nvSpPr>
        <dsp:cNvPr id="0" name=""/>
        <dsp:cNvSpPr/>
      </dsp:nvSpPr>
      <dsp:spPr>
        <a:xfrm>
          <a:off x="4644776" y="0"/>
          <a:ext cx="1503164" cy="4064000"/>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US" sz="1700" kern="1200"/>
            <a:t>Risk Management Meetings</a:t>
          </a:r>
        </a:p>
      </dsp:txBody>
      <dsp:txXfrm>
        <a:off x="4644776" y="1625600"/>
        <a:ext cx="1503164" cy="1625600"/>
      </dsp:txXfrm>
    </dsp:sp>
    <dsp:sp modelId="{E2486CD6-E958-46AD-AD57-689486303E8F}">
      <dsp:nvSpPr>
        <dsp:cNvPr id="0" name=""/>
        <dsp:cNvSpPr/>
      </dsp:nvSpPr>
      <dsp:spPr>
        <a:xfrm>
          <a:off x="4719702" y="243840"/>
          <a:ext cx="1353312" cy="1353312"/>
        </a:xfrm>
        <a:prstGeom prst="ellipse">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D61FB74-8E55-4096-9A39-CDAF97E8ED6B}">
      <dsp:nvSpPr>
        <dsp:cNvPr id="0" name=""/>
        <dsp:cNvSpPr/>
      </dsp:nvSpPr>
      <dsp:spPr>
        <a:xfrm>
          <a:off x="6193035" y="0"/>
          <a:ext cx="1503164" cy="4064000"/>
        </a:xfrm>
        <a:prstGeom prst="roundRect">
          <a:avLst>
            <a:gd name="adj" fmla="val 10000"/>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US" sz="1700" kern="1200"/>
            <a:t>Continuous Improvement</a:t>
          </a:r>
        </a:p>
      </dsp:txBody>
      <dsp:txXfrm>
        <a:off x="6193035" y="1625600"/>
        <a:ext cx="1503164" cy="1625600"/>
      </dsp:txXfrm>
    </dsp:sp>
    <dsp:sp modelId="{649CC7B8-DD7E-49DA-BC29-4D9A9A64411B}">
      <dsp:nvSpPr>
        <dsp:cNvPr id="0" name=""/>
        <dsp:cNvSpPr/>
      </dsp:nvSpPr>
      <dsp:spPr>
        <a:xfrm>
          <a:off x="6267961" y="243840"/>
          <a:ext cx="1353312" cy="1353312"/>
        </a:xfrm>
        <a:prstGeom prst="ellipse">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B596319-FF86-4BFD-B112-521B16606A49}">
      <dsp:nvSpPr>
        <dsp:cNvPr id="0" name=""/>
        <dsp:cNvSpPr/>
      </dsp:nvSpPr>
      <dsp:spPr>
        <a:xfrm>
          <a:off x="307847" y="3251200"/>
          <a:ext cx="7080504" cy="609600"/>
        </a:xfrm>
        <a:prstGeom prst="leftRightArrow">
          <a:avLst/>
        </a:prstGeom>
        <a:solidFill>
          <a:schemeClr val="accent2">
            <a:tint val="4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8/layout/VerticalAccentList">
  <dgm:title val=""/>
  <dgm:desc val=""/>
  <dgm:catLst>
    <dgm:cat type="list" pri="16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dgm:chPref/>
      <dgm:dir/>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constrLst>
      <dgm:constr type="primFontSz" for="des" forName="parenttext" refType="primFontSz" refFor="des" refForName="childtext" op="gte"/>
      <dgm:constr type="w" for="ch" forName="composite" refType="w"/>
      <dgm:constr type="h" for="ch" forName="composite" refType="h"/>
      <dgm:constr type="w" for="ch" forName="parallelogramComposite" refType="w"/>
      <dgm:constr type="h" for="ch" forName="parallelogramComposite" refType="h"/>
      <dgm:constr type="w" for="ch" forName="parenttextcomposite" refType="w" fact="0.9"/>
      <dgm:constr type="h" for="ch" forName="parenttextcomposite" refType="h" fact="0.6"/>
      <dgm:constr type="h" for="ch" forName="sibTrans" refType="h" refFor="ch" refForName="composite" op="equ" fact="0.02"/>
      <dgm:constr type="h" for="ch" forName="sibTrans" op="equ"/>
    </dgm:constrLst>
    <dgm:forEach name="nodesForEach" axis="ch" ptType="node">
      <dgm:layoutNode name="parenttextcomposite">
        <dgm:alg type="composite">
          <dgm:param type="ar" val="11"/>
        </dgm:alg>
        <dgm:shape xmlns:r="http://schemas.openxmlformats.org/officeDocument/2006/relationships" r:blip="">
          <dgm:adjLst/>
        </dgm:shape>
        <dgm:constrLst>
          <dgm:constr type="h" for="ch" forName="parenttext" refType="h"/>
          <dgm:constr type="w" for="ch" forName="parenttext" refType="w"/>
        </dgm:constrLst>
        <dgm:layoutNode name="parenttext" styleLbl="revTx">
          <dgm:varLst>
            <dgm:chMax/>
            <dgm:chPref val="2"/>
            <dgm:bulletEnabled val="1"/>
          </dgm:varLst>
          <dgm:choose name="Name4">
            <dgm:if name="Name5" func="var" arg="dir" op="equ" val="norm">
              <dgm:alg type="tx">
                <dgm:param type="parTxLTRAlign" val="l"/>
                <dgm:param type="txAnchorVert" val="b"/>
              </dgm:alg>
            </dgm:if>
            <dgm:else name="Name6">
              <dgm:alg type="tx">
                <dgm:param type="parTxLTRAlign" val="r"/>
                <dgm:param type="txAnchorVert" val="b"/>
              </dgm:alg>
            </dgm:else>
          </dgm:choose>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choose name="Name7">
        <dgm:if name="Name8" axis="ch" ptType="node" func="cnt" op="gte" val="1">
          <dgm:layoutNode name="composite">
            <dgm:alg type="composite">
              <dgm:param type="ar" val="6"/>
            </dgm:alg>
            <dgm:shape xmlns:r="http://schemas.openxmlformats.org/officeDocument/2006/relationships" r:blip="">
              <dgm:adjLst/>
            </dgm:shape>
            <dgm:choose name="Name9">
              <dgm:if name="Name10" func="var" arg="dir" op="equ" val="norm">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301"/>
                  <dgm:constr type="t" for="ch" forName="childtext" refType="h" fact="0.1"/>
                  <dgm:constr type="w" for="ch" forName="childtext" refType="w" fact="0.9117"/>
                  <dgm:constr type="h" for="ch" forName="childtext" refType="h" fact="0.8"/>
                </dgm:constrLst>
              </dgm:if>
              <dgm:else name="Name11">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883"/>
                  <dgm:constr type="t" for="ch" forName="childtext" refType="h" fact="0.1"/>
                  <dgm:constr type="w" for="ch" forName="childtext" refType="w" fact="0.9117"/>
                  <dgm:constr type="h" for="ch" forName="childtext" refType="h" fact="0.8"/>
                </dgm:constrLst>
              </dgm:else>
            </dgm:choose>
            <dgm:ruleLst/>
            <dgm:layoutNode name="chevron1" styleLbl="alignNode1">
              <dgm:alg type="sp"/>
              <dgm:choose name="Name12">
                <dgm:if name="Name13" func="var" arg="dir" op="equ" val="norm">
                  <dgm:shape xmlns:r="http://schemas.openxmlformats.org/officeDocument/2006/relationships" type="chevron" r:blip="">
                    <dgm:adjLst>
                      <dgm:adj idx="1" val="0.7061"/>
                    </dgm:adjLst>
                  </dgm:shape>
                </dgm:if>
                <dgm:else name="Name14">
                  <dgm:shape xmlns:r="http://schemas.openxmlformats.org/officeDocument/2006/relationships" rot="180" type="chevron" r:blip="">
                    <dgm:adjLst>
                      <dgm:adj idx="1" val="0.7061"/>
                    </dgm:adjLst>
                  </dgm:shape>
                </dgm:else>
              </dgm:choose>
              <dgm:presOf/>
            </dgm:layoutNode>
            <dgm:layoutNode name="chevron2" styleLbl="alignNode1">
              <dgm:alg type="sp"/>
              <dgm:choose name="Name15">
                <dgm:if name="Name16" func="var" arg="dir" op="equ" val="norm">
                  <dgm:shape xmlns:r="http://schemas.openxmlformats.org/officeDocument/2006/relationships" type="chevron" r:blip="">
                    <dgm:adjLst>
                      <dgm:adj idx="1" val="0.7061"/>
                    </dgm:adjLst>
                  </dgm:shape>
                </dgm:if>
                <dgm:else name="Name17">
                  <dgm:shape xmlns:r="http://schemas.openxmlformats.org/officeDocument/2006/relationships" rot="180" type="chevron" r:blip="">
                    <dgm:adjLst>
                      <dgm:adj idx="1" val="0.7061"/>
                    </dgm:adjLst>
                  </dgm:shape>
                </dgm:else>
              </dgm:choose>
              <dgm:presOf/>
            </dgm:layoutNode>
            <dgm:layoutNode name="chevron3" styleLbl="alignNode1">
              <dgm:alg type="sp"/>
              <dgm:choose name="Name18">
                <dgm:if name="Name19" func="var" arg="dir" op="equ" val="norm">
                  <dgm:shape xmlns:r="http://schemas.openxmlformats.org/officeDocument/2006/relationships" type="chevron" r:blip="">
                    <dgm:adjLst>
                      <dgm:adj idx="1" val="0.7061"/>
                    </dgm:adjLst>
                  </dgm:shape>
                </dgm:if>
                <dgm:else name="Name20">
                  <dgm:shape xmlns:r="http://schemas.openxmlformats.org/officeDocument/2006/relationships" rot="180" type="chevron" r:blip="">
                    <dgm:adjLst>
                      <dgm:adj idx="1" val="0.7061"/>
                    </dgm:adjLst>
                  </dgm:shape>
                </dgm:else>
              </dgm:choose>
              <dgm:presOf/>
            </dgm:layoutNode>
            <dgm:layoutNode name="chevron4" styleLbl="alignNode1">
              <dgm:alg type="sp"/>
              <dgm:choose name="Name21">
                <dgm:if name="Name22" func="var" arg="dir" op="equ" val="norm">
                  <dgm:shape xmlns:r="http://schemas.openxmlformats.org/officeDocument/2006/relationships" type="chevron" r:blip="">
                    <dgm:adjLst>
                      <dgm:adj idx="1" val="0.7061"/>
                    </dgm:adjLst>
                  </dgm:shape>
                </dgm:if>
                <dgm:else name="Name23">
                  <dgm:shape xmlns:r="http://schemas.openxmlformats.org/officeDocument/2006/relationships" rot="180" type="chevron" r:blip="">
                    <dgm:adjLst>
                      <dgm:adj idx="1" val="0.7061"/>
                    </dgm:adjLst>
                  </dgm:shape>
                </dgm:else>
              </dgm:choose>
              <dgm:presOf/>
            </dgm:layoutNode>
            <dgm:layoutNode name="chevron5" styleLbl="alignNode1">
              <dgm:alg type="sp"/>
              <dgm:choose name="Name24">
                <dgm:if name="Name25" func="var" arg="dir" op="equ" val="norm">
                  <dgm:shape xmlns:r="http://schemas.openxmlformats.org/officeDocument/2006/relationships" type="chevron" r:blip="">
                    <dgm:adjLst>
                      <dgm:adj idx="1" val="0.7061"/>
                    </dgm:adjLst>
                  </dgm:shape>
                </dgm:if>
                <dgm:else name="Name26">
                  <dgm:shape xmlns:r="http://schemas.openxmlformats.org/officeDocument/2006/relationships" rot="180" type="chevron" r:blip="">
                    <dgm:adjLst>
                      <dgm:adj idx="1" val="0.7061"/>
                    </dgm:adjLst>
                  </dgm:shape>
                </dgm:else>
              </dgm:choose>
              <dgm:presOf/>
            </dgm:layoutNode>
            <dgm:layoutNode name="chevron6" styleLbl="alignNode1">
              <dgm:alg type="sp"/>
              <dgm:choose name="Name27">
                <dgm:if name="Name28" func="var" arg="dir" op="equ" val="norm">
                  <dgm:shape xmlns:r="http://schemas.openxmlformats.org/officeDocument/2006/relationships" type="chevron" r:blip="">
                    <dgm:adjLst>
                      <dgm:adj idx="1" val="0.7061"/>
                    </dgm:adjLst>
                  </dgm:shape>
                </dgm:if>
                <dgm:else name="Name29">
                  <dgm:shape xmlns:r="http://schemas.openxmlformats.org/officeDocument/2006/relationships" rot="180" type="chevron" r:blip="">
                    <dgm:adjLst>
                      <dgm:adj idx="1" val="0.7061"/>
                    </dgm:adjLst>
                  </dgm:shape>
                </dgm:else>
              </dgm:choose>
              <dgm:presOf/>
            </dgm:layoutNode>
            <dgm:layoutNode name="chevron7" styleLbl="alignNode1">
              <dgm:alg type="sp"/>
              <dgm:choose name="Name30">
                <dgm:if name="Name31" func="var" arg="dir" op="equ" val="norm">
                  <dgm:shape xmlns:r="http://schemas.openxmlformats.org/officeDocument/2006/relationships" type="chevron" r:blip="">
                    <dgm:adjLst>
                      <dgm:adj idx="1" val="0.7061"/>
                    </dgm:adjLst>
                  </dgm:shape>
                </dgm:if>
                <dgm:else name="Name32">
                  <dgm:shape xmlns:r="http://schemas.openxmlformats.org/officeDocument/2006/relationships" rot="180" type="chevron" r:blip="">
                    <dgm:adjLst>
                      <dgm:adj idx="1" val="0.7061"/>
                    </dgm:adjLst>
                  </dgm:shape>
                </dgm:else>
              </dgm:choose>
              <dgm:presOf/>
            </dgm:layoutNode>
            <dgm:layoutNode name="childtext" styleLbl="solidFgAcc1">
              <dgm:varLst>
                <dgm:chMax/>
                <dgm:chPref val="0"/>
                <dgm:bulletEnabled val="1"/>
              </dgm:varLst>
              <dgm:choose name="Name33">
                <dgm:if name="Name34" func="var" arg="dir" op="equ" val="norm">
                  <dgm:alg type="tx">
                    <dgm:param type="parTxLTRAlign" val="l"/>
                    <dgm:param type="txAnchorVertCh" val="t"/>
                  </dgm:alg>
                </dgm:if>
                <dgm:else name="Name35">
                  <dgm:alg type="tx">
                    <dgm:param type="parTxLTRAlign" val="r"/>
                    <dgm:param type="shpTxLTRAlignCh" val="r"/>
                    <dgm:param type="txAnchorVertCh" val="t"/>
                  </dgm:alg>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if>
        <dgm:else name="Name36">
          <dgm:layoutNode name="parallelogramComposite">
            <dgm:alg type="composite">
              <dgm:param type="ar" val="50"/>
            </dgm:alg>
            <dgm:shape xmlns:r="http://schemas.openxmlformats.org/officeDocument/2006/relationships" r:blip="">
              <dgm:adjLst/>
            </dgm:shape>
            <dgm:constrLst>
              <dgm:constr type="l" for="ch" forName="parallelogram1" refType="w" fact="0"/>
              <dgm:constr type="t" for="ch" forName="parallelogram1" refType="h" fact="0"/>
              <dgm:constr type="w" for="ch" forName="parallelogram1" refType="w" fact="0.12"/>
              <dgm:constr type="h" for="ch" forName="parallelogram1" refType="h"/>
              <dgm:constr type="l" for="ch" forName="parallelogram2" refType="w" fact="0.127"/>
              <dgm:constr type="t" for="ch" forName="parallelogram2" refType="h" fact="0"/>
              <dgm:constr type="w" for="ch" forName="parallelogram2" refType="w" fact="0.12"/>
              <dgm:constr type="h" for="ch" forName="parallelogram2" refType="h"/>
              <dgm:constr type="l" for="ch" forName="parallelogram3" refType="w" fact="0.254"/>
              <dgm:constr type="t" for="ch" forName="parallelogram3" refType="h" fact="0"/>
              <dgm:constr type="w" for="ch" forName="parallelogram3" refType="w" fact="0.12"/>
              <dgm:constr type="h" for="ch" forName="parallelogram3" refType="h"/>
              <dgm:constr type="l" for="ch" forName="parallelogram4" refType="w" fact="0.381"/>
              <dgm:constr type="t" for="ch" forName="parallelogram4" refType="h" fact="0"/>
              <dgm:constr type="w" for="ch" forName="parallelogram4" refType="w" fact="0.12"/>
              <dgm:constr type="h" for="ch" forName="parallelogram4" refType="h"/>
              <dgm:constr type="l" for="ch" forName="parallelogram5" refType="w" fact="0.508"/>
              <dgm:constr type="t" for="ch" forName="parallelogram5" refType="h" fact="0"/>
              <dgm:constr type="w" for="ch" forName="parallelogram5" refType="w" fact="0.12"/>
              <dgm:constr type="h" for="ch" forName="parallelogram5" refType="h"/>
              <dgm:constr type="l" for="ch" forName="parallelogram6" refType="w" fact="0.635"/>
              <dgm:constr type="t" for="ch" forName="parallelogram6" refType="h" fact="0"/>
              <dgm:constr type="w" for="ch" forName="parallelogram6" refType="w" fact="0.12"/>
              <dgm:constr type="h" for="ch" forName="parallelogram6" refType="h"/>
              <dgm:constr type="l" for="ch" forName="parallelogram7" refType="w" fact="0.762"/>
              <dgm:constr type="t" for="ch" forName="parallelogram7" refType="h" fact="0"/>
              <dgm:constr type="w" for="ch" forName="parallelogram7" refType="w" fact="0.12"/>
              <dgm:constr type="h" for="ch" forName="parallelogram7" refType="h"/>
            </dgm:constrLst>
            <dgm:ruleLst/>
            <dgm:layoutNode name="parallelogram1" styleLbl="alignNode1">
              <dgm:alg type="sp"/>
              <dgm:shape xmlns:r="http://schemas.openxmlformats.org/officeDocument/2006/relationships" type="parallelogram" r:blip="">
                <dgm:adjLst>
                  <dgm:adj idx="1" val="1.4084"/>
                </dgm:adjLst>
              </dgm:shape>
              <dgm:presOf/>
            </dgm:layoutNode>
            <dgm:layoutNode name="parallelogram2" styleLbl="alignNode1">
              <dgm:alg type="sp"/>
              <dgm:shape xmlns:r="http://schemas.openxmlformats.org/officeDocument/2006/relationships" type="parallelogram" r:blip="">
                <dgm:adjLst>
                  <dgm:adj idx="1" val="1.4084"/>
                </dgm:adjLst>
              </dgm:shape>
              <dgm:presOf/>
            </dgm:layoutNode>
            <dgm:layoutNode name="parallelogram3" styleLbl="alignNode1">
              <dgm:alg type="sp"/>
              <dgm:shape xmlns:r="http://schemas.openxmlformats.org/officeDocument/2006/relationships" type="parallelogram" r:blip="">
                <dgm:adjLst>
                  <dgm:adj idx="1" val="1.4084"/>
                </dgm:adjLst>
              </dgm:shape>
              <dgm:presOf/>
            </dgm:layoutNode>
            <dgm:layoutNode name="parallelogram4" styleLbl="alignNode1">
              <dgm:alg type="sp"/>
              <dgm:shape xmlns:r="http://schemas.openxmlformats.org/officeDocument/2006/relationships" type="parallelogram" r:blip="">
                <dgm:adjLst>
                  <dgm:adj idx="1" val="1.4084"/>
                </dgm:adjLst>
              </dgm:shape>
              <dgm:presOf/>
            </dgm:layoutNode>
            <dgm:layoutNode name="parallelogram5" styleLbl="alignNode1">
              <dgm:alg type="sp"/>
              <dgm:shape xmlns:r="http://schemas.openxmlformats.org/officeDocument/2006/relationships" type="parallelogram" r:blip="">
                <dgm:adjLst>
                  <dgm:adj idx="1" val="1.4084"/>
                </dgm:adjLst>
              </dgm:shape>
              <dgm:presOf/>
            </dgm:layoutNode>
            <dgm:layoutNode name="parallelogram6" styleLbl="alignNode1">
              <dgm:alg type="sp"/>
              <dgm:shape xmlns:r="http://schemas.openxmlformats.org/officeDocument/2006/relationships" type="parallelogram" r:blip="">
                <dgm:adjLst>
                  <dgm:adj idx="1" val="1.4084"/>
                </dgm:adjLst>
              </dgm:shape>
              <dgm:presOf/>
            </dgm:layoutNode>
            <dgm:layoutNode name="parallelogram7" styleLbl="alignNode1">
              <dgm:alg type="sp"/>
              <dgm:shape xmlns:r="http://schemas.openxmlformats.org/officeDocument/2006/relationships" type="parallelogram" r:blip="">
                <dgm:adjLst>
                  <dgm:adj idx="1" val="1.4084"/>
                </dgm:adjLst>
              </dgm:shape>
              <dgm:presOf/>
            </dgm:layoutNode>
          </dgm:layoutNode>
        </dgm:else>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7F18275-5EDC-4598-9D47-F68ADE58B77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81198CC-0CA5-4305-A175-78A63F379F3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ECEF67E-234E-4A3A-8CB5-376FECEBF293}" type="datetimeFigureOut">
              <a:rPr lang="en-US" smtClean="0"/>
              <a:t>11/17/2022</a:t>
            </a:fld>
            <a:endParaRPr lang="en-US"/>
          </a:p>
        </p:txBody>
      </p:sp>
      <p:sp>
        <p:nvSpPr>
          <p:cNvPr id="4" name="Footer Placeholder 3">
            <a:extLst>
              <a:ext uri="{FF2B5EF4-FFF2-40B4-BE49-F238E27FC236}">
                <a16:creationId xmlns:a16="http://schemas.microsoft.com/office/drawing/2014/main" id="{987CE072-FA8A-4871-9241-8B58F5E7F96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FAA57661-B7EA-4C03-9F0A-0B7D53B7B98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3D163CB-F003-44EB-8C78-70D240820F6F}" type="slidenum">
              <a:rPr lang="en-US" smtClean="0"/>
              <a:t>‹#›</a:t>
            </a:fld>
            <a:endParaRPr lang="en-US"/>
          </a:p>
        </p:txBody>
      </p:sp>
    </p:spTree>
    <p:extLst>
      <p:ext uri="{BB962C8B-B14F-4D97-AF65-F5344CB8AC3E}">
        <p14:creationId xmlns:p14="http://schemas.microsoft.com/office/powerpoint/2010/main" val="8531246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2DA3FBB-E204-4EE9-A01E-224664099C93}" type="datetimeFigureOut">
              <a:rPr lang="en-US" smtClean="0"/>
              <a:t>11/17/2022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BCFA40E-6170-4873-86F7-EF21F356E5FA}" type="slidenum">
              <a:rPr lang="en-US" smtClean="0"/>
              <a:t>‹#›</a:t>
            </a:fld>
            <a:endParaRPr lang="en-US"/>
          </a:p>
        </p:txBody>
      </p:sp>
    </p:spTree>
    <p:extLst>
      <p:ext uri="{BB962C8B-B14F-4D97-AF65-F5344CB8AC3E}">
        <p14:creationId xmlns:p14="http://schemas.microsoft.com/office/powerpoint/2010/main" val="41183581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t>If speaker has no slides leave this slide up while they are speaking. </a:t>
            </a:r>
          </a:p>
        </p:txBody>
      </p:sp>
      <p:sp>
        <p:nvSpPr>
          <p:cNvPr id="4" name="Slide Number Placeholder 3"/>
          <p:cNvSpPr>
            <a:spLocks noGrp="1"/>
          </p:cNvSpPr>
          <p:nvPr>
            <p:ph type="sldNum" sz="quarter" idx="5"/>
          </p:nvPr>
        </p:nvSpPr>
        <p:spPr/>
        <p:txBody>
          <a:bodyPr/>
          <a:lstStyle/>
          <a:p>
            <a:fld id="{BBCFA40E-6170-4873-86F7-EF21F356E5FA}" type="slidenum">
              <a:rPr lang="en-US" smtClean="0"/>
              <a:t>1</a:t>
            </a:fld>
            <a:endParaRPr lang="en-US"/>
          </a:p>
        </p:txBody>
      </p:sp>
    </p:spTree>
    <p:extLst>
      <p:ext uri="{BB962C8B-B14F-4D97-AF65-F5344CB8AC3E}">
        <p14:creationId xmlns:p14="http://schemas.microsoft.com/office/powerpoint/2010/main" val="36146828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Symbol" panose="05050102010706020507" pitchFamily="18" charset="2"/>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Codes in categories T36-T65 are combination codes that include the substance that was taken as well as the intent. No additional external cause code is required for poisonings, toxic effects, adverse effects and underdosing codes.</a:t>
            </a:r>
          </a:p>
          <a:p>
            <a:pPr marL="685800" marR="0" lvl="1" indent="-228600">
              <a:lnSpc>
                <a:spcPct val="107000"/>
              </a:lnSpc>
              <a:spcBef>
                <a:spcPts val="0"/>
              </a:spcBef>
              <a:spcAft>
                <a:spcPts val="0"/>
              </a:spcAft>
              <a:buFont typeface="Wingdings" panose="05000000000000000000" pitchFamily="2" charset="2"/>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Do not code directly from the Table of Drugs and Chemicals. Always refer back to the Tabular List</a:t>
            </a:r>
          </a:p>
          <a:p>
            <a:pPr marL="685800" marR="0" lvl="1" indent="-228600">
              <a:lnSpc>
                <a:spcPct val="107000"/>
              </a:lnSpc>
              <a:spcBef>
                <a:spcPts val="0"/>
              </a:spcBef>
              <a:spcAft>
                <a:spcPts val="800"/>
              </a:spcAft>
              <a:buFont typeface="Wingdings" panose="05000000000000000000" pitchFamily="2" charset="2"/>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Use as many codes as necessary to describe completely all drugs, medicinal or biological substances.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5724B6-632F-4F7A-A28F-6AD249F297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20560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nSpc>
                <a:spcPct val="107000"/>
              </a:lnSpc>
              <a:spcBef>
                <a:spcPts val="0"/>
              </a:spcBef>
              <a:spcAft>
                <a:spcPts val="0"/>
              </a:spcAft>
              <a:buFont typeface="Arial" panose="020B0604020202020204" pitchFamily="34" charset="0"/>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If the same code would describe the causative agent for more than one adverse reaction, poisoning, toxic effect or underdosing, assign the code only once.</a:t>
            </a:r>
          </a:p>
          <a:p>
            <a:pPr marL="285750" marR="0" lvl="0" indent="-285750">
              <a:lnSpc>
                <a:spcPct val="107000"/>
              </a:lnSpc>
              <a:spcBef>
                <a:spcPts val="0"/>
              </a:spcBef>
              <a:spcAft>
                <a:spcPts val="0"/>
              </a:spcAft>
              <a:buFont typeface="Arial" panose="020B0604020202020204" pitchFamily="34" charset="0"/>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If two or more drugs, medicinal or biological substances are taken, code each individually unless a combination code is listed in the Table of Drugs and Chemicals. </a:t>
            </a:r>
          </a:p>
          <a:p>
            <a:pPr marL="685800" marR="0" lvl="1" indent="-228600">
              <a:lnSpc>
                <a:spcPct val="107000"/>
              </a:lnSpc>
              <a:spcBef>
                <a:spcPts val="0"/>
              </a:spcBef>
              <a:spcAft>
                <a:spcPts val="800"/>
              </a:spcAft>
              <a:buFont typeface="Wingdings" panose="05000000000000000000" pitchFamily="2" charset="2"/>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If multiple unspecified drugs, medicinal or biological substances were taken, assign the appropriate code from subcategory T50.91, Poisoning by, adverse effect of and underdosing of multiple unspecified drugs, medicaments, and biological substances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5724B6-632F-4F7A-A28F-6AD249F297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5577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42950" marR="0" lvl="1" indent="-285750">
              <a:lnSpc>
                <a:spcPct val="107000"/>
              </a:lnSpc>
              <a:spcBef>
                <a:spcPts val="0"/>
              </a:spcBef>
              <a:spcAft>
                <a:spcPts val="0"/>
              </a:spcAft>
              <a:buFont typeface="+mj-lt"/>
              <a:buAutoNum type="arabi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The occurrence of drug toxicity is classified in ICD-10-CM as follows:</a:t>
            </a:r>
          </a:p>
          <a:p>
            <a:pPr marL="1143000" marR="0" lvl="2" indent="-228600">
              <a:lnSpc>
                <a:spcPct val="107000"/>
              </a:lnSpc>
              <a:spcBef>
                <a:spcPts val="0"/>
              </a:spcBef>
              <a:spcAft>
                <a:spcPts val="0"/>
              </a:spcAft>
              <a:buFont typeface="Wingdings" panose="05000000000000000000" pitchFamily="2" charset="2"/>
              <a:buChar char=""/>
            </a:pPr>
            <a:r>
              <a:rPr lang="en-US" sz="1100" u="sng" dirty="0">
                <a:effectLst/>
                <a:latin typeface="Calibri" panose="020F0502020204030204" pitchFamily="34" charset="0"/>
                <a:ea typeface="Calibri" panose="020F0502020204030204" pitchFamily="34" charset="0"/>
                <a:cs typeface="Times New Roman" panose="02020603050405020304" pitchFamily="18" charset="0"/>
              </a:rPr>
              <a:t>Adverse Effect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1600200" marR="0" lvl="3" indent="-228600">
              <a:lnSpc>
                <a:spcPct val="107000"/>
              </a:lnSpc>
              <a:spcBef>
                <a:spcPts val="0"/>
              </a:spcBef>
              <a:spcAft>
                <a:spcPts val="800"/>
              </a:spcAft>
              <a:buFont typeface="Symbol" panose="05050102010706020507" pitchFamily="18" charset="2"/>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When coding an adverse effect of a drug that has been correctly prescribed and properly administered, assign the appropriate code for the nature of the adverse effect followed by the appropriate code for the adverse effect of the drug (T36-T50). The code for the drug should have a 5th or 6th character (for example T36.0X5-) Examples of the nature of an adverse effect are tachycardia, delirium, gastrointestinal hemorrhaging, vomiting, hypokalemia, hepatitis, renal failure, or respiratory failure.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5724B6-632F-4F7A-A28F-6AD249F297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47947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code that you use for reporting the drug responsible for an adverse effect should have a 5th or 6th character. You should also report the original condition is being treated using the appropriate code. Suppose that your patient is diagnosed with Hematuria, which occur as a side effect of Coumadin prescribed and administered correctly for atrial fibrillation. You can report this adverse effect using the following codes in the following sequence:</a:t>
            </a:r>
          </a:p>
          <a:p>
            <a:endParaRPr lang="en-US" dirty="0"/>
          </a:p>
          <a:p>
            <a:pPr marL="171450" indent="-171450">
              <a:buFont typeface="Arial" panose="020B0604020202020204" pitchFamily="34" charset="0"/>
              <a:buChar char="•"/>
            </a:pPr>
            <a:r>
              <a:rPr lang="en-US" dirty="0"/>
              <a:t>We’d list Hematuria first because this is the newly enlisted condition that is being treated.</a:t>
            </a:r>
          </a:p>
          <a:p>
            <a:pPr marL="171450" indent="-171450">
              <a:buFont typeface="Arial" panose="020B0604020202020204" pitchFamily="34" charset="0"/>
              <a:buChar char="•"/>
            </a:pPr>
            <a:r>
              <a:rPr lang="en-US" dirty="0"/>
              <a:t>Next, we’re going to list our code for the adverse effect of anticoagulants</a:t>
            </a:r>
          </a:p>
          <a:p>
            <a:pPr marL="171450" indent="-171450">
              <a:buFont typeface="Arial" panose="020B0604020202020204" pitchFamily="34" charset="0"/>
              <a:buChar char="•"/>
            </a:pPr>
            <a:r>
              <a:rPr lang="en-US" dirty="0"/>
              <a:t>And finally, we’re going to list the reasoning behind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5724B6-632F-4F7A-A28F-6AD249F297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5813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nSpc>
                <a:spcPct val="107000"/>
              </a:lnSpc>
              <a:spcBef>
                <a:spcPts val="0"/>
              </a:spcBef>
              <a:spcAft>
                <a:spcPts val="0"/>
              </a:spcAft>
              <a:buFont typeface="Wingdings" panose="05000000000000000000" pitchFamily="2" charset="2"/>
              <a:buChar char=""/>
            </a:pPr>
            <a:r>
              <a:rPr lang="en-US" sz="1100" u="sng" dirty="0">
                <a:effectLst/>
                <a:latin typeface="Calibri" panose="020F0502020204030204" pitchFamily="34" charset="0"/>
                <a:ea typeface="Calibri" panose="020F0502020204030204" pitchFamily="34" charset="0"/>
                <a:cs typeface="Times New Roman" panose="02020603050405020304" pitchFamily="18" charset="0"/>
              </a:rPr>
              <a:t>Poisoning</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685800" marR="0" lvl="1" indent="-228600">
              <a:lnSpc>
                <a:spcPct val="107000"/>
              </a:lnSpc>
              <a:spcBef>
                <a:spcPts val="0"/>
              </a:spcBef>
              <a:spcAft>
                <a:spcPts val="800"/>
              </a:spcAft>
              <a:buFont typeface="Symbol" panose="05050102010706020507" pitchFamily="18" charset="2"/>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When coding a poisoning or reaction to the improper use of a medication (e.g., overdose, wrong substance given or taken in error, wrong route of administration), first assign the appropriate code from categories T36-T50. The poisoning codes have an associated intent as their 5th or 6th character (accidental, intentional self-harm, assault and undetermined). If the intent of the poisoning is unknown or unspecified, code the intent as accidental intent. The undetermined intent is only for use if the documentation in the record specifies that the intent cannot be determined. Use additional code(s) for all manifestations of poisonings. </a:t>
            </a:r>
          </a:p>
          <a:p>
            <a:pPr marL="685800" marR="0" lvl="1" indent="-228600">
              <a:lnSpc>
                <a:spcPct val="107000"/>
              </a:lnSpc>
              <a:spcBef>
                <a:spcPts val="0"/>
              </a:spcBef>
              <a:spcAft>
                <a:spcPts val="0"/>
              </a:spcAft>
              <a:buFont typeface="Symbol" panose="05050102010706020507" pitchFamily="18" charset="2"/>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If there is also a diagnosis of abuse or dependence of the substance, the abuse or dependence is assigned as an additional code.</a:t>
            </a:r>
          </a:p>
          <a:p>
            <a:pPr marL="1143000" marR="0" lvl="2" indent="-228600">
              <a:lnSpc>
                <a:spcPct val="107000"/>
              </a:lnSpc>
              <a:spcBef>
                <a:spcPts val="0"/>
              </a:spcBef>
              <a:spcAft>
                <a:spcPts val="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Examples of poisoning include: </a:t>
            </a:r>
          </a:p>
          <a:p>
            <a:pPr marL="1600200" marR="0" lvl="3" indent="-228600">
              <a:lnSpc>
                <a:spcPct val="107000"/>
              </a:lnSpc>
              <a:spcBef>
                <a:spcPts val="0"/>
              </a:spcBef>
              <a:spcAft>
                <a:spcPts val="0"/>
              </a:spcAft>
              <a:buFont typeface="Wingdings" panose="05000000000000000000" pitchFamily="2" charset="2"/>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a:t>
            </a:r>
            <a:r>
              <a:rPr lang="en-US" sz="1100" dirty="0" err="1">
                <a:effectLst/>
                <a:latin typeface="Calibri" panose="020F0502020204030204" pitchFamily="34" charset="0"/>
                <a:ea typeface="Calibri" panose="020F0502020204030204" pitchFamily="34" charset="0"/>
                <a:cs typeface="Times New Roman" panose="02020603050405020304" pitchFamily="18" charset="0"/>
              </a:rPr>
              <a:t>i</a:t>
            </a:r>
            <a:r>
              <a:rPr lang="en-US" sz="1100" dirty="0">
                <a:effectLst/>
                <a:latin typeface="Calibri" panose="020F0502020204030204" pitchFamily="34" charset="0"/>
                <a:ea typeface="Calibri" panose="020F0502020204030204" pitchFamily="34" charset="0"/>
                <a:cs typeface="Times New Roman" panose="02020603050405020304" pitchFamily="18" charset="0"/>
              </a:rPr>
              <a:t>) Errors made in drug prescription or in the administration of the drug by provider, nurse, patient, or another person. </a:t>
            </a:r>
          </a:p>
          <a:p>
            <a:pPr marL="1600200" marR="0" lvl="3" indent="-228600">
              <a:lnSpc>
                <a:spcPct val="107000"/>
              </a:lnSpc>
              <a:spcBef>
                <a:spcPts val="0"/>
              </a:spcBef>
              <a:spcAft>
                <a:spcPts val="0"/>
              </a:spcAft>
              <a:buFont typeface="Wingdings" panose="05000000000000000000" pitchFamily="2" charset="2"/>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(ii) If an overdose of a drug was intentionally taken or administered and resulted in drug toxicity, it would be coded as a poisoning. </a:t>
            </a:r>
          </a:p>
          <a:p>
            <a:pPr marL="1600200" marR="0" lvl="3" indent="-228600">
              <a:lnSpc>
                <a:spcPct val="107000"/>
              </a:lnSpc>
              <a:spcBef>
                <a:spcPts val="0"/>
              </a:spcBef>
              <a:spcAft>
                <a:spcPts val="0"/>
              </a:spcAft>
              <a:buFont typeface="Wingdings" panose="05000000000000000000" pitchFamily="2" charset="2"/>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(iii) If a nonprescribed drug or medicinal agent was taken in combination with a correctly prescribed and properly administered drug, any drug toxicity or other reaction resulting from the interaction of the two drugs would be classified as a poisoning. </a:t>
            </a:r>
          </a:p>
          <a:p>
            <a:pPr marL="1600200" marR="0" lvl="3" indent="-228600">
              <a:lnSpc>
                <a:spcPct val="107000"/>
              </a:lnSpc>
              <a:spcBef>
                <a:spcPts val="0"/>
              </a:spcBef>
              <a:spcAft>
                <a:spcPts val="800"/>
              </a:spcAft>
              <a:buFont typeface="Wingdings" panose="05000000000000000000" pitchFamily="2" charset="2"/>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(iv) When a reaction results from the interaction of a drug(s) and alcohol, this would be classified as poisoning.</a:t>
            </a:r>
          </a:p>
          <a:p>
            <a:pPr marL="685800" marR="0" lvl="1" indent="-228600">
              <a:lnSpc>
                <a:spcPct val="107000"/>
              </a:lnSpc>
              <a:spcBef>
                <a:spcPts val="0"/>
              </a:spcBef>
              <a:spcAft>
                <a:spcPts val="800"/>
              </a:spcAft>
              <a:buFont typeface="Symbol" panose="05050102010706020507" pitchFamily="18" charset="2"/>
              <a:buChar char=""/>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5724B6-632F-4F7A-A28F-6AD249F297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09854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0" i="0" dirty="0">
                <a:solidFill>
                  <a:srgbClr val="666666"/>
                </a:solidFill>
                <a:effectLst/>
                <a:latin typeface="Open Sans" panose="020B0606030504020204" pitchFamily="34" charset="0"/>
              </a:rPr>
              <a:t>As we discussed, Poisoning occurs due to the improper use of a medication. We’re going to assign the appropriate codes from T36-T50 along with their associated intent as their 5th or 6th character. Then we’ll use additional codes for all manifestations of poisoning (for example, vomiting, stomach pain, diarrhea). Suppose a person comes to your emergency department with stomach pain after mistakenly taking Aleve instead of another medicine. You should use the following codes (in the following sequence) to report that condition.</a:t>
            </a:r>
          </a:p>
          <a:p>
            <a:pPr marL="171450" indent="-171450" algn="l" fontAlgn="base">
              <a:buFont typeface="Arial" panose="020B0604020202020204" pitchFamily="34" charset="0"/>
              <a:buChar char="•"/>
            </a:pPr>
            <a:r>
              <a:rPr lang="en-US" b="1" i="0" dirty="0">
                <a:solidFill>
                  <a:srgbClr val="666666"/>
                </a:solidFill>
                <a:effectLst/>
                <a:latin typeface="Open Sans" panose="020B0606030504020204" pitchFamily="34" charset="0"/>
              </a:rPr>
              <a:t>T39.311A</a:t>
            </a:r>
            <a:r>
              <a:rPr lang="en-US" b="0" i="0" dirty="0">
                <a:solidFill>
                  <a:srgbClr val="666666"/>
                </a:solidFill>
                <a:effectLst/>
                <a:latin typeface="Open Sans" panose="020B0606030504020204" pitchFamily="34" charset="0"/>
              </a:rPr>
              <a:t>: Poisoning by propionic acid derivatives, accidental (unintentional), initial encounter</a:t>
            </a:r>
          </a:p>
          <a:p>
            <a:pPr marL="171450" indent="-171450" algn="l" fontAlgn="base">
              <a:buFont typeface="Arial" panose="020B0604020202020204" pitchFamily="34" charset="0"/>
              <a:buChar char="•"/>
            </a:pPr>
            <a:r>
              <a:rPr lang="en-US" b="1" i="0" dirty="0">
                <a:solidFill>
                  <a:srgbClr val="666666"/>
                </a:solidFill>
                <a:effectLst/>
                <a:latin typeface="Open Sans" panose="020B0606030504020204" pitchFamily="34" charset="0"/>
              </a:rPr>
              <a:t>R10.9</a:t>
            </a:r>
            <a:r>
              <a:rPr lang="en-US" b="0" i="0" dirty="0">
                <a:solidFill>
                  <a:srgbClr val="666666"/>
                </a:solidFill>
                <a:effectLst/>
                <a:latin typeface="Open Sans" panose="020B0606030504020204" pitchFamily="34" charset="0"/>
              </a:rPr>
              <a:t>: Unspecified abdominal pain</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5724B6-632F-4F7A-A28F-6AD249F297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65353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Symbol" panose="05050102010706020507" pitchFamily="18" charset="2"/>
              <a:buChar char=""/>
            </a:pPr>
            <a:r>
              <a:rPr lang="en-US" sz="1100" u="sng" dirty="0">
                <a:effectLst/>
                <a:latin typeface="Calibri" panose="020F0502020204030204" pitchFamily="34" charset="0"/>
                <a:ea typeface="Calibri" panose="020F0502020204030204" pitchFamily="34" charset="0"/>
                <a:cs typeface="Times New Roman" panose="02020603050405020304" pitchFamily="18" charset="0"/>
              </a:rPr>
              <a:t>Poisoning, toxic effects, adverse effects and underdosing in a pregnant patient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800"/>
              </a:spcAft>
              <a:buFont typeface="Arial" panose="020B0604020202020204" pitchFamily="34" charset="0"/>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A code from subcategory O9A.2, Injury, poisoning and certain other consequences of external causes complicating pregnancy, childbirth, and the puerperium, should be sequenced first, followed by the appropriate injury, poisoning, toxic effect, adverse effect or underdosing code, and then the additional code(s) that specifies the condition caused by the poisoning, toxic effect, adverse effect or underdosing.</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5724B6-632F-4F7A-A28F-6AD249F297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31240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nSpc>
                <a:spcPct val="107000"/>
              </a:lnSpc>
              <a:spcBef>
                <a:spcPts val="0"/>
              </a:spcBef>
              <a:spcAft>
                <a:spcPts val="0"/>
              </a:spcAft>
              <a:buFont typeface="Wingdings" panose="05000000000000000000" pitchFamily="2" charset="2"/>
              <a:buChar char=""/>
            </a:pPr>
            <a:r>
              <a:rPr lang="en-US" sz="1100" u="sng" dirty="0">
                <a:effectLst/>
                <a:latin typeface="Calibri" panose="020F0502020204030204" pitchFamily="34" charset="0"/>
                <a:ea typeface="Calibri" panose="020F0502020204030204" pitchFamily="34" charset="0"/>
                <a:cs typeface="Times New Roman" panose="02020603050405020304" pitchFamily="18" charset="0"/>
              </a:rPr>
              <a:t>Underdosing</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685800" marR="0" lvl="1" indent="-228600">
              <a:lnSpc>
                <a:spcPct val="107000"/>
              </a:lnSpc>
              <a:spcBef>
                <a:spcPts val="0"/>
              </a:spcBef>
              <a:spcAft>
                <a:spcPts val="0"/>
              </a:spcAft>
              <a:buFont typeface="Symbol" panose="05050102010706020507" pitchFamily="18" charset="2"/>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Underdosing refers to taking less of a medication than is prescribed by a provider or a manufacturer’s instruction. Discontinuing the use of a prescribed medication on the patient's own initiative, not directed by the patient's provider, is classified as an underdosing. For underdosing, assign the code from categories T36-T50.</a:t>
            </a:r>
          </a:p>
          <a:p>
            <a:pPr marL="685800" marR="0" lvl="1" indent="-228600">
              <a:lnSpc>
                <a:spcPct val="107000"/>
              </a:lnSpc>
              <a:spcBef>
                <a:spcPts val="0"/>
              </a:spcBef>
              <a:spcAft>
                <a:spcPts val="0"/>
              </a:spcAft>
              <a:buFont typeface="Symbol" panose="05050102010706020507" pitchFamily="18" charset="2"/>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Codes for underdosing should never be assigned as principal or first-listed codes. If a patient has a relapse or exacerbation of the medical condition for which the drug is prescribed because of the reduction in dose, then the medical condition itself should be coded. </a:t>
            </a:r>
          </a:p>
          <a:p>
            <a:pPr marL="685800" marR="0" lvl="1" indent="-228600">
              <a:lnSpc>
                <a:spcPct val="107000"/>
              </a:lnSpc>
              <a:spcBef>
                <a:spcPts val="0"/>
              </a:spcBef>
              <a:spcAft>
                <a:spcPts val="800"/>
              </a:spcAft>
              <a:buFont typeface="Symbol" panose="05050102010706020507" pitchFamily="18" charset="2"/>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Noncompliance or complication of care) codes are to be used with an underdosing code to indicate intent, if known.</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5724B6-632F-4F7A-A28F-6AD249F297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95367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0" i="0" dirty="0">
                <a:solidFill>
                  <a:srgbClr val="666666"/>
                </a:solidFill>
                <a:effectLst/>
                <a:latin typeface="Open Sans" panose="020B0606030504020204" pitchFamily="34" charset="0"/>
              </a:rPr>
              <a:t>As stated earlier, If a patient is taking less of a medication than is actually prescribed by a provider or instruction provided by the manufacturer, then it is underdosing. We’re going to assign T36-T50. Don’t forget your noncompliance (Z91.12-, Z91.13-) or complication of care (Y63.6-Y63.9) codes with an underdosing code to indicate intent, if known. Let’s take the case of a person who is presented with acute exacerbation of his chronic systolic heart failure because of only taking half of his Lasix prescription and he is refusing to take the actual dose. You can use the following codes (in the following sequence) to report this scenario.</a:t>
            </a:r>
          </a:p>
          <a:p>
            <a:pPr marL="171450" indent="-171450" algn="l" fontAlgn="base">
              <a:buFont typeface="Arial" panose="020B0604020202020204" pitchFamily="34" charset="0"/>
              <a:buChar char="•"/>
            </a:pPr>
            <a:r>
              <a:rPr lang="en-US" b="1" i="0" dirty="0">
                <a:solidFill>
                  <a:srgbClr val="666666"/>
                </a:solidFill>
                <a:effectLst/>
                <a:latin typeface="Open Sans" panose="020B0606030504020204" pitchFamily="34" charset="0"/>
              </a:rPr>
              <a:t>I50.23</a:t>
            </a:r>
            <a:r>
              <a:rPr lang="en-US" b="0" i="0" dirty="0">
                <a:solidFill>
                  <a:srgbClr val="666666"/>
                </a:solidFill>
                <a:effectLst/>
                <a:latin typeface="Open Sans" panose="020B0606030504020204" pitchFamily="34" charset="0"/>
              </a:rPr>
              <a:t>: Acute on chronic systolic (congestive) heart failure</a:t>
            </a:r>
          </a:p>
          <a:p>
            <a:pPr marL="171450" indent="-171450" algn="l" fontAlgn="base">
              <a:buFont typeface="Arial" panose="020B0604020202020204" pitchFamily="34" charset="0"/>
              <a:buChar char="•"/>
            </a:pPr>
            <a:r>
              <a:rPr lang="en-US" b="1" i="0" dirty="0">
                <a:solidFill>
                  <a:srgbClr val="666666"/>
                </a:solidFill>
                <a:effectLst/>
                <a:latin typeface="Open Sans" panose="020B0606030504020204" pitchFamily="34" charset="0"/>
              </a:rPr>
              <a:t>T50.1X6A</a:t>
            </a:r>
            <a:r>
              <a:rPr lang="en-US" b="0" i="0" dirty="0">
                <a:solidFill>
                  <a:srgbClr val="666666"/>
                </a:solidFill>
                <a:effectLst/>
                <a:latin typeface="Open Sans" panose="020B0606030504020204" pitchFamily="34" charset="0"/>
              </a:rPr>
              <a:t>: Underdosing of loop [high-ceiling] diuretics, initial encounter</a:t>
            </a:r>
          </a:p>
          <a:p>
            <a:pPr marL="171450" indent="-171450" algn="l" fontAlgn="base">
              <a:buFont typeface="Arial" panose="020B0604020202020204" pitchFamily="34" charset="0"/>
              <a:buChar char="•"/>
            </a:pPr>
            <a:r>
              <a:rPr lang="en-US" b="1" i="0" dirty="0">
                <a:solidFill>
                  <a:srgbClr val="666666"/>
                </a:solidFill>
                <a:effectLst/>
                <a:latin typeface="Open Sans" panose="020B0606030504020204" pitchFamily="34" charset="0"/>
              </a:rPr>
              <a:t>Z91.128</a:t>
            </a:r>
            <a:r>
              <a:rPr lang="en-US" b="0" i="0" dirty="0">
                <a:solidFill>
                  <a:srgbClr val="666666"/>
                </a:solidFill>
                <a:effectLst/>
                <a:latin typeface="Open Sans" panose="020B0606030504020204" pitchFamily="34" charset="0"/>
              </a:rPr>
              <a:t>: Patient’s intentional underdosing of medication regimen for other reason</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5724B6-632F-4F7A-A28F-6AD249F297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38111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Symbol" panose="05050102010706020507" pitchFamily="18" charset="2"/>
              <a:buChar char=""/>
            </a:pPr>
            <a:r>
              <a:rPr lang="en-US" sz="1100" u="sng" dirty="0">
                <a:effectLst/>
                <a:latin typeface="Calibri" panose="020F0502020204030204" pitchFamily="34" charset="0"/>
                <a:ea typeface="Calibri" panose="020F0502020204030204" pitchFamily="34" charset="0"/>
                <a:cs typeface="Times New Roman" panose="02020603050405020304" pitchFamily="18" charset="0"/>
              </a:rPr>
              <a:t>Underdose of insulin due to insulin pump failure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800"/>
              </a:spcAft>
              <a:buFont typeface="+mj-lt"/>
              <a:buAutoNum type="arabi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An underdose of insulin due to an insulin pump failure should be assigned to a code from subcategory T85.6, Mechanical complication of other specified internal and external prosthetic devices, implants and grafts, that specifies the type of pump malfunction, as the principal or first-listed code, followed by code T38.3X6-, Underdosing of insulin and oral hypoglycemic [antidiabetic] drugs. Additional codes for the type of diabetes mellitus and any associated complications due to the underdosing should also be ICD-10-CM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5724B6-632F-4F7A-A28F-6AD249F297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70237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Symbol" panose="05050102010706020507" pitchFamily="18" charset="2"/>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On October 1, 2015, a major transition took place in healthcare billing that was applied to all parties covered by HIPAA- not just those who bill Medicare and Medicaid. This was the transition to ICD-10.</a:t>
            </a:r>
          </a:p>
          <a:p>
            <a:pPr marL="742950" marR="0" lvl="1" indent="-285750">
              <a:lnSpc>
                <a:spcPct val="107000"/>
              </a:lnSpc>
              <a:spcBef>
                <a:spcPts val="0"/>
              </a:spcBef>
              <a:spcAft>
                <a:spcPts val="80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I’m sure everyone on remembers this transition not too fondly. Virtually every healthcare system was worried about substantial cashflow disruptions and revenue shortfalls, increases in claim denials, major payment slowdowns, over-complicated coding processes, medically unnecessary tests needing to be performed, huge drops in coding productivity occurring that could have long term problems, etc., etc. </a:t>
            </a:r>
          </a:p>
          <a:p>
            <a:pPr marL="742950" marR="0" lvl="1" indent="-285750">
              <a:lnSpc>
                <a:spcPct val="107000"/>
              </a:lnSpc>
              <a:spcBef>
                <a:spcPts val="0"/>
              </a:spcBef>
              <a:spcAft>
                <a:spcPts val="800"/>
              </a:spcAft>
              <a:buFont typeface="Courier New" panose="02070309020205020404" pitchFamily="49" charset="0"/>
              <a:buChar char="o"/>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80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Luckily it was found that either a lot of these problems either didn't happen or the situational disparities had a much more mitigated problem than initially presumed. Which was great news.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BC2821-7689-4CD0-89A6-2936C1A84C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9845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When a harmful substance is ingested or comes in contact with a person, this is classified as a toxic effect. The toxic effect codes are in categories T51-T65. </a:t>
            </a:r>
          </a:p>
          <a:p>
            <a:pPr marL="685800" marR="0" lvl="1" indent="-228600">
              <a:lnSpc>
                <a:spcPct val="107000"/>
              </a:lnSpc>
              <a:spcBef>
                <a:spcPts val="0"/>
              </a:spcBef>
              <a:spcAft>
                <a:spcPts val="80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Toxic effect codes have an associated intent: accidental, intentional self-harm, assault and undetermined.</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5724B6-632F-4F7A-A28F-6AD249F297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42668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Toxic effects are typically, but not always, substances that are mostly non-medicinal as to source. You can choose the appropriate toxic effect codes from T51-T65 categories. Toxic effect codes have an associated intent (accidental, intentional self-harm, assault and undetermined). Consider the following while coding for toxic effects.</a:t>
            </a:r>
          </a:p>
          <a:p>
            <a:endParaRPr lang="en-US" dirty="0"/>
          </a:p>
          <a:p>
            <a:pPr marL="171450" indent="-171450">
              <a:buFont typeface="Arial" panose="020B0604020202020204" pitchFamily="34" charset="0"/>
              <a:buChar char="•"/>
            </a:pPr>
            <a:r>
              <a:rPr lang="en-US" dirty="0"/>
              <a:t>Report toxic effects first, followed by all manifestations</a:t>
            </a:r>
          </a:p>
          <a:p>
            <a:pPr marL="171450" indent="-171450">
              <a:buFont typeface="Arial" panose="020B0604020202020204" pitchFamily="34" charset="0"/>
              <a:buChar char="•"/>
            </a:pPr>
            <a:r>
              <a:rPr lang="en-US" dirty="0"/>
              <a:t>If no intent is indicated, you should code too accidental</a:t>
            </a:r>
          </a:p>
          <a:p>
            <a:pPr marL="171450" indent="-171450">
              <a:buFont typeface="Arial" panose="020B0604020202020204" pitchFamily="34" charset="0"/>
              <a:buChar char="•"/>
            </a:pPr>
            <a:r>
              <a:rPr lang="en-US" dirty="0"/>
              <a:t>You should use undetermined intent only if there is specific documentation in the medical records that it is not possible to determine the intent of the toxic effect</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Suppose a toddler comes to your facility with diarrhea and vomiting after swallowing soap accidentally. You can report this using the following codes (in the following sequence).</a:t>
            </a:r>
          </a:p>
          <a:p>
            <a:pPr marL="228600" indent="-228600">
              <a:buFont typeface="+mj-lt"/>
              <a:buAutoNum type="arabicPeriod"/>
            </a:pPr>
            <a:r>
              <a:rPr lang="en-US" dirty="0"/>
              <a:t>T55.0X1A: Toxic effect of soaps, accidental (unintentional), initial encounter</a:t>
            </a:r>
          </a:p>
          <a:p>
            <a:pPr marL="228600" indent="-228600">
              <a:buFont typeface="+mj-lt"/>
              <a:buAutoNum type="arabicPeriod"/>
            </a:pPr>
            <a:r>
              <a:rPr lang="en-US" dirty="0"/>
              <a:t>R11.10: Vomiting, unspecified</a:t>
            </a:r>
          </a:p>
          <a:p>
            <a:pPr marL="228600" indent="-228600">
              <a:buFont typeface="+mj-lt"/>
              <a:buAutoNum type="arabicPeriod"/>
            </a:pPr>
            <a:r>
              <a:rPr lang="en-US" dirty="0"/>
              <a:t>K52.1: Toxic gastroenteritis and colitis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5724B6-632F-4F7A-A28F-6AD249F297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71579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went ahead and listed some terminology that’s going to have relevance to our subject matter here.</a:t>
            </a:r>
          </a:p>
          <a:p>
            <a:pPr marL="171450" indent="-171450">
              <a:buFont typeface="Arial" panose="020B0604020202020204" pitchFamily="34" charset="0"/>
              <a:buChar char="•"/>
            </a:pPr>
            <a:r>
              <a:rPr lang="en-US" dirty="0"/>
              <a:t>Use is going to involve consuming a substance on a regular basis W/ no obvious clinical manifestations</a:t>
            </a:r>
          </a:p>
          <a:p>
            <a:pPr marL="171450" indent="-171450">
              <a:buFont typeface="Arial" panose="020B0604020202020204" pitchFamily="34" charset="0"/>
              <a:buChar char="•"/>
            </a:pPr>
            <a:r>
              <a:rPr lang="en-US" dirty="0"/>
              <a:t>Abuse is more of a habitual consumption of a substance. It could involve daily fixation and possibly evolve into a situation where other events in life become secondary to the utilization of a substance.</a:t>
            </a:r>
          </a:p>
          <a:p>
            <a:pPr marL="171450" indent="-171450">
              <a:buFont typeface="Arial" panose="020B0604020202020204" pitchFamily="34" charset="0"/>
              <a:buChar char="•"/>
            </a:pPr>
            <a:r>
              <a:rPr lang="en-US" dirty="0"/>
              <a:t>Dependence, in relation to coding terminology, is more of a continuing and compulsive consumption of a substance W/ a physiological need for the substance in order to be able to function normally.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5724B6-632F-4F7A-A28F-6AD249F297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30430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coding these different drug types, you're going to run into a litany of different titles for each code to match the drug being used. So here- I went ahead and listed the most common code sets you’ll see with very feasible examples.</a:t>
            </a:r>
          </a:p>
          <a:p>
            <a:pPr marL="171450" indent="-171450">
              <a:buFont typeface="Arial" panose="020B0604020202020204" pitchFamily="34" charset="0"/>
              <a:buChar char="•"/>
            </a:pPr>
            <a:r>
              <a:rPr lang="en-US" dirty="0"/>
              <a:t>F11 is going to cover opioids. And obviously opioids are going to be heroin, hydrocodone, oxycodone, morphine, codeine, and everything else listed there.</a:t>
            </a:r>
          </a:p>
          <a:p>
            <a:pPr marL="171450" indent="-171450">
              <a:buFont typeface="Arial" panose="020B0604020202020204" pitchFamily="34" charset="0"/>
              <a:buChar char="•"/>
            </a:pPr>
            <a:r>
              <a:rPr lang="en-US" dirty="0"/>
              <a:t>F15 is actually very interesting. Because when it comes to drugs there’s a good number of them that meet the parameters of a stimulant. However, for the purpose of ICD-10 coding listings stimulants such as </a:t>
            </a:r>
            <a:r>
              <a:rPr lang="en-US" dirty="0" err="1"/>
              <a:t>methampheatimes</a:t>
            </a:r>
            <a:r>
              <a:rPr lang="en-US" dirty="0"/>
              <a:t>, Ritalin and anything everything within those bounds will meet the parameters of a stimulant.</a:t>
            </a:r>
          </a:p>
          <a:p>
            <a:pPr marL="171450" indent="-171450">
              <a:buFont typeface="Arial" panose="020B0604020202020204" pitchFamily="34" charset="0"/>
              <a:buChar char="•"/>
            </a:pPr>
            <a:r>
              <a:rPr lang="en-US" dirty="0"/>
              <a:t>F16 will cover your hallucinogens like PCP, LSD, Ecstasy, and mushrooms.</a:t>
            </a:r>
          </a:p>
          <a:p>
            <a:pPr marL="171450" indent="-171450">
              <a:buFont typeface="Arial" panose="020B0604020202020204" pitchFamily="34" charset="0"/>
              <a:buChar char="•"/>
            </a:pPr>
            <a:r>
              <a:rPr lang="en-US" dirty="0"/>
              <a:t>F13 will let you code your sedatives and hypnotics. This’ll include Benzodiazepine, barbiturates, Ambien, all of that.</a:t>
            </a:r>
          </a:p>
          <a:p>
            <a:pPr marL="171450" indent="-171450">
              <a:buFont typeface="Arial" panose="020B0604020202020204" pitchFamily="34" charset="0"/>
              <a:buChar char="•"/>
            </a:pPr>
            <a:r>
              <a:rPr lang="en-US" dirty="0"/>
              <a:t>And finally, we have F18. These are </a:t>
            </a:r>
            <a:r>
              <a:rPr lang="en-US" dirty="0" err="1"/>
              <a:t>gunna</a:t>
            </a:r>
            <a:r>
              <a:rPr lang="en-US" dirty="0"/>
              <a:t> be inhalants such as spray cans and glue.</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Those are generally the most common or complex ones to discern. The rest of the codes I went ahead and listed to the right.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5724B6-632F-4F7A-A28F-6AD249F297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98230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Before we jump in deep on Use, Abuse, and Dependence codes we’re going to qualify when exactly we are able to code a drug's use-abuse- or dependence. We’re doing this because drug use requires very stringent documentation guidelines.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We’re going to review Inpatient Documentation Requirements, Outpatient Documentation Requirements, and a stipulation specifically aimed at drug coding.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This first section primarily relates to Inpatient requirements.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According to Section III- Reporting Additional Diagnosis in the Coding Guidelines when coding additional condition that affect patient care at least one of the following stipulations is required:</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clinical evaluation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therapeutic treatment</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diagnostic procedures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extended length of hospital stay</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increased nursing care and/or monitoring</a:t>
            </a:r>
          </a:p>
          <a:p>
            <a:endParaRPr lang="en-US" dirty="0"/>
          </a:p>
          <a:p>
            <a:pPr marL="171450" indent="-171450">
              <a:buFont typeface="Arial" panose="020B0604020202020204" pitchFamily="34" charset="0"/>
              <a:buChar char="•"/>
            </a:pPr>
            <a:r>
              <a:rPr lang="en-US" dirty="0"/>
              <a:t>The UHDDS item defines Other Diagnoses as “all conditions that coexist at the time of admission, that develop subsequently, or that affect the treatment received and/or the length of stay.</a:t>
            </a:r>
          </a:p>
          <a:p>
            <a:pPr marL="171450" indent="-171450">
              <a:buFont typeface="Arial" panose="020B0604020202020204" pitchFamily="34" charset="0"/>
              <a:buChar char="•"/>
            </a:pPr>
            <a:r>
              <a:rPr lang="en-US" dirty="0"/>
              <a:t>Diagnoses that relate to an earlier episode which have no bearing on the current hospital stay are to be excluded.</a:t>
            </a:r>
          </a:p>
          <a:p>
            <a:pPr marL="171450" indent="-171450">
              <a:buFont typeface="Arial" panose="020B0604020202020204" pitchFamily="34" charset="0"/>
              <a:buChar char="•"/>
            </a:pPr>
            <a:r>
              <a:rPr lang="en-US" dirty="0"/>
              <a:t>UHDDS definitions apply to inpatients in acute care, short-term, long-term care and psychiatric hospital setting. The UHDDS definitions are used by acute care short-term hospitals to report inpatient data elements in a standardized manner.</a:t>
            </a:r>
          </a:p>
          <a:p>
            <a:pPr marL="628650" lvl="1" indent="-171450">
              <a:buFont typeface="Arial" panose="020B0604020202020204" pitchFamily="34" charset="0"/>
              <a:buChar char="•"/>
            </a:pPr>
            <a:endParaRPr lang="en-US" dirty="0"/>
          </a:p>
          <a:p>
            <a:pPr marL="628650" lvl="1" indent="-171450">
              <a:buFont typeface="Arial" panose="020B0604020202020204" pitchFamily="34" charset="0"/>
              <a:buChar char="•"/>
            </a:pPr>
            <a:endParaRPr lang="en-US" dirty="0"/>
          </a:p>
          <a:p>
            <a:pPr marL="171450" lvl="0" indent="-171450">
              <a:buFont typeface="Arial" panose="020B0604020202020204" pitchFamily="34" charset="0"/>
              <a:buChar char="•"/>
            </a:pPr>
            <a:r>
              <a:rPr lang="en-US" dirty="0"/>
              <a:t>When it comes to an uncertain diagnosis in an inpatient account the guidelines actually allow for a lot of room on leniency. </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If the diagnosis documented at the time of discharge is qualified as “probable,” “suspected,” “likely,” “questionable,” “possible,” or “still to be ruled out,” “compatible with,” “consistent with,” or other similar terms indicating uncertainty, code the condition as if it existed or was established. The bases for these guidelines are the diagnostic workup, arrangements for further workup or observation, and initial therapeutic approach that correspond most closely with the established diagnosis.</a:t>
            </a:r>
          </a:p>
          <a:p>
            <a:pPr marL="628650" lvl="1"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5724B6-632F-4F7A-A28F-6AD249F297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40972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Now, outpatient coding requirements are going to be a little different. More stringent in some areas and less stringent in others.</a:t>
            </a:r>
          </a:p>
          <a:p>
            <a:pPr marL="685800" marR="0" lvl="1"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100" b="1" i="0" u="none" strike="noStrike" kern="1200" cap="none" spc="0" normalizeH="0" baseline="0" noProof="0" dirty="0">
                <a:ln>
                  <a:noFill/>
                </a:ln>
                <a:solidFill>
                  <a:prstClr val="black"/>
                </a:solidFill>
                <a:effectLst/>
                <a:uLnTx/>
                <a:uFillTx/>
                <a:latin typeface="Calibri" panose="020F0502020204030204"/>
                <a:ea typeface="+mn-ea"/>
                <a:cs typeface="+mn-cs"/>
              </a:rPr>
              <a:t>Accurate reporting of ICD-10-CM diagnosis codes </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The documentation should describe the patient’s condition, using terminology which includes specific diagnoses as well as symptoms, problems, or reasons for the encounter. There are ICD-10-CM codes to describe all of these</a:t>
            </a:r>
          </a:p>
          <a:p>
            <a:pPr marL="628650" lvl="1" indent="-171450">
              <a:buFont typeface="Arial" panose="020B0604020202020204" pitchFamily="34" charset="0"/>
              <a:buChar char="•"/>
            </a:pPr>
            <a:r>
              <a:rPr lang="en-US" b="1" dirty="0"/>
              <a:t>Highest level of specificity</a:t>
            </a:r>
          </a:p>
          <a:p>
            <a:pPr marL="1085850" lvl="2" indent="-171450">
              <a:buFont typeface="Arial" panose="020B0604020202020204" pitchFamily="34" charset="0"/>
              <a:buChar char="•"/>
            </a:pPr>
            <a:r>
              <a:rPr lang="en-US" dirty="0"/>
              <a:t>Code to the highest level of specificity when supported by the medical record documentation</a:t>
            </a:r>
          </a:p>
          <a:p>
            <a:pPr marL="628650" lvl="1" indent="-171450">
              <a:buFont typeface="Arial" panose="020B0604020202020204" pitchFamily="34" charset="0"/>
              <a:buChar char="•"/>
            </a:pPr>
            <a:r>
              <a:rPr lang="en-US" b="1" dirty="0"/>
              <a:t>ICD-10-CM code for the diagnosis, condition, problem, or other reason for encounter/visit</a:t>
            </a:r>
          </a:p>
          <a:p>
            <a:pPr marL="1085850" lvl="2" indent="-171450">
              <a:buFont typeface="Arial" panose="020B0604020202020204" pitchFamily="34" charset="0"/>
              <a:buChar char="•"/>
            </a:pPr>
            <a:r>
              <a:rPr lang="en-US" dirty="0"/>
              <a:t>List first the ICD-10-CM code for the diagnosis, condition, problem, or other reason for encounter/visit shown in the medical record to be chiefly responsible for the services provided. List additional codes that describe any coexisting conditions. In some cases, the first-listed diagnosis may be a symptom when a diagnosis has not been established (confirmed) by the provider.</a:t>
            </a:r>
          </a:p>
          <a:p>
            <a:pPr marL="685800" marR="0" lvl="1"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100" b="1" i="0" u="none" strike="noStrike" kern="1200" cap="none" spc="0" normalizeH="0" baseline="0" noProof="0" dirty="0">
                <a:ln>
                  <a:noFill/>
                </a:ln>
                <a:solidFill>
                  <a:prstClr val="black"/>
                </a:solidFill>
                <a:effectLst/>
                <a:uLnTx/>
                <a:uFillTx/>
                <a:latin typeface="Calibri" panose="020F0502020204030204"/>
                <a:ea typeface="+mn-ea"/>
                <a:cs typeface="+mn-cs"/>
              </a:rPr>
              <a:t>Uncertain diagnosis</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Do not code diagnoses documented as “probable”, “suspected,” “questionable,” “rule out,” “compatible with,” “consistent with,” or “working diagnosis” or other similar terms indicating uncertainty. Rather, code the condition(s) to the highest degree of certainty for that encounter/visit, such as symptoms, signs, abnormal test results, or other reason for the visit. Please note: This differs from the coding practices used by short-term, acute care, long-term care and psychiatric hospitals</a:t>
            </a:r>
          </a:p>
          <a:p>
            <a:pPr marL="628650" lvl="1" indent="-171450">
              <a:buFont typeface="Arial" panose="020B0604020202020204" pitchFamily="34" charset="0"/>
              <a:buChar char="•"/>
            </a:pPr>
            <a:r>
              <a:rPr lang="en-US" b="1" dirty="0"/>
              <a:t>Chronic diseases </a:t>
            </a:r>
          </a:p>
          <a:p>
            <a:pPr marL="1085850" lvl="2" indent="-171450">
              <a:buFont typeface="Arial" panose="020B0604020202020204" pitchFamily="34" charset="0"/>
              <a:buChar char="•"/>
            </a:pPr>
            <a:r>
              <a:rPr lang="en-US" dirty="0"/>
              <a:t>Chronic diseases treated on an ongoing basis may be coded and reported as many times as the patient receives treatment and care for the condition(s)</a:t>
            </a:r>
          </a:p>
          <a:p>
            <a:pPr marL="685800" marR="0" lvl="1"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100" b="1" i="0" u="none" strike="noStrike" kern="1200" cap="none" spc="0" normalizeH="0" baseline="0" noProof="0" dirty="0">
                <a:ln>
                  <a:noFill/>
                </a:ln>
                <a:solidFill>
                  <a:prstClr val="black"/>
                </a:solidFill>
                <a:effectLst/>
                <a:uLnTx/>
                <a:uFillTx/>
                <a:latin typeface="Calibri" panose="020F0502020204030204"/>
                <a:ea typeface="+mn-ea"/>
                <a:cs typeface="+mn-cs"/>
              </a:rPr>
              <a:t>Code all documented conditions that coexist</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Code all documented conditions that coexist at the time of the encounter/visit and that require or affect patient care, treatment or management. Do not code conditions that were previously treated and no longer exist. However, history codes may be used as secondary codes if the historical condition or family history has an impact on current care or influences treatment</a:t>
            </a:r>
          </a:p>
          <a:p>
            <a:pPr marL="685800" marR="0" lvl="1"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100" b="1" i="0" u="none" strike="noStrike" kern="1200" cap="none" spc="0" normalizeH="0" baseline="0" noProof="0" dirty="0">
                <a:ln>
                  <a:noFill/>
                </a:ln>
                <a:solidFill>
                  <a:prstClr val="black"/>
                </a:solidFill>
                <a:effectLst/>
                <a:uLnTx/>
                <a:uFillTx/>
                <a:latin typeface="Calibri" panose="020F0502020204030204"/>
                <a:ea typeface="+mn-ea"/>
                <a:cs typeface="+mn-cs"/>
              </a:rPr>
              <a:t>Encounters for circumstances other than a disease or injury </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ICD-10-CM provides codes to deal with encounters for circumstances other than a disease or injury. The Factors Influencing Health Status and Contact with Health Services codes (Z00- Z99) are provided to deal with occasions when circumstances other than a disease or injury are recorded as diagnosis or problems</a:t>
            </a:r>
          </a:p>
          <a:p>
            <a:pPr marL="685800" marR="0" lvl="1"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100" b="1" i="0" u="none" strike="noStrike" kern="1200" cap="none" spc="0" normalizeH="0" baseline="0" noProof="0" dirty="0">
                <a:ln>
                  <a:noFill/>
                </a:ln>
                <a:solidFill>
                  <a:prstClr val="black"/>
                </a:solidFill>
                <a:effectLst/>
                <a:uLnTx/>
                <a:uFillTx/>
                <a:latin typeface="Calibri" panose="020F0502020204030204"/>
                <a:ea typeface="+mn-ea"/>
                <a:cs typeface="+mn-cs"/>
              </a:rPr>
              <a:t>Patients receiving diagnostic services only </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For patients receiving diagnostic services only during an encounter/visit, sequence first the diagnosis, condition, problem, or other reason for encounter/visit shown in the medical record to be chiefly responsible for the outpatient services provided during the encounter/visit. Codes for other diagnoses (e.g., chronic conditions) may be sequenced as additional diagnoses. </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For encounters for routine laboratory/radiology testing in the absence of any signs, symptoms, or associated diagnosis, assign Z01.89, Encounter for other specified special examinations. If routine testing is performed during the same encounter as a test to evaluate a sign, symptom, or diagnosis, it is appropriate to assign both the Z code and the code describing the reason for the non-routine test. </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For outpatient encounters for diagnostic tests that have been interpreted by a physician, and the final report is available at the time of coding, code any confirmed or definitive diagnosis(es) documented in the interpretation. Do not code related signs and symptoms as additional diagnoses.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628650" lvl="1" indent="-171450">
              <a:buFont typeface="Arial" panose="020B0604020202020204" pitchFamily="34" charset="0"/>
              <a:buChar char="•"/>
            </a:pPr>
            <a:endParaRPr lang="en-US" dirty="0"/>
          </a:p>
          <a:p>
            <a:pPr marL="628650" lvl="1" indent="-171450">
              <a:buFont typeface="Arial" panose="020B0604020202020204" pitchFamily="34" charset="0"/>
              <a:buChar char="•"/>
            </a:pPr>
            <a:endParaRPr lang="en-US" dirty="0"/>
          </a:p>
          <a:p>
            <a:pPr marL="628650" lvl="1" indent="-171450">
              <a:buFont typeface="Arial" panose="020B0604020202020204" pitchFamily="34" charset="0"/>
              <a:buChar char="•"/>
            </a:pPr>
            <a:endParaRPr lang="en-US" dirty="0"/>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5724B6-632F-4F7A-A28F-6AD249F297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0986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7000"/>
              </a:lnSpc>
              <a:spcBef>
                <a:spcPts val="0"/>
              </a:spcBef>
              <a:spcAft>
                <a:spcPts val="0"/>
              </a:spcAft>
              <a:buFont typeface="Symbol" panose="05050102010706020507" pitchFamily="18" charset="2"/>
              <a:buNone/>
            </a:pPr>
            <a:r>
              <a:rPr lang="en-US" sz="1100" u="none" dirty="0">
                <a:effectLst/>
                <a:latin typeface="Calibri" panose="020F0502020204030204" pitchFamily="34" charset="0"/>
                <a:ea typeface="Calibri" panose="020F0502020204030204" pitchFamily="34" charset="0"/>
                <a:cs typeface="Times New Roman" panose="02020603050405020304" pitchFamily="18" charset="0"/>
              </a:rPr>
              <a:t>This specifically is our stipulation on drug use itself and it deals with psychoactive substance use, unspecified.</a:t>
            </a:r>
          </a:p>
          <a:p>
            <a:pPr marL="0" marR="0" lvl="0" indent="0">
              <a:lnSpc>
                <a:spcPct val="107000"/>
              </a:lnSpc>
              <a:spcBef>
                <a:spcPts val="0"/>
              </a:spcBef>
              <a:spcAft>
                <a:spcPts val="0"/>
              </a:spcAft>
              <a:buFont typeface="Symbol" panose="05050102010706020507" pitchFamily="18" charset="2"/>
              <a:buNone/>
            </a:pPr>
            <a:endParaRPr lang="en-US" sz="1100" u="sng"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100" u="sng" dirty="0">
                <a:effectLst/>
                <a:latin typeface="Calibri" panose="020F0502020204030204" pitchFamily="34" charset="0"/>
                <a:ea typeface="Calibri" panose="020F0502020204030204" pitchFamily="34" charset="0"/>
                <a:cs typeface="Times New Roman" panose="02020603050405020304" pitchFamily="18" charset="0"/>
              </a:rPr>
              <a:t>Psychoactive Substance Use, Unspecified</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80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As with all other unspecified diagnoses, the codes for unspecified psychoactive substance use should only be assigned based on provider documentation and when they meet the definition of a reportable diagnosis.</a:t>
            </a:r>
          </a:p>
          <a:p>
            <a:pPr marL="1200150" marR="0" lvl="2" indent="-285750">
              <a:lnSpc>
                <a:spcPct val="107000"/>
              </a:lnSpc>
              <a:spcBef>
                <a:spcPts val="0"/>
              </a:spcBef>
              <a:spcAft>
                <a:spcPts val="80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The guidelines then go on to state that these codes are to be used only when the psychoactive substance use is associated with a substance related disorder like sexual dysfunction, sleep disorder, or a mental/behavioral disorder, or even a medical condition, and such a relationship is documented by the provider.</a:t>
            </a:r>
          </a:p>
          <a:p>
            <a:pPr marL="1200150" marR="0" lvl="2" indent="-285750">
              <a:lnSpc>
                <a:spcPct val="107000"/>
              </a:lnSpc>
              <a:spcBef>
                <a:spcPts val="0"/>
              </a:spcBef>
              <a:spcAft>
                <a:spcPts val="800"/>
              </a:spcAft>
              <a:buFont typeface="Courier New" panose="02070309020205020404" pitchFamily="49" charset="0"/>
              <a:buChar char="o"/>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nSpc>
                <a:spcPct val="107000"/>
              </a:lnSpc>
              <a:spcBef>
                <a:spcPts val="0"/>
              </a:spcBef>
              <a:spcAft>
                <a:spcPts val="80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So, with the information over-hall I just gave you it’s probably really easy to be confused. Because to the layman all of these segments of advice sound contraindicative. However, one passage in the guidelines gives more straightforward direction. That is the passage that states an unspecified substance use code can be used when it meets the definition of a reportable diagnosis or if one of the earlier discussed disfunctions is present.</a:t>
            </a:r>
          </a:p>
          <a:p>
            <a:pPr marL="742950" marR="0" lvl="1" indent="-285750">
              <a:lnSpc>
                <a:spcPct val="107000"/>
              </a:lnSpc>
              <a:spcBef>
                <a:spcPts val="0"/>
              </a:spcBef>
              <a:spcAft>
                <a:spcPts val="80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Very important to remember that! Because if it doesn’t meet any of those definitions- we are not allowed to code the drug use, abuse, or dependence.</a:t>
            </a:r>
          </a:p>
          <a:p>
            <a:pPr marL="1200150" marR="0" lvl="2" indent="-285750">
              <a:lnSpc>
                <a:spcPct val="107000"/>
              </a:lnSpc>
              <a:spcBef>
                <a:spcPts val="0"/>
              </a:spcBef>
              <a:spcAft>
                <a:spcPts val="800"/>
              </a:spcAft>
              <a:buFont typeface="Courier New" panose="02070309020205020404" pitchFamily="49" charset="0"/>
              <a:buChar char="o"/>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5724B6-632F-4F7A-A28F-6AD249F297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25475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Symbol" panose="05050102010706020507" pitchFamily="18" charset="2"/>
              <a:buChar char=""/>
            </a:pPr>
            <a:r>
              <a:rPr lang="en-US" sz="1100" u="sng" dirty="0">
                <a:effectLst/>
                <a:latin typeface="Calibri" panose="020F0502020204030204" pitchFamily="34" charset="0"/>
                <a:ea typeface="Calibri" panose="020F0502020204030204" pitchFamily="34" charset="0"/>
                <a:cs typeface="Times New Roman" panose="02020603050405020304" pitchFamily="18" charset="0"/>
              </a:rPr>
              <a:t>Psychoactive Substance Use, Abuse and Dependence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When the provider documentation refers to use, abuse and dependence of the same substance (</a:t>
            </a:r>
            <a:r>
              <a:rPr lang="en-US" sz="1100" i="1" dirty="0">
                <a:effectLst/>
                <a:latin typeface="Calibri" panose="020F0502020204030204" pitchFamily="34" charset="0"/>
                <a:ea typeface="Calibri" panose="020F0502020204030204" pitchFamily="34" charset="0"/>
                <a:cs typeface="Times New Roman" panose="02020603050405020304" pitchFamily="18" charset="0"/>
              </a:rPr>
              <a:t>e.g. alcohol, opioid, cannabis, etc.</a:t>
            </a:r>
            <a:r>
              <a:rPr lang="en-US" sz="1100" dirty="0">
                <a:effectLst/>
                <a:latin typeface="Calibri" panose="020F0502020204030204" pitchFamily="34" charset="0"/>
                <a:ea typeface="Calibri" panose="020F0502020204030204" pitchFamily="34" charset="0"/>
                <a:cs typeface="Times New Roman" panose="02020603050405020304" pitchFamily="18" charset="0"/>
              </a:rPr>
              <a:t>), only one code should be assigned to identify the pattern of use based on the following hierarchy: </a:t>
            </a:r>
          </a:p>
          <a:p>
            <a:pPr marL="1143000" marR="0" lvl="2" indent="-228600">
              <a:lnSpc>
                <a:spcPct val="107000"/>
              </a:lnSpc>
              <a:spcBef>
                <a:spcPts val="0"/>
              </a:spcBef>
              <a:spcAft>
                <a:spcPts val="0"/>
              </a:spcAft>
              <a:buFont typeface="Wingdings" panose="05000000000000000000" pitchFamily="2" charset="2"/>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If both use and abuse are documented, assign only the code for abuse </a:t>
            </a:r>
          </a:p>
          <a:p>
            <a:pPr marL="1143000" marR="0" lvl="2" indent="-228600">
              <a:lnSpc>
                <a:spcPct val="107000"/>
              </a:lnSpc>
              <a:spcBef>
                <a:spcPts val="0"/>
              </a:spcBef>
              <a:spcAft>
                <a:spcPts val="0"/>
              </a:spcAft>
              <a:buFont typeface="Wingdings" panose="05000000000000000000" pitchFamily="2" charset="2"/>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If both abuse and dependence are documented, assign only the code for dependence </a:t>
            </a:r>
          </a:p>
          <a:p>
            <a:pPr marL="1143000" marR="0" lvl="2" indent="-228600">
              <a:lnSpc>
                <a:spcPct val="107000"/>
              </a:lnSpc>
              <a:spcBef>
                <a:spcPts val="0"/>
              </a:spcBef>
              <a:spcAft>
                <a:spcPts val="0"/>
              </a:spcAft>
              <a:buFont typeface="Wingdings" panose="05000000000000000000" pitchFamily="2" charset="2"/>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If use, abuse and dependence are all documented, assign only the code for dependence </a:t>
            </a:r>
          </a:p>
          <a:p>
            <a:pPr marL="1143000" marR="0" lvl="2" indent="-228600">
              <a:lnSpc>
                <a:spcPct val="107000"/>
              </a:lnSpc>
              <a:spcBef>
                <a:spcPts val="0"/>
              </a:spcBef>
              <a:spcAft>
                <a:spcPts val="800"/>
              </a:spcAft>
              <a:buFont typeface="Wingdings" panose="05000000000000000000" pitchFamily="2" charset="2"/>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If both use and dependence are documented, assign only the code for dependence.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5724B6-632F-4F7A-A28F-6AD249F297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605486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Symbol" panose="05050102010706020507" pitchFamily="18" charset="2"/>
              <a:buChar char=""/>
            </a:pPr>
            <a:r>
              <a:rPr lang="en-US" sz="1100" u="sng" dirty="0">
                <a:effectLst/>
                <a:latin typeface="Calibri" panose="020F0502020204030204" pitchFamily="34" charset="0"/>
                <a:ea typeface="Calibri" panose="020F0502020204030204" pitchFamily="34" charset="0"/>
                <a:cs typeface="Times New Roman" panose="02020603050405020304" pitchFamily="18" charset="0"/>
              </a:rPr>
              <a:t>In Remission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80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Selection of codes for “in remission” for categories F10-F19, Mental and behavioral disorders due to psychoactive substance use (categories F10- F19 with -.11, -.21) requires the provider’s clinical judgment. The appropriate codes for “in remission” are assigned only on the basis of provider documentation (as defined in the Official Guidelines for Coding and Reporting), unless otherwise instructed by the classification. Mild substance use disorders in early or sustained remission are classified to the appropriate codes for substance abuse in remission, and moderate or severe substance use disorders in early or sustained remission are classified to the appropriate codes for substance dependence in remission.</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5724B6-632F-4F7A-A28F-6AD249F297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200451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Symbol" panose="05050102010706020507" pitchFamily="18" charset="2"/>
              <a:buChar char=""/>
            </a:pPr>
            <a:r>
              <a:rPr lang="en-US" sz="1100" u="sng" dirty="0">
                <a:effectLst/>
                <a:latin typeface="Calibri" panose="020F0502020204030204" pitchFamily="34" charset="0"/>
                <a:ea typeface="Calibri" panose="020F0502020204030204" pitchFamily="34" charset="0"/>
                <a:cs typeface="Times New Roman" panose="02020603050405020304" pitchFamily="18" charset="0"/>
              </a:rPr>
              <a:t>Medical Conditions Due to Psychoactive Substance Use, Abuse and Dependence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80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Medical conditions due to substance use, abuse, and dependence are not classified as substance-induced disorders. Assign the diagnosis code for the medical condition as directed by the Alphabetical Index along with the appropriate psychoactive substance use, abuse or dependence code. For example, for alcoholic pancreatitis due to alcohol dependence, assign the appropriate code from subcategory K85.2, Alcohol induced acute pancreatitis, and the appropriate code from subcategory F10.2, such as code F10.20, Alcohol dependence, uncomplicated. It would not be appropriate to assign code F10.288, Alcohol dependence with other alcohol-induced disorder.</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5724B6-632F-4F7A-A28F-6AD249F297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02109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nSpc>
                <a:spcPct val="107000"/>
              </a:lnSpc>
              <a:spcBef>
                <a:spcPts val="0"/>
              </a:spcBef>
              <a:spcAft>
                <a:spcPts val="0"/>
              </a:spcAft>
              <a:buFont typeface="Symbol" panose="05050102010706020507" pitchFamily="18" charset="2"/>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However, some major problems transpired from this change. This includes:</a:t>
            </a:r>
          </a:p>
          <a:p>
            <a:pPr marL="685800" marR="0" lvl="1" indent="-228600">
              <a:lnSpc>
                <a:spcPct val="107000"/>
              </a:lnSpc>
              <a:spcBef>
                <a:spcPts val="0"/>
              </a:spcBef>
              <a:spcAft>
                <a:spcPts val="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Clinical Documentation deficiencies</a:t>
            </a:r>
          </a:p>
          <a:p>
            <a:pPr marL="685800" marR="0" lvl="1" indent="-228600">
              <a:lnSpc>
                <a:spcPct val="107000"/>
              </a:lnSpc>
              <a:spcBef>
                <a:spcPts val="0"/>
              </a:spcBef>
              <a:spcAft>
                <a:spcPts val="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Increases in Physician Queries</a:t>
            </a:r>
          </a:p>
          <a:p>
            <a:pPr marL="685800" marR="0" lvl="1" indent="-228600">
              <a:lnSpc>
                <a:spcPct val="107000"/>
              </a:lnSpc>
              <a:spcBef>
                <a:spcPts val="0"/>
              </a:spcBef>
              <a:spcAft>
                <a:spcPts val="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Inadequate Physician Education</a:t>
            </a:r>
          </a:p>
          <a:p>
            <a:pPr marL="685800" marR="0" lvl="1" indent="-228600">
              <a:lnSpc>
                <a:spcPct val="107000"/>
              </a:lnSpc>
              <a:spcBef>
                <a:spcPts val="0"/>
              </a:spcBef>
              <a:spcAft>
                <a:spcPts val="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Incorrect Translation of Payer Policies </a:t>
            </a:r>
          </a:p>
          <a:p>
            <a:pPr marL="685800" marR="0" lvl="1" indent="-228600">
              <a:lnSpc>
                <a:spcPct val="107000"/>
              </a:lnSpc>
              <a:spcBef>
                <a:spcPts val="0"/>
              </a:spcBef>
              <a:spcAft>
                <a:spcPts val="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Incorrect Claim Edits</a:t>
            </a:r>
          </a:p>
          <a:p>
            <a:pPr marL="685800" marR="0" lvl="1" indent="-228600">
              <a:lnSpc>
                <a:spcPct val="107000"/>
              </a:lnSpc>
              <a:spcBef>
                <a:spcPts val="0"/>
              </a:spcBef>
              <a:spcAft>
                <a:spcPts val="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Poorly designed EHR Coding Tools that create major clinician frustration</a:t>
            </a:r>
          </a:p>
          <a:p>
            <a:pPr marL="685800" marR="0" lvl="1" indent="-228600">
              <a:lnSpc>
                <a:spcPct val="107000"/>
              </a:lnSpc>
              <a:spcBef>
                <a:spcPts val="0"/>
              </a:spcBef>
              <a:spcAft>
                <a:spcPts val="80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And one of the more relevant facets for us- difficulties in translating what is documented into codes that could adequately define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5724B6-632F-4F7A-A28F-6AD249F297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526192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So, cannabinoid hyperemesis is a condition that erupts from repeated and severe bouts of vomiting. It is actually relatively rare, and it only occurs in daily long-term users of marijuana.</a:t>
            </a:r>
          </a:p>
          <a:p>
            <a:pPr marL="628650" lvl="1" indent="-171450">
              <a:buFont typeface="Arial" panose="020B0604020202020204" pitchFamily="34" charset="0"/>
              <a:buChar char="•"/>
            </a:pPr>
            <a:r>
              <a:rPr lang="en-US" b="0" i="0" dirty="0">
                <a:solidFill>
                  <a:srgbClr val="000000"/>
                </a:solidFill>
                <a:effectLst/>
                <a:latin typeface="Arial" panose="020B0604020202020204" pitchFamily="34" charset="0"/>
              </a:rPr>
              <a:t>Marijuana has several active substances. These include THC and related chemicals. These substances bind to molecules in the brain which causes the “high” and any other effects that users feel. However, our digestive tract has a number of molecules that also bind to THC which, in heavy long-term users, can lead to the development of Cannabinoid Hyperemesis Syndrome.</a:t>
            </a:r>
          </a:p>
          <a:p>
            <a:pPr marL="628650" lvl="1" indent="-171450">
              <a:buFont typeface="Arial" panose="020B0604020202020204" pitchFamily="34" charset="0"/>
              <a:buChar char="•"/>
            </a:pPr>
            <a:endParaRPr lang="en-US" b="0" i="0" dirty="0">
              <a:solidFill>
                <a:srgbClr val="000000"/>
              </a:solidFill>
              <a:effectLst/>
              <a:latin typeface="Arial" panose="020B0604020202020204" pitchFamily="34" charset="0"/>
            </a:endParaRPr>
          </a:p>
          <a:p>
            <a:pPr marL="171450" lvl="0" indent="-171450">
              <a:buFont typeface="Arial" panose="020B0604020202020204" pitchFamily="34" charset="0"/>
              <a:buChar char="•"/>
            </a:pPr>
            <a:r>
              <a:rPr lang="en-US" b="0" i="0" dirty="0">
                <a:solidFill>
                  <a:srgbClr val="000000"/>
                </a:solidFill>
                <a:effectLst/>
                <a:latin typeface="Arial" panose="020B0604020202020204" pitchFamily="34" charset="0"/>
              </a:rPr>
              <a:t>This is all great information but our issue, as coders, is- How do we go about coding this?</a:t>
            </a:r>
          </a:p>
          <a:p>
            <a:pPr marL="171450" lvl="0" indent="-171450">
              <a:buFont typeface="Arial" panose="020B0604020202020204" pitchFamily="34" charset="0"/>
              <a:buChar char="•"/>
            </a:pPr>
            <a:r>
              <a:rPr lang="en-US" b="0" i="0" dirty="0">
                <a:solidFill>
                  <a:srgbClr val="000000"/>
                </a:solidFill>
                <a:effectLst/>
                <a:latin typeface="Arial" panose="020B0604020202020204" pitchFamily="34" charset="0"/>
              </a:rPr>
              <a:t>The answer to this is we will label this issue by documenting R11.2- Nausea and Vomiting first and then an appropriate code from the F12 region that details whether our patient is experiencing this from Use-Abuse-or Dependence.</a:t>
            </a:r>
          </a:p>
          <a:p>
            <a:pPr marL="628650" lvl="1" indent="-171450">
              <a:buFont typeface="Arial" panose="020B0604020202020204" pitchFamily="34" charset="0"/>
              <a:buChar char="•"/>
            </a:pPr>
            <a:r>
              <a:rPr lang="en-US" b="0" i="0" dirty="0">
                <a:solidFill>
                  <a:srgbClr val="000000"/>
                </a:solidFill>
                <a:effectLst/>
                <a:latin typeface="Arial" panose="020B0604020202020204" pitchFamily="34" charset="0"/>
              </a:rPr>
              <a:t>A lot of individuals want to label Cannabinoid Hyperemesis Syndrome as a poisoning. And this is a pretty logical synopsis- the only fault in that line of thought is that those who made ICD-10 do not consider this a “poisoning.” Their reasoning is that since this is a condition that requires long term use it doesn’t meet their definition of a poisoning.</a:t>
            </a:r>
          </a:p>
          <a:p>
            <a:pPr marL="1085850" lvl="2" indent="-171450">
              <a:buFont typeface="Arial" panose="020B0604020202020204" pitchFamily="34" charset="0"/>
              <a:buChar char="•"/>
            </a:pPr>
            <a:r>
              <a:rPr lang="en-US" b="0" i="0" dirty="0">
                <a:solidFill>
                  <a:srgbClr val="000000"/>
                </a:solidFill>
                <a:effectLst/>
                <a:latin typeface="Arial" panose="020B0604020202020204" pitchFamily="34" charset="0"/>
              </a:rPr>
              <a:t>Extremely strange logic but regardless of what we think- this will be the only billable way to code this condition</a:t>
            </a:r>
          </a:p>
          <a:p>
            <a:pPr marL="1085850" lvl="2" indent="-171450">
              <a:buFont typeface="Arial" panose="020B0604020202020204" pitchFamily="34" charset="0"/>
              <a:buChar char="•"/>
            </a:pPr>
            <a:endParaRPr lang="en-US" b="0" i="0" dirty="0">
              <a:solidFill>
                <a:srgbClr val="000000"/>
              </a:solidFill>
              <a:effectLst/>
              <a:latin typeface="Arial" panose="020B0604020202020204" pitchFamily="34" charset="0"/>
            </a:endParaRPr>
          </a:p>
          <a:p>
            <a:pPr marL="1085850" lvl="2" indent="-171450">
              <a:buFont typeface="Arial" panose="020B0604020202020204" pitchFamily="34" charset="0"/>
              <a:buChar char="•"/>
            </a:pPr>
            <a:endParaRPr lang="en-US" b="0" i="0" dirty="0">
              <a:solidFill>
                <a:srgbClr val="000000"/>
              </a:solidFill>
              <a:effectLst/>
              <a:latin typeface="Arial" panose="020B0604020202020204" pitchFamily="34" charset="0"/>
            </a:endParaRPr>
          </a:p>
          <a:p>
            <a:pPr marL="171450" lvl="0" indent="-171450">
              <a:buFont typeface="Arial" panose="020B0604020202020204" pitchFamily="34" charset="0"/>
              <a:buChar char="•"/>
            </a:pPr>
            <a:r>
              <a:rPr lang="en-US" b="0" i="0" dirty="0">
                <a:solidFill>
                  <a:srgbClr val="000000"/>
                </a:solidFill>
                <a:effectLst/>
                <a:latin typeface="Arial" panose="020B0604020202020204" pitchFamily="34" charset="0"/>
              </a:rPr>
              <a:t>I also went ahead and put in a case scenario here. </a:t>
            </a:r>
          </a:p>
          <a:p>
            <a:pPr marL="171450" lvl="0" indent="-171450">
              <a:buFont typeface="Arial" panose="020B0604020202020204" pitchFamily="34" charset="0"/>
              <a:buChar cha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Patient is admitted with Severe Bouts of Nausea and Vomiting. Physician later goes on to document “Cannabinoid Hyperemesis Syndrome.” With no further mention of abuse or dependence. How is this issue coded?</a:t>
            </a:r>
          </a:p>
          <a:p>
            <a:pPr marL="1714500" marR="0" lvl="3"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R11.2</a:t>
            </a: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 Nausea &amp; Vomiting</a:t>
            </a:r>
          </a:p>
          <a:p>
            <a:pPr marL="1714500" marR="0" lvl="3"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F12.9</a:t>
            </a: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 Cannabis Use, Unspecified</a:t>
            </a:r>
          </a:p>
          <a:p>
            <a:pPr marL="2171700" marR="0" lvl="4"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prstClr val="white"/>
                </a:solidFill>
                <a:effectLst/>
                <a:uLnTx/>
                <a:uFillTx/>
                <a:latin typeface="Calibri" panose="020F0502020204030204"/>
                <a:ea typeface="+mn-ea"/>
                <a:cs typeface="+mn-cs"/>
              </a:rPr>
              <a:t>Since Abuse or Dependence was not noted by our physician, we’ll be entirely fine to select “use”</a:t>
            </a:r>
            <a:endParaRPr lang="en-US" b="0" i="0" dirty="0">
              <a:solidFill>
                <a:srgbClr val="000000"/>
              </a:solidFill>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5724B6-632F-4F7A-A28F-6AD249F297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666245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code from category Y90, Evidence of alcohol involvement determined by blood alcohol level, may be assigned when this information is documented and the patient’s provider has documented a condition classifiable to category F10, Alcohol related disorders. The blood alcohol level does not need to be documented by the patient’s provider in order for it to be coded.</a:t>
            </a:r>
          </a:p>
          <a:p>
            <a:pPr marL="171450" indent="-171450">
              <a:buFont typeface="Arial" panose="020B0604020202020204" pitchFamily="34" charset="0"/>
              <a:buChar char="•"/>
            </a:pPr>
            <a:r>
              <a:rPr lang="en-US" dirty="0"/>
              <a:t>Blood Alcohol Level is really interesting in the realm of coding because it's one of those few exceptions when the code assignment can be based on a bunch of different types of clinicians that normally we cannot pull our codes from. Clinicians essentially refers to healthcare professionals permitted, based on regulatory or accreditation requirements or even internal hospital policies to document in a patient’s official medical record.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5724B6-632F-4F7A-A28F-6AD249F297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13878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Symbol" panose="05050102010706020507" pitchFamily="18" charset="2"/>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Medication status codes fall under the umbrella of “Z Codes”.</a:t>
            </a:r>
          </a:p>
          <a:p>
            <a:pPr marL="742950" marR="0" lvl="1" indent="-285750">
              <a:lnSpc>
                <a:spcPct val="107000"/>
              </a:lnSpc>
              <a:spcBef>
                <a:spcPts val="0"/>
              </a:spcBef>
              <a:spcAft>
                <a:spcPts val="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Z codes are generally 3-6 characters long and are used when either a person receives treatment for a specific purpose/ condition/ or problem that would not be listed as a disease or injury.</a:t>
            </a:r>
          </a:p>
          <a:p>
            <a:pPr marL="742950" marR="0" lvl="1" indent="-285750">
              <a:lnSpc>
                <a:spcPct val="107000"/>
              </a:lnSpc>
              <a:spcBef>
                <a:spcPts val="0"/>
              </a:spcBef>
              <a:spcAft>
                <a:spcPts val="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When something that is not an illness or injury affects a person’s health status.</a:t>
            </a:r>
          </a:p>
          <a:p>
            <a:pPr marL="1143000" marR="0" lvl="2" indent="-228600">
              <a:lnSpc>
                <a:spcPct val="107000"/>
              </a:lnSpc>
              <a:spcBef>
                <a:spcPts val="0"/>
              </a:spcBef>
              <a:spcAft>
                <a:spcPts val="800"/>
              </a:spcAft>
              <a:buFont typeface="Wingdings" panose="05000000000000000000" pitchFamily="2" charset="2"/>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This last line has direct applicability to medication use because medication status codes play a crucial role in describing a patient’s health status.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5724B6-632F-4F7A-A28F-6AD249F297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853468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Z79 Long-term (current) drug therapy Codes from this category indicate a patient’s continuous use of a prescribed drug (including such things as aspirin therapy) for the long-term treatment of a condition or for prophylactic use. It is not for use for patients who have addictions to drugs. This subcategory is not for use of medications for detoxification or maintenance programs to prevent withdrawal symptoms (e.g., methadone maintenance for opiate dependence). Assign the appropriate code for the drug use, abuse, or dependence instead. </a:t>
            </a:r>
          </a:p>
          <a:p>
            <a:pPr marL="342900" marR="0" lvl="0" indent="-342900">
              <a:lnSpc>
                <a:spcPct val="107000"/>
              </a:lnSpc>
              <a:spcBef>
                <a:spcPts val="0"/>
              </a:spcBef>
              <a:spcAft>
                <a:spcPts val="80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Assign a code from Z79 if the patient is receiving a medication for an extended period as a prophylactic measure (such as for the prevention of deep vein thrombosis) or as treatment of a chronic condition (such as arthritis) or a disease requiring a lengthy course of treatment (such as cancer). Do not assign a code from category Z79 for medication being administered for a brief period of time to treat an acute illness or injury (such as a course of antibiotics to treat acute bronchitis).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5724B6-632F-4F7A-A28F-6AD249F297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722029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Assign code Z92.82, Status post administration of tPA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rtPA</a:t>
            </a:r>
            <a:r>
              <a:rPr lang="en-US" sz="1200" dirty="0">
                <a:effectLst/>
                <a:latin typeface="Calibri" panose="020F0502020204030204" pitchFamily="34" charset="0"/>
                <a:ea typeface="Calibri" panose="020F0502020204030204" pitchFamily="34" charset="0"/>
                <a:cs typeface="Times New Roman" panose="02020603050405020304" pitchFamily="18" charset="0"/>
              </a:rPr>
              <a:t>) in a different facility within the last 24 hours prior to admission to current facility, as a secondary diagnosis when a patient is received by transfer into a facility and documentation indicates they were administered tissue plasminogen activator (tPA) within the last 24 hours prior to admission to the current facility. </a:t>
            </a:r>
          </a:p>
          <a:p>
            <a:pPr marL="342900" marR="0" lvl="0" indent="-342900">
              <a:lnSpc>
                <a:spcPct val="107000"/>
              </a:lnSpc>
              <a:spcBef>
                <a:spcPts val="0"/>
              </a:spcBef>
              <a:spcAft>
                <a:spcPts val="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This guideline applies even if the patient is still receiving the tPA at the time they are received into the current facility. </a:t>
            </a:r>
          </a:p>
          <a:p>
            <a:pPr marL="342900" marR="0" lvl="0" indent="-342900">
              <a:lnSpc>
                <a:spcPct val="107000"/>
              </a:lnSpc>
              <a:spcBef>
                <a:spcPts val="0"/>
              </a:spcBef>
              <a:spcAft>
                <a:spcPts val="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The appropriate code for the condition for which the tPA was administered (such as cerebrovascular disease or myocardial infarction) should be assigned first. </a:t>
            </a:r>
          </a:p>
          <a:p>
            <a:pPr marL="342900" marR="0" lvl="0" indent="-342900">
              <a:lnSpc>
                <a:spcPct val="107000"/>
              </a:lnSpc>
              <a:spcBef>
                <a:spcPts val="0"/>
              </a:spcBef>
              <a:spcAft>
                <a:spcPts val="80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Code Z92.82 is only applicable to the receiving facility record and not to the transferring facility record.</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5724B6-632F-4F7A-A28F-6AD249F297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092782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If the patient is treated with both oral medications and insulin, both code Z79.4, Long term (current) use of insulin, and code Z79.84, Long term (current) use of oral hypoglycemic drugs, should be assigned.</a:t>
            </a:r>
          </a:p>
          <a:p>
            <a:pPr marL="342900" marR="0" lvl="0" indent="-342900">
              <a:lnSpc>
                <a:spcPct val="107000"/>
              </a:lnSpc>
              <a:spcBef>
                <a:spcPts val="0"/>
              </a:spcBef>
              <a:spcAft>
                <a:spcPts val="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If the patient is treated with both oral hypoglycemic drugs and an injectable non-insulin antidiabetic drug, assign codes Z79.84, Long term (current) use of oral hypoglycemic drugs, and Z79.899, Other long term (current) drug therapy.</a:t>
            </a:r>
          </a:p>
          <a:p>
            <a:pPr marL="342900" marR="0" lvl="0" indent="-342900">
              <a:lnSpc>
                <a:spcPct val="107000"/>
              </a:lnSpc>
              <a:spcBef>
                <a:spcPts val="0"/>
              </a:spcBef>
              <a:spcAft>
                <a:spcPts val="80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Code Z79.4 should not be assigned if insulin is given temporarily to bring a type 2 patient’s blood sugar under control during an encounter.</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5724B6-632F-4F7A-A28F-6AD249F297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315191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Symbol" panose="05050102010706020507" pitchFamily="18" charset="2"/>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A lot of organizations are relatively used to these “Z” codes not really picking up any reimbursement. But I can personally tell you- Medicare and Medicaid are starting to take another look at these and register the importance of “Z” codes. </a:t>
            </a:r>
          </a:p>
          <a:p>
            <a:pPr marL="742950" marR="0" lvl="1" indent="-285750">
              <a:lnSpc>
                <a:spcPct val="107000"/>
              </a:lnSpc>
              <a:spcBef>
                <a:spcPts val="0"/>
              </a:spcBef>
              <a:spcAft>
                <a:spcPts val="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Especially those codes within the Z79 category.</a:t>
            </a:r>
          </a:p>
          <a:p>
            <a:pPr marL="1143000" marR="0" lvl="2" indent="-228600">
              <a:lnSpc>
                <a:spcPct val="107000"/>
              </a:lnSpc>
              <a:spcBef>
                <a:spcPts val="0"/>
              </a:spcBef>
              <a:spcAft>
                <a:spcPts val="0"/>
              </a:spcAft>
              <a:buFont typeface="Wingdings" panose="05000000000000000000" pitchFamily="2" charset="2"/>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A lot of Local Coverage Determinations (LCDs) are starting to integrate Z79- Medication status codes into their list of pre-covered codes. </a:t>
            </a:r>
          </a:p>
          <a:p>
            <a:pPr marL="1600200" marR="0" lvl="3" indent="-228600">
              <a:lnSpc>
                <a:spcPct val="107000"/>
              </a:lnSpc>
              <a:spcBef>
                <a:spcPts val="0"/>
              </a:spcBef>
              <a:spcAft>
                <a:spcPts val="0"/>
              </a:spcAft>
              <a:buFont typeface="Symbol" panose="05050102010706020507" pitchFamily="18" charset="2"/>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LCDs are essentially services and items that are considered reasonable and covered by an insurer on certain CPT codes.</a:t>
            </a:r>
          </a:p>
          <a:p>
            <a:pPr marL="1143000" marR="0" lvl="2" indent="-228600">
              <a:lnSpc>
                <a:spcPct val="107000"/>
              </a:lnSpc>
              <a:spcBef>
                <a:spcPts val="0"/>
              </a:spcBef>
              <a:spcAft>
                <a:spcPts val="0"/>
              </a:spcAft>
              <a:buFont typeface="Wingdings" panose="05000000000000000000" pitchFamily="2" charset="2"/>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This essentially means that drug codes are starting to be an accepted and acknowledged part of a patient’s chart.</a:t>
            </a:r>
          </a:p>
          <a:p>
            <a:pPr marL="1600200" marR="0" lvl="3" indent="-228600">
              <a:lnSpc>
                <a:spcPct val="107000"/>
              </a:lnSpc>
              <a:spcBef>
                <a:spcPts val="0"/>
              </a:spcBef>
              <a:spcAft>
                <a:spcPts val="800"/>
              </a:spcAft>
              <a:buFont typeface="Symbol" panose="05050102010706020507" pitchFamily="18" charset="2"/>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Your organization can greatly benefit from picking up these Z79 status codes.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5724B6-632F-4F7A-A28F-6AD249F297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963919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Urine drug testing (UDT) provides objective information to assist clinicians in identifying the presence or absence of drugs or drug classes in the body and making treatment decisions. </a:t>
            </a:r>
          </a:p>
          <a:p>
            <a:r>
              <a:rPr lang="en-US" dirty="0"/>
              <a:t>There are typically 8 major utilizations for drug tests.</a:t>
            </a:r>
          </a:p>
          <a:p>
            <a:pPr marL="228600" indent="-228600">
              <a:buFont typeface="+mj-lt"/>
              <a:buAutoNum type="arabicPeriod"/>
            </a:pPr>
            <a:r>
              <a:rPr lang="en-US" dirty="0"/>
              <a:t>Qualitative (i.e. screening) Drug Testing - Used when medically necessary to determine the presence or absence of drugs or drug classes in a urine sample; Results expressed as negative or positive or as a numerical result; Includes competitive immunoassays (IA) and thin layer chromatography.</a:t>
            </a:r>
          </a:p>
          <a:p>
            <a:pPr marL="228600" indent="-228600">
              <a:buFont typeface="+mj-lt"/>
              <a:buAutoNum type="arabicPeriod"/>
            </a:pPr>
            <a:r>
              <a:rPr lang="en-US" dirty="0"/>
              <a:t>Quantitative (i.e. confirmatory) Drug Testing- Used when medically necessary to identify specific medications, illicit substances and metabolites; Reports the results of drugs absent or present in concentrations of ng/ml; Limited to GC-MS and LC-MS/MS testing methods only</a:t>
            </a:r>
          </a:p>
          <a:p>
            <a:pPr marL="228600" indent="-228600">
              <a:buFont typeface="+mj-lt"/>
              <a:buAutoNum type="arabicPeriod"/>
            </a:pPr>
            <a:r>
              <a:rPr lang="en-US" dirty="0"/>
              <a:t>Specimen Validity Testing - Urine specimen testing to ensure that it is consistent with normal human urine and has not been adulterated or substituted; May include pH, specific gravity, oxidants and creatinine</a:t>
            </a:r>
          </a:p>
          <a:p>
            <a:pPr marL="228600" indent="-228600">
              <a:buFont typeface="+mj-lt"/>
              <a:buAutoNum type="arabicPeriod"/>
            </a:pPr>
            <a:r>
              <a:rPr lang="en-US" dirty="0"/>
              <a:t>Point of Care Testing (POCT) - Used when medically necessary by clinicians for immediate test results for the immediate management of the patient; Available when the patient and physician are in the same location; IA test method that primarily identifies drug classes and a few specific drugs; Platform consists of cups, dipsticks, cassettes, or strips; Read by the human eye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5724B6-632F-4F7A-A28F-6AD249F297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960472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startAt="5"/>
            </a:pPr>
            <a:r>
              <a:rPr lang="en-US" dirty="0"/>
              <a:t>Immunoassay (IA) - Ordered by clinicians primarily to identify the presence or absence of drug classes and some specific drugs; Biochemical tests that measure the presence above a cutoff level of a substance (drug) with the use of an antibody; Read by photometric technology</a:t>
            </a:r>
          </a:p>
          <a:p>
            <a:pPr marL="228600" indent="-228600">
              <a:buFont typeface="+mj-lt"/>
              <a:buAutoNum type="arabicPeriod" startAt="5"/>
            </a:pPr>
            <a:r>
              <a:rPr lang="en-US" dirty="0"/>
              <a:t>Standing Orders - Test request for a specific patient representing repetitive testing to monitor a condition or disease for a limited number of sequential visits; Individualized orders for certain patients for pre-determined tests based on historical use, risk and community trend patient profiles; Clinician can alter the standing order.</a:t>
            </a:r>
          </a:p>
          <a:p>
            <a:pPr marL="228600" indent="-228600">
              <a:buFont typeface="+mj-lt"/>
              <a:buAutoNum type="arabicPeriod" startAt="5"/>
            </a:pPr>
            <a:r>
              <a:rPr lang="en-US" dirty="0"/>
              <a:t>Blanket Orders - Test request that is not for a specific patient; rather, it is an identical order for all patients in a clinician’s practice without individualized decision making at every visit.</a:t>
            </a:r>
          </a:p>
          <a:p>
            <a:pPr marL="228600" indent="-228600">
              <a:buFont typeface="+mj-lt"/>
              <a:buAutoNum type="arabicPeriod" startAt="5"/>
            </a:pPr>
            <a:r>
              <a:rPr lang="en-US" dirty="0"/>
              <a:t>Reflex Testing - Laboratory testing that is performed reflexively after initial test results to identify further diagnostic information essential to patient care. Testing performed as a step necessary to complete a physician’s order is not considered reflex testing.</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5724B6-632F-4F7A-A28F-6AD249F297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668357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Identifies absence of prescribed medication and potential for abuse, misuse, and diversion.</a:t>
            </a:r>
          </a:p>
          <a:p>
            <a:pPr marL="171450" indent="-171450">
              <a:buFont typeface="Arial" panose="020B0604020202020204" pitchFamily="34" charset="0"/>
              <a:buChar char="•"/>
            </a:pPr>
            <a:r>
              <a:rPr lang="en-US" dirty="0"/>
              <a:t>Identifies undisclosed substances, such as alcohol, unsanctioned prescription medication, or illicit substances</a:t>
            </a:r>
          </a:p>
          <a:p>
            <a:pPr marL="171450" indent="-171450">
              <a:buFont typeface="Arial" panose="020B0604020202020204" pitchFamily="34" charset="0"/>
              <a:buChar char="•"/>
            </a:pPr>
            <a:r>
              <a:rPr lang="en-US" dirty="0"/>
              <a:t>Identifies substances that contribute to adverse events or drug-drug interactions</a:t>
            </a:r>
          </a:p>
          <a:p>
            <a:pPr marL="171450" indent="-171450">
              <a:buFont typeface="Arial" panose="020B0604020202020204" pitchFamily="34" charset="0"/>
              <a:buChar char="•"/>
            </a:pPr>
            <a:r>
              <a:rPr lang="en-US" dirty="0"/>
              <a:t>Provides objectivity to the treatment plan</a:t>
            </a:r>
          </a:p>
          <a:p>
            <a:pPr marL="171450" indent="-171450">
              <a:buFont typeface="Arial" panose="020B0604020202020204" pitchFamily="34" charset="0"/>
              <a:buChar char="•"/>
            </a:pPr>
            <a:r>
              <a:rPr lang="en-US" dirty="0"/>
              <a:t>Reinforces therapeutic compliance with the patient</a:t>
            </a:r>
          </a:p>
          <a:p>
            <a:pPr marL="171450" indent="-171450">
              <a:buFont typeface="Arial" panose="020B0604020202020204" pitchFamily="34" charset="0"/>
              <a:buChar char="•"/>
            </a:pPr>
            <a:r>
              <a:rPr lang="en-US" dirty="0"/>
              <a:t>Provides additional documentation demonstrating compliance with patient evaluation and monitoring</a:t>
            </a:r>
          </a:p>
          <a:p>
            <a:pPr marL="171450" indent="-171450">
              <a:buFont typeface="Arial" panose="020B0604020202020204" pitchFamily="34" charset="0"/>
              <a:buChar char="•"/>
            </a:pPr>
            <a:r>
              <a:rPr lang="en-US" dirty="0"/>
              <a:t>Provide diagnostic information to help assess individual patient response to medications </a:t>
            </a:r>
          </a:p>
          <a:p>
            <a:pPr marL="628650" lvl="1" indent="-171450">
              <a:buFont typeface="Arial" panose="020B0604020202020204" pitchFamily="34" charset="0"/>
              <a:buChar char="•"/>
            </a:pPr>
            <a:r>
              <a:rPr lang="en-US" dirty="0"/>
              <a:t>(e.g., metabolism, side effects, drug-drug interaction, etc.) over time for ongoing management of prescribed medications.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5724B6-632F-4F7A-A28F-6AD249F297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52678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Symbol" panose="05050102010706020507" pitchFamily="18" charset="2"/>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This is where the coding of drugs becomes so much more complicated. And where the transition of ICD-9-CM to ICD-10-CM really starts to show vast differentiations.</a:t>
            </a:r>
          </a:p>
          <a:p>
            <a:pPr marL="742950" marR="0" lvl="1" indent="-285750">
              <a:lnSpc>
                <a:spcPct val="107000"/>
              </a:lnSpc>
              <a:spcBef>
                <a:spcPts val="0"/>
              </a:spcBef>
              <a:spcAft>
                <a:spcPts val="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While ICD-10-CM doesn’t actually have a considerably larger number of codes related to mental and behavioral disorders compared to ICD-9 but the section on substance use disorder is vastly larger and much more detailed in ICD 10.</a:t>
            </a:r>
          </a:p>
          <a:p>
            <a:pPr marL="1143000" marR="0" lvl="2" indent="-228600">
              <a:lnSpc>
                <a:spcPct val="107000"/>
              </a:lnSpc>
              <a:spcBef>
                <a:spcPts val="0"/>
              </a:spcBef>
              <a:spcAft>
                <a:spcPts val="800"/>
              </a:spcAft>
              <a:buFont typeface="Wingdings" panose="05000000000000000000" pitchFamily="2" charset="2"/>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In a sense it had to become larger and more detailed because those who were being treated and assessed with substance use disorder can finally have the degree of the problem documented and coded for it.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5724B6-632F-4F7A-A28F-6AD249F297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749379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Medical Necessity documentation guidance Criteria to establish medical necessity for drug testing must be based on patient specific elements identified during the clinical assessment, and documented by the clinician in the patient’s medical record, be available upon request and minimally include the following elements: </a:t>
            </a:r>
          </a:p>
          <a:p>
            <a:pPr marL="171450" indent="-171450">
              <a:buFont typeface="Arial" panose="020B0604020202020204" pitchFamily="34" charset="0"/>
              <a:buChar char="•"/>
            </a:pPr>
            <a:r>
              <a:rPr lang="en-US" dirty="0"/>
              <a:t>Patient history, physical examination and previous laboratory findings </a:t>
            </a:r>
          </a:p>
          <a:p>
            <a:pPr marL="171450" indent="-171450">
              <a:buFont typeface="Arial" panose="020B0604020202020204" pitchFamily="34" charset="0"/>
              <a:buChar char="•"/>
            </a:pPr>
            <a:r>
              <a:rPr lang="en-US" dirty="0"/>
              <a:t>Current treatment plan </a:t>
            </a:r>
          </a:p>
          <a:p>
            <a:pPr marL="171450" indent="-171450">
              <a:buFont typeface="Arial" panose="020B0604020202020204" pitchFamily="34" charset="0"/>
              <a:buChar char="•"/>
            </a:pPr>
            <a:r>
              <a:rPr lang="en-US" dirty="0"/>
              <a:t>Prescribed medication(s) </a:t>
            </a:r>
          </a:p>
          <a:p>
            <a:pPr marL="171450" indent="-171450">
              <a:buFont typeface="Arial" panose="020B0604020202020204" pitchFamily="34" charset="0"/>
              <a:buChar char="•"/>
            </a:pPr>
            <a:r>
              <a:rPr lang="en-US" dirty="0"/>
              <a:t>Risk assessment plan</a:t>
            </a:r>
          </a:p>
          <a:p>
            <a:endParaRPr lang="en-US" dirty="0"/>
          </a:p>
          <a:p>
            <a:r>
              <a:rPr lang="en-US" dirty="0"/>
              <a:t>Drugs or drug classes for which testing are performed should reflect only those likely to be present, based on the patient's medical history, current clinical presentation and current medication program. Drugs for which specimens are being tested must be indicated by the ordering health care provider in a written order.</a:t>
            </a:r>
          </a:p>
          <a:p>
            <a:endParaRPr lang="en-US" dirty="0"/>
          </a:p>
          <a:p>
            <a:r>
              <a:rPr lang="en-US" dirty="0"/>
              <a:t>A comprehensive screening panel should only be considered for initial testing when appropriate or when the patient’s behavior suggests the use of drugs not commonly identified on a basic screening panel. Medical documentation must support the justification for conducting a comprehensive screening panel. Subsequent testing should only be conducted for those substances identified on the patient’s initial profile.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5724B6-632F-4F7A-A28F-6AD249F297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449610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finally, we have what I’ve noted to be the most commonly utilized drug test CPT codes.</a:t>
            </a:r>
          </a:p>
          <a:p>
            <a:pPr marL="171450" indent="-171450">
              <a:buFont typeface="Arial" panose="020B0604020202020204" pitchFamily="34" charset="0"/>
              <a:buChar char="•"/>
            </a:pPr>
            <a:r>
              <a:rPr lang="en-US" dirty="0"/>
              <a:t>80305 is a drug test that covers any drug class, any number of devices/ procedures and it even includes a sample validation when performed per date of service- but it differentiates from these other codes because it is capable of being read solely by a human. </a:t>
            </a:r>
          </a:p>
          <a:p>
            <a:pPr marL="171450" indent="-171450">
              <a:buFont typeface="Arial" panose="020B0604020202020204" pitchFamily="34" charset="0"/>
              <a:buChar char="•"/>
            </a:pPr>
            <a:r>
              <a:rPr lang="en-US" dirty="0"/>
              <a:t>80306 is a drug test with all the same criteria as 80305 the only difference is going to be that the results are read by an instrument-assisted observation not just a visual observation.</a:t>
            </a:r>
          </a:p>
          <a:p>
            <a:pPr marL="171450" indent="-171450">
              <a:buFont typeface="Arial" panose="020B0604020202020204" pitchFamily="34" charset="0"/>
              <a:buChar char="•"/>
            </a:pPr>
            <a:r>
              <a:rPr lang="en-US" dirty="0"/>
              <a:t>80307 is different because it requires an instrument chemistry analyzer, chromatography, and/or mass spectrometry either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5724B6-632F-4F7A-A28F-6AD249F297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716524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we have our “G” codes. So, “G” codes are typically the outpatient procedure codes we’re going to utilize for government insurers. </a:t>
            </a:r>
          </a:p>
          <a:p>
            <a:pPr marL="171450" indent="-171450">
              <a:buFont typeface="Arial" panose="020B0604020202020204" pitchFamily="34" charset="0"/>
              <a:buChar char="•"/>
            </a:pPr>
            <a:r>
              <a:rPr lang="en-US" dirty="0"/>
              <a:t>Now the description for all of these “G” codes listed is very long and I’m sure nobody would be thrilled to have me read through all of them so instead of reading these long and complicated titles I’ll inform you what distinguishes them.</a:t>
            </a:r>
          </a:p>
          <a:p>
            <a:pPr marL="628650" lvl="1" indent="-171450">
              <a:buFont typeface="Arial" panose="020B0604020202020204" pitchFamily="34" charset="0"/>
              <a:buChar char="•"/>
            </a:pPr>
            <a:r>
              <a:rPr lang="en-US" dirty="0"/>
              <a:t>G0480 is a drug test that looks for 1-7 drug classes</a:t>
            </a:r>
          </a:p>
          <a:p>
            <a:pPr marL="628650" lvl="1" indent="-171450">
              <a:buFont typeface="Arial" panose="020B0604020202020204" pitchFamily="34" charset="0"/>
              <a:buChar char="•"/>
            </a:pPr>
            <a:r>
              <a:rPr lang="en-US" dirty="0"/>
              <a:t>G0481- Looks for 8-14 drug classes</a:t>
            </a:r>
          </a:p>
        </p:txBody>
      </p:sp>
      <p:sp>
        <p:nvSpPr>
          <p:cNvPr id="4" name="Slide Number Placeholder 3"/>
          <p:cNvSpPr>
            <a:spLocks noGrp="1"/>
          </p:cNvSpPr>
          <p:nvPr>
            <p:ph type="sldNum" sz="quarter" idx="5"/>
          </p:nvPr>
        </p:nvSpPr>
        <p:spPr/>
        <p:txBody>
          <a:bodyPr/>
          <a:lstStyle/>
          <a:p>
            <a:fld id="{BBCFA40E-6170-4873-86F7-EF21F356E5FA}" type="slidenum">
              <a:rPr lang="en-US" smtClean="0"/>
              <a:t>49</a:t>
            </a:fld>
            <a:endParaRPr lang="en-US"/>
          </a:p>
        </p:txBody>
      </p:sp>
    </p:spTree>
    <p:extLst>
      <p:ext uri="{BB962C8B-B14F-4D97-AF65-F5344CB8AC3E}">
        <p14:creationId xmlns:p14="http://schemas.microsoft.com/office/powerpoint/2010/main" val="395931809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G0482- covers 15-21</a:t>
            </a:r>
          </a:p>
          <a:p>
            <a:pPr marL="171450" indent="-171450">
              <a:buFont typeface="Arial" panose="020B0604020202020204" pitchFamily="34" charset="0"/>
              <a:buChar char="•"/>
            </a:pPr>
            <a:r>
              <a:rPr lang="en-US" dirty="0"/>
              <a:t>And G0483- will cover 22 or more drug classes.</a:t>
            </a:r>
          </a:p>
        </p:txBody>
      </p:sp>
      <p:sp>
        <p:nvSpPr>
          <p:cNvPr id="4" name="Slide Number Placeholder 3"/>
          <p:cNvSpPr>
            <a:spLocks noGrp="1"/>
          </p:cNvSpPr>
          <p:nvPr>
            <p:ph type="sldNum" sz="quarter" idx="5"/>
          </p:nvPr>
        </p:nvSpPr>
        <p:spPr/>
        <p:txBody>
          <a:bodyPr/>
          <a:lstStyle/>
          <a:p>
            <a:fld id="{BBCFA40E-6170-4873-86F7-EF21F356E5FA}" type="slidenum">
              <a:rPr lang="en-US" smtClean="0"/>
              <a:t>50</a:t>
            </a:fld>
            <a:endParaRPr lang="en-US"/>
          </a:p>
        </p:txBody>
      </p:sp>
    </p:spTree>
    <p:extLst>
      <p:ext uri="{BB962C8B-B14F-4D97-AF65-F5344CB8AC3E}">
        <p14:creationId xmlns:p14="http://schemas.microsoft.com/office/powerpoint/2010/main" val="334356633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And finally, we have our last outpatient procedure code. G0659 was created so that less complicated drug tests could be billed utilizing a “G” code.</a:t>
            </a:r>
          </a:p>
          <a:p>
            <a:pPr marL="628650" lvl="1" indent="-171450">
              <a:buFont typeface="Arial" panose="020B0604020202020204" pitchFamily="34" charset="0"/>
              <a:buChar char="•"/>
            </a:pPr>
            <a:r>
              <a:rPr lang="en-US" dirty="0"/>
              <a:t>Essentially this codes makeup is going to have to same function as 80307. </a:t>
            </a:r>
          </a:p>
          <a:p>
            <a:pPr marL="1085850" lvl="2" indent="-171450">
              <a:buFont typeface="Arial" panose="020B0604020202020204" pitchFamily="34" charset="0"/>
              <a:buChar char="•"/>
            </a:pPr>
            <a:r>
              <a:rPr lang="en-US" dirty="0"/>
              <a:t>Important to know that when or if your provider are performing validity tests on the urine specimen, this is not something that will be billed separately.</a:t>
            </a:r>
          </a:p>
          <a:p>
            <a:pPr marL="1543050" lvl="3" indent="-171450">
              <a:buFont typeface="Arial" panose="020B0604020202020204" pitchFamily="34" charset="0"/>
              <a:buChar char="•"/>
            </a:pPr>
            <a:r>
              <a:rPr lang="en-US" dirty="0"/>
              <a:t>And as far as CPT codes go……</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5724B6-632F-4F7A-A28F-6AD249F297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074113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D4FEFF-2C0B-4600-BFC9-9A878815FC3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0349652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724456A-748B-4311-A605-07CCAFF87E1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65304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t>If speaker has no slides leave this slide up while they are speaking. </a:t>
            </a:r>
          </a:p>
        </p:txBody>
      </p:sp>
      <p:sp>
        <p:nvSpPr>
          <p:cNvPr id="4" name="Slide Number Placeholder 3"/>
          <p:cNvSpPr>
            <a:spLocks noGrp="1"/>
          </p:cNvSpPr>
          <p:nvPr>
            <p:ph type="sldNum" sz="quarter" idx="5"/>
          </p:nvPr>
        </p:nvSpPr>
        <p:spPr/>
        <p:txBody>
          <a:bodyPr/>
          <a:lstStyle/>
          <a:p>
            <a:fld id="{BBCFA40E-6170-4873-86F7-EF21F356E5FA}" type="slidenum">
              <a:rPr lang="en-US" smtClean="0"/>
              <a:t>65</a:t>
            </a:fld>
            <a:endParaRPr lang="en-US"/>
          </a:p>
        </p:txBody>
      </p:sp>
    </p:spTree>
    <p:extLst>
      <p:ext uri="{BB962C8B-B14F-4D97-AF65-F5344CB8AC3E}">
        <p14:creationId xmlns:p14="http://schemas.microsoft.com/office/powerpoint/2010/main" val="15821578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In this slide we’re going to breakdown the anatomy of our Adverse Effect, Poisoning, Underdosing, and Toxic Effect Codes. </a:t>
            </a:r>
          </a:p>
          <a:p>
            <a:pPr marL="628650" lvl="1" indent="-171450">
              <a:buFont typeface="Arial" panose="020B0604020202020204" pitchFamily="34" charset="0"/>
              <a:buChar char="•"/>
            </a:pPr>
            <a:r>
              <a:rPr lang="en-US" dirty="0"/>
              <a:t>Just as an example- we’re utilizing the “Poisoning Code” but all 4 of the codes listed on this slide have the same functional structuring. </a:t>
            </a:r>
          </a:p>
          <a:p>
            <a:pPr marL="628650" lvl="1" indent="-171450">
              <a:buFont typeface="Arial" panose="020B0604020202020204" pitchFamily="34" charset="0"/>
              <a:buChar char="•"/>
            </a:pPr>
            <a:endParaRPr lang="en-US" dirty="0"/>
          </a:p>
          <a:p>
            <a:pPr marL="171450" lvl="0" indent="-171450">
              <a:buFont typeface="Arial" panose="020B0604020202020204" pitchFamily="34" charset="0"/>
              <a:buChar char="•"/>
            </a:pPr>
            <a:r>
              <a:rPr lang="en-US" dirty="0"/>
              <a:t>The First 3 characters (T40) are the base of the code. This is going to define the category of our codes.</a:t>
            </a:r>
          </a:p>
          <a:p>
            <a:pPr marL="628650" lvl="1" indent="-171450">
              <a:buFont typeface="Arial" panose="020B0604020202020204" pitchFamily="34" charset="0"/>
              <a:buChar char="•"/>
            </a:pPr>
            <a:r>
              <a:rPr lang="en-US" dirty="0"/>
              <a:t>In this particular example T40 puts us right in the poisoning category.</a:t>
            </a:r>
          </a:p>
          <a:p>
            <a:pPr marL="0" lvl="0" indent="0">
              <a:buFont typeface="Arial" panose="020B0604020202020204" pitchFamily="34" charset="0"/>
              <a:buNone/>
            </a:pPr>
            <a:endParaRPr lang="en-US" dirty="0"/>
          </a:p>
          <a:p>
            <a:pPr marL="171450" lvl="0" indent="-171450">
              <a:buFont typeface="Arial" panose="020B0604020202020204" pitchFamily="34" charset="0"/>
              <a:buChar char="•"/>
            </a:pPr>
            <a:r>
              <a:rPr lang="en-US" dirty="0"/>
              <a:t>After our decimal we have 3 more characters. Typically, these 3 characters will identify the etiology of a disease, an anatomic site, the severity of an illness, etc.</a:t>
            </a:r>
          </a:p>
          <a:p>
            <a:pPr marL="628650" lvl="1" indent="-171450">
              <a:buFont typeface="Arial" panose="020B0604020202020204" pitchFamily="34" charset="0"/>
              <a:buChar char="•"/>
            </a:pPr>
            <a:r>
              <a:rPr lang="en-US" dirty="0"/>
              <a:t>In this example it allows for us to narrow down the number of potential substances involved. </a:t>
            </a:r>
          </a:p>
          <a:p>
            <a:pPr marL="1085850" lvl="2" indent="-171450">
              <a:buFont typeface="Arial" panose="020B0604020202020204" pitchFamily="34" charset="0"/>
              <a:buChar char="•"/>
            </a:pPr>
            <a:r>
              <a:rPr lang="en-US" dirty="0"/>
              <a:t>0X indicate that this code shows poisoning by an adverse effect of opium </a:t>
            </a:r>
          </a:p>
          <a:p>
            <a:pPr marL="1543050" lvl="3" indent="-171450">
              <a:buFont typeface="Arial" panose="020B0604020202020204" pitchFamily="34" charset="0"/>
              <a:buChar char="•"/>
            </a:pPr>
            <a:r>
              <a:rPr lang="en-US" dirty="0"/>
              <a:t>It does this because 5</a:t>
            </a:r>
            <a:r>
              <a:rPr lang="en-US" baseline="30000" dirty="0"/>
              <a:t>th</a:t>
            </a:r>
            <a:r>
              <a:rPr lang="en-US" dirty="0"/>
              <a:t> and 6</a:t>
            </a:r>
            <a:r>
              <a:rPr lang="en-US" baseline="30000" dirty="0"/>
              <a:t>th</a:t>
            </a:r>
            <a:r>
              <a:rPr lang="en-US" dirty="0"/>
              <a:t> characters- for this particular code subtype- indicate the intent.</a:t>
            </a:r>
          </a:p>
          <a:p>
            <a:pPr marL="2000250" lvl="4" indent="-171450">
              <a:buFont typeface="Arial" panose="020B0604020202020204" pitchFamily="34" charset="0"/>
              <a:buChar char="•"/>
            </a:pPr>
            <a:r>
              <a:rPr lang="en-US" dirty="0"/>
              <a:t>Other 6</a:t>
            </a:r>
            <a:r>
              <a:rPr lang="en-US" baseline="30000" dirty="0"/>
              <a:t>th</a:t>
            </a:r>
            <a:r>
              <a:rPr lang="en-US" dirty="0"/>
              <a:t> character definitions will lead the coder to select if the intent is</a:t>
            </a:r>
          </a:p>
          <a:p>
            <a:pPr marL="2457450" lvl="5" indent="-171450">
              <a:buFont typeface="Arial" panose="020B0604020202020204" pitchFamily="34" charset="0"/>
              <a:buChar char="•"/>
            </a:pPr>
            <a:r>
              <a:rPr lang="en-US" dirty="0"/>
              <a:t>Accidental</a:t>
            </a:r>
          </a:p>
          <a:p>
            <a:pPr marL="2457450" lvl="5" indent="-171450">
              <a:buFont typeface="Arial" panose="020B0604020202020204" pitchFamily="34" charset="0"/>
              <a:buChar char="•"/>
            </a:pPr>
            <a:r>
              <a:rPr lang="en-US" dirty="0"/>
              <a:t>Intentional</a:t>
            </a:r>
          </a:p>
          <a:p>
            <a:pPr marL="2457450" lvl="5" indent="-171450">
              <a:buFont typeface="Arial" panose="020B0604020202020204" pitchFamily="34" charset="0"/>
              <a:buChar char="•"/>
            </a:pPr>
            <a:r>
              <a:rPr lang="en-US" dirty="0"/>
              <a:t>An Assault</a:t>
            </a:r>
          </a:p>
          <a:p>
            <a:pPr marL="2457450" lvl="5" indent="-171450">
              <a:buFont typeface="Arial" panose="020B0604020202020204" pitchFamily="34" charset="0"/>
              <a:buChar char="•"/>
            </a:pPr>
            <a:r>
              <a:rPr lang="en-US" dirty="0"/>
              <a:t>If the intent was undetermined</a:t>
            </a:r>
          </a:p>
          <a:p>
            <a:pPr marL="2457450" lvl="5" indent="-171450">
              <a:buFont typeface="Arial" panose="020B0604020202020204" pitchFamily="34" charset="0"/>
              <a:buChar char="•"/>
            </a:pPr>
            <a:r>
              <a:rPr lang="en-US" dirty="0"/>
              <a:t>If an adverse effect took place</a:t>
            </a:r>
          </a:p>
          <a:p>
            <a:pPr marL="2457450" lvl="5" indent="-171450">
              <a:buFont typeface="Arial" panose="020B0604020202020204" pitchFamily="34" charset="0"/>
              <a:buChar char="•"/>
            </a:pPr>
            <a:r>
              <a:rPr lang="en-US" dirty="0"/>
              <a:t>Or if there was an underdose.</a:t>
            </a:r>
          </a:p>
          <a:p>
            <a:pPr marL="2914650" lvl="6" indent="-171450">
              <a:buFont typeface="Arial" panose="020B0604020202020204" pitchFamily="34" charset="0"/>
              <a:buChar char="•"/>
            </a:pPr>
            <a:r>
              <a:rPr lang="en-US" dirty="0"/>
              <a:t>In our current example- we listed the poisoning as an accidental overdose</a:t>
            </a:r>
          </a:p>
          <a:p>
            <a:pPr marL="171450" lvl="0" indent="-171450">
              <a:buFont typeface="Arial" panose="020B0604020202020204" pitchFamily="34" charset="0"/>
              <a:buChar char="•"/>
            </a:pPr>
            <a:endParaRPr lang="en-US" dirty="0"/>
          </a:p>
          <a:p>
            <a:pPr marL="171450" lvl="0" indent="-171450">
              <a:buFont typeface="Arial" panose="020B0604020202020204" pitchFamily="34" charset="0"/>
              <a:buChar char="•"/>
            </a:pPr>
            <a:r>
              <a:rPr lang="en-US" dirty="0"/>
              <a:t>And finally, we get to our last character- the 7</a:t>
            </a:r>
            <a:r>
              <a:rPr lang="en-US" baseline="30000" dirty="0"/>
              <a:t>th</a:t>
            </a:r>
            <a:r>
              <a:rPr lang="en-US" dirty="0"/>
              <a:t> character.</a:t>
            </a:r>
          </a:p>
          <a:p>
            <a:pPr marL="628650" lvl="1" indent="-171450">
              <a:buFont typeface="Arial" panose="020B0604020202020204" pitchFamily="34" charset="0"/>
              <a:buChar char="•"/>
            </a:pPr>
            <a:r>
              <a:rPr lang="en-US" dirty="0"/>
              <a:t>This will have you differentiate between an</a:t>
            </a:r>
          </a:p>
          <a:p>
            <a:pPr marL="1085850" lvl="2" indent="-171450">
              <a:buFont typeface="Arial" panose="020B0604020202020204" pitchFamily="34" charset="0"/>
              <a:buChar char="•"/>
            </a:pPr>
            <a:r>
              <a:rPr lang="en-US" dirty="0"/>
              <a:t>Initial</a:t>
            </a:r>
          </a:p>
          <a:p>
            <a:pPr marL="1085850" lvl="2" indent="-171450">
              <a:buFont typeface="Arial" panose="020B0604020202020204" pitchFamily="34" charset="0"/>
              <a:buChar char="•"/>
            </a:pPr>
            <a:r>
              <a:rPr lang="en-US" dirty="0"/>
              <a:t>Subsequent</a:t>
            </a:r>
          </a:p>
          <a:p>
            <a:pPr marL="1085850" lvl="2" indent="-171450">
              <a:buFont typeface="Arial" panose="020B0604020202020204" pitchFamily="34" charset="0"/>
              <a:buChar char="•"/>
            </a:pPr>
            <a:r>
              <a:rPr lang="en-US" dirty="0"/>
              <a:t>Or Sequela</a:t>
            </a:r>
          </a:p>
          <a:p>
            <a:pPr marL="914400" lvl="2" indent="0">
              <a:buFont typeface="Arial" panose="020B0604020202020204" pitchFamily="34" charset="0"/>
              <a:buNone/>
            </a:pPr>
            <a:endParaRPr lang="en-US" dirty="0"/>
          </a:p>
          <a:p>
            <a:pPr marL="171450" lvl="0" indent="-171450">
              <a:buFont typeface="Arial" panose="020B0604020202020204" pitchFamily="34" charset="0"/>
              <a:buChar char="•"/>
            </a:pPr>
            <a:endParaRPr lang="en-US" dirty="0"/>
          </a:p>
          <a:p>
            <a:pPr marL="171450" lvl="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5724B6-632F-4F7A-A28F-6AD249F297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77188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So- I want to personally breakdown the concept of Initial Encounters, Subsequent Encounters, and </a:t>
            </a:r>
            <a:r>
              <a:rPr lang="en-US" dirty="0" err="1"/>
              <a:t>Sequalas</a:t>
            </a:r>
            <a:r>
              <a:rPr lang="en-US" dirty="0"/>
              <a:t>. </a:t>
            </a:r>
          </a:p>
          <a:p>
            <a:pPr marL="628650" lvl="1" indent="-171450">
              <a:buFont typeface="Arial" panose="020B0604020202020204" pitchFamily="34" charset="0"/>
              <a:buChar char="•"/>
            </a:pPr>
            <a:r>
              <a:rPr lang="en-US" dirty="0"/>
              <a:t>While this isn’t necessarily “Drug Coding” in itself it is a prospect of coding that will have a direct impact on how most drugs are coded.</a:t>
            </a:r>
          </a:p>
          <a:p>
            <a:pPr marL="1085850" lvl="2" indent="-171450">
              <a:buFont typeface="Arial" panose="020B0604020202020204" pitchFamily="34" charset="0"/>
              <a:buChar char="•"/>
            </a:pPr>
            <a:r>
              <a:rPr lang="en-US" dirty="0"/>
              <a:t>There’s a lot of confusion around these 7</a:t>
            </a:r>
            <a:r>
              <a:rPr lang="en-US" baseline="30000" dirty="0"/>
              <a:t>th</a:t>
            </a:r>
            <a:r>
              <a:rPr lang="en-US" dirty="0"/>
              <a:t> characters and its mainly because of the specific terminologies utilized which is why it’s going to be important to look at this information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5724B6-632F-4F7A-A28F-6AD249F297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8985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457200">
              <a:lnSpc>
                <a:spcPct val="107000"/>
              </a:lnSpc>
              <a:spcBef>
                <a:spcPts val="0"/>
              </a:spcBef>
              <a:spcAft>
                <a:spcPts val="800"/>
              </a:spcAft>
            </a:pPr>
            <a:r>
              <a:rPr lang="en-US" sz="1400" u="sng" dirty="0">
                <a:effectLst/>
                <a:latin typeface="Calibri" panose="020F0502020204030204" pitchFamily="34" charset="0"/>
                <a:ea typeface="Calibri" panose="020F0502020204030204" pitchFamily="34" charset="0"/>
                <a:cs typeface="Times New Roman" panose="02020603050405020304" pitchFamily="18" charset="0"/>
              </a:rPr>
              <a:t>Initial Encounter</a:t>
            </a:r>
            <a:r>
              <a:rPr lang="en-US" sz="1100" u="sng" dirty="0">
                <a:effectLst/>
                <a:latin typeface="Calibri" panose="020F0502020204030204" pitchFamily="34" charset="0"/>
                <a:ea typeface="Calibri" panose="020F0502020204030204" pitchFamily="34" charset="0"/>
                <a:cs typeface="Times New Roman" panose="02020603050405020304" pitchFamily="18" charset="0"/>
              </a:rPr>
              <a:t> </a:t>
            </a:r>
            <a:r>
              <a:rPr lang="en-US" sz="1200" u="sng" dirty="0">
                <a:effectLst/>
                <a:latin typeface="Calibri" panose="020F0502020204030204" pitchFamily="34" charset="0"/>
                <a:ea typeface="Calibri" panose="020F0502020204030204" pitchFamily="34" charset="0"/>
                <a:cs typeface="Times New Roman" panose="02020603050405020304" pitchFamily="18" charset="0"/>
              </a:rPr>
              <a:t>(7</a:t>
            </a:r>
            <a:r>
              <a:rPr lang="en-US" sz="1200" u="sng" baseline="30000" dirty="0">
                <a:effectLst/>
                <a:latin typeface="Calibri" panose="020F0502020204030204" pitchFamily="34" charset="0"/>
                <a:ea typeface="Calibri" panose="020F0502020204030204" pitchFamily="34" charset="0"/>
                <a:cs typeface="Times New Roman" panose="02020603050405020304" pitchFamily="18" charset="0"/>
              </a:rPr>
              <a:t>th</a:t>
            </a:r>
            <a:r>
              <a:rPr lang="en-US" sz="1200" u="sng" dirty="0">
                <a:effectLst/>
                <a:latin typeface="Calibri" panose="020F0502020204030204" pitchFamily="34" charset="0"/>
                <a:ea typeface="Calibri" panose="020F0502020204030204" pitchFamily="34" charset="0"/>
                <a:cs typeface="Times New Roman" panose="02020603050405020304" pitchFamily="18" charset="0"/>
              </a:rPr>
              <a:t> Character “A”)</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Wingdings" panose="05000000000000000000" pitchFamily="2" charset="2"/>
              <a:buChar char=""/>
            </a:pPr>
            <a:r>
              <a:rPr lang="en-US" sz="1100" b="1" dirty="0">
                <a:effectLst/>
                <a:latin typeface="Calibri" panose="020F0502020204030204" pitchFamily="34" charset="0"/>
                <a:ea typeface="Calibri" panose="020F0502020204030204" pitchFamily="34" charset="0"/>
                <a:cs typeface="Times New Roman" panose="02020603050405020304" pitchFamily="18" charset="0"/>
              </a:rPr>
              <a:t>Initial Encounter</a:t>
            </a:r>
            <a:r>
              <a:rPr lang="en-US" sz="1100" dirty="0">
                <a:effectLst/>
                <a:latin typeface="Calibri" panose="020F0502020204030204" pitchFamily="34" charset="0"/>
                <a:ea typeface="Calibri" panose="020F0502020204030204" pitchFamily="34" charset="0"/>
                <a:cs typeface="Times New Roman" panose="02020603050405020304" pitchFamily="18" charset="0"/>
              </a:rPr>
              <a:t> is used for each encounter where </a:t>
            </a:r>
            <a:r>
              <a:rPr lang="en-US" sz="1100" u="sng" dirty="0">
                <a:effectLst/>
                <a:latin typeface="Calibri" panose="020F0502020204030204" pitchFamily="34" charset="0"/>
                <a:ea typeface="Calibri" panose="020F0502020204030204" pitchFamily="34" charset="0"/>
                <a:cs typeface="Times New Roman" panose="02020603050405020304" pitchFamily="18" charset="0"/>
              </a:rPr>
              <a:t>the patient is receiving active treatment for their condition</a:t>
            </a:r>
            <a:r>
              <a:rPr lang="en-US" sz="1100" dirty="0">
                <a:effectLst/>
                <a:latin typeface="Calibri" panose="020F0502020204030204" pitchFamily="34" charset="0"/>
                <a:ea typeface="Calibri" panose="020F0502020204030204" pitchFamily="34" charset="0"/>
                <a:cs typeface="Times New Roman" panose="02020603050405020304" pitchFamily="18" charset="0"/>
              </a:rPr>
              <a:t>.</a:t>
            </a:r>
          </a:p>
          <a:p>
            <a:pPr marL="1200150" marR="0" lvl="2" indent="-285750">
              <a:lnSpc>
                <a:spcPct val="107000"/>
              </a:lnSpc>
              <a:spcBef>
                <a:spcPts val="0"/>
              </a:spcBef>
              <a:spcAft>
                <a:spcPts val="800"/>
              </a:spcAft>
              <a:buFont typeface="Wingdings" panose="05000000000000000000" pitchFamily="2" charset="2"/>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The number of visits for a particular encounter has no bearing on the use of this character.</a:t>
            </a:r>
            <a:r>
              <a:rPr lang="en-US" sz="1100" u="sng" dirty="0">
                <a:effectLst/>
                <a:latin typeface="Calibri" panose="020F0502020204030204" pitchFamily="34" charset="0"/>
                <a:ea typeface="Calibri" panose="020F0502020204030204" pitchFamily="34" charset="0"/>
                <a:cs typeface="Times New Roman" panose="02020603050405020304" pitchFamily="18" charset="0"/>
              </a:rPr>
              <a:t> It should always be used if active treatment is being rendered</a:t>
            </a: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a:effectLst/>
                <a:latin typeface="Calibri" panose="020F0502020204030204" pitchFamily="34" charset="0"/>
                <a:ea typeface="Calibri" panose="020F0502020204030204" pitchFamily="34" charset="0"/>
                <a:cs typeface="Times New Roman" panose="02020603050405020304" pitchFamily="18" charset="0"/>
              </a:rPr>
              <a:t>when the character is available</a:t>
            </a:r>
            <a:r>
              <a:rPr lang="en-US" sz="1100" dirty="0">
                <a:effectLst/>
                <a:latin typeface="Calibri" panose="020F0502020204030204" pitchFamily="34" charset="0"/>
                <a:ea typeface="Calibri" panose="020F0502020204030204" pitchFamily="34" charset="0"/>
                <a:cs typeface="Times New Roman" panose="02020603050405020304" pitchFamily="18" charset="0"/>
              </a:rPr>
              <a:t>).</a:t>
            </a:r>
          </a:p>
          <a:p>
            <a:endParaRPr lang="en-US" dirty="0"/>
          </a:p>
          <a:p>
            <a:endParaRPr lang="en-US" dirty="0"/>
          </a:p>
          <a:p>
            <a:pPr marL="171450" indent="-171450">
              <a:buFont typeface="Arial" panose="020B0604020202020204" pitchFamily="34" charset="0"/>
              <a:buChar char="•"/>
            </a:pPr>
            <a:r>
              <a:rPr lang="en-US" dirty="0"/>
              <a:t>I went ahead and listed a good case example for everyone. </a:t>
            </a:r>
          </a:p>
          <a:p>
            <a:pPr marL="628650" lvl="1" indent="-171450">
              <a:buFont typeface="Arial" panose="020B0604020202020204" pitchFamily="34" charset="0"/>
              <a:buChar char="•"/>
            </a:pPr>
            <a:r>
              <a:rPr lang="en-US" dirty="0"/>
              <a:t>A physician come in to state “The patient had unintentionally overdosed on opium. Upon entering into the facility, Naloxone was immediately given.” </a:t>
            </a:r>
          </a:p>
          <a:p>
            <a:pPr marL="1085850" lvl="2" indent="-171450">
              <a:buFont typeface="Arial" panose="020B0604020202020204" pitchFamily="34" charset="0"/>
              <a:buChar char="•"/>
            </a:pPr>
            <a:r>
              <a:rPr lang="en-US" b="0" dirty="0"/>
              <a:t>We would go on to list this as an </a:t>
            </a:r>
            <a:r>
              <a:rPr lang="en-US" b="0" u="sng" dirty="0"/>
              <a:t>initial encounter. </a:t>
            </a:r>
          </a:p>
          <a:p>
            <a:pPr marL="1543050" lvl="3" indent="-171450">
              <a:buFont typeface="Arial" panose="020B0604020202020204" pitchFamily="34" charset="0"/>
              <a:buChar char="•"/>
            </a:pPr>
            <a:r>
              <a:rPr lang="en-US" b="0" u="sng" dirty="0"/>
              <a:t>Since the naloxone was being given- it will be safe to assume immediate and acute care is being given. </a:t>
            </a:r>
            <a:r>
              <a:rPr lang="en-US" b="0" u="none" dirty="0"/>
              <a:t>This meets the parameters for “Active Treatment.”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5724B6-632F-4F7A-A28F-6AD249F297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0525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457200">
              <a:lnSpc>
                <a:spcPct val="107000"/>
              </a:lnSpc>
              <a:spcBef>
                <a:spcPts val="0"/>
              </a:spcBef>
              <a:spcAft>
                <a:spcPts val="800"/>
              </a:spcAft>
            </a:pPr>
            <a:r>
              <a:rPr lang="en-US" sz="1400" u="sng" dirty="0">
                <a:effectLst/>
                <a:latin typeface="Calibri" panose="020F0502020204030204" pitchFamily="34" charset="0"/>
                <a:ea typeface="Calibri" panose="020F0502020204030204" pitchFamily="34" charset="0"/>
                <a:cs typeface="Times New Roman" panose="02020603050405020304" pitchFamily="18" charset="0"/>
              </a:rPr>
              <a:t>Subsequent Encounter (7th Character “D”)</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Wingdings" panose="05000000000000000000" pitchFamily="2" charset="2"/>
              <a:buChar char=""/>
            </a:pPr>
            <a:r>
              <a:rPr lang="en-US" sz="1100" b="1" dirty="0">
                <a:effectLst/>
                <a:latin typeface="Calibri" panose="020F0502020204030204" pitchFamily="34" charset="0"/>
                <a:ea typeface="Calibri" panose="020F0502020204030204" pitchFamily="34" charset="0"/>
                <a:cs typeface="Times New Roman" panose="02020603050405020304" pitchFamily="18" charset="0"/>
              </a:rPr>
              <a:t>Subsequent Encounter</a:t>
            </a:r>
            <a:r>
              <a:rPr lang="en-US" sz="1100" dirty="0">
                <a:effectLst/>
                <a:latin typeface="Calibri" panose="020F0502020204030204" pitchFamily="34" charset="0"/>
                <a:ea typeface="Calibri" panose="020F0502020204030204" pitchFamily="34" charset="0"/>
                <a:cs typeface="Times New Roman" panose="02020603050405020304" pitchFamily="18" charset="0"/>
              </a:rPr>
              <a:t> is used for encounters after the patient has completed active treatment of the condition and is receiving routine care for the condition during the healing or recovery phase.</a:t>
            </a:r>
          </a:p>
          <a:p>
            <a:pPr marL="1143000" marR="0" lvl="2" indent="-228600">
              <a:lnSpc>
                <a:spcPct val="107000"/>
              </a:lnSpc>
              <a:spcBef>
                <a:spcPts val="0"/>
              </a:spcBef>
              <a:spcAft>
                <a:spcPts val="800"/>
              </a:spcAft>
              <a:buFont typeface="Wingdings" panose="05000000000000000000" pitchFamily="2" charset="2"/>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The number of visits for a particular encounter has no bearing on the use of this character. </a:t>
            </a:r>
            <a:r>
              <a:rPr lang="en-US" sz="1100" u="sng" dirty="0">
                <a:effectLst/>
                <a:latin typeface="Calibri" panose="020F0502020204030204" pitchFamily="34" charset="0"/>
                <a:ea typeface="Calibri" panose="020F0502020204030204" pitchFamily="34" charset="0"/>
                <a:cs typeface="Times New Roman" panose="02020603050405020304" pitchFamily="18" charset="0"/>
              </a:rPr>
              <a:t>It should only be used if active treatment is complete, and the patient is receiving routine care</a:t>
            </a:r>
            <a:r>
              <a:rPr lang="en-US" sz="1100" i="1" dirty="0">
                <a:effectLst/>
                <a:latin typeface="Calibri" panose="020F0502020204030204" pitchFamily="34" charset="0"/>
                <a:ea typeface="Calibri" panose="020F0502020204030204" pitchFamily="34" charset="0"/>
                <a:cs typeface="Times New Roman" panose="02020603050405020304" pitchFamily="18" charset="0"/>
              </a:rPr>
              <a:t> (when the character is available).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a:p>
            <a:endParaRPr lang="en-US" dirty="0"/>
          </a:p>
          <a:p>
            <a:r>
              <a:rPr lang="en-US" dirty="0"/>
              <a:t>Here’s another case example. A patient gets admitted for a follow up appointment regarding their opium overdose. This is essentially a wellness visit and no active treatment is being given for their condition. </a:t>
            </a:r>
          </a:p>
          <a:p>
            <a:pPr marL="171450" indent="-171450">
              <a:buFont typeface="Arial" panose="020B0604020202020204" pitchFamily="34" charset="0"/>
              <a:buChar char="•"/>
            </a:pPr>
            <a:r>
              <a:rPr lang="en-US" dirty="0"/>
              <a:t>With this being the case, we will be entirely fine to define this as “D” Subsequent Encounter.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5724B6-632F-4F7A-A28F-6AD249F297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49935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Symbol" panose="05050102010706020507" pitchFamily="18" charset="2"/>
              <a:buChar char=""/>
            </a:pPr>
            <a:r>
              <a:rPr lang="en-US" sz="1100" b="1" dirty="0">
                <a:effectLst/>
                <a:latin typeface="Calibri" panose="020F0502020204030204" pitchFamily="34" charset="0"/>
                <a:ea typeface="Calibri" panose="020F0502020204030204" pitchFamily="34" charset="0"/>
                <a:cs typeface="Times New Roman" panose="02020603050405020304" pitchFamily="18" charset="0"/>
              </a:rPr>
              <a:t>Sequela</a:t>
            </a:r>
            <a:r>
              <a:rPr lang="en-US" sz="1100" dirty="0">
                <a:effectLst/>
                <a:latin typeface="Calibri" panose="020F0502020204030204" pitchFamily="34" charset="0"/>
                <a:ea typeface="Calibri" panose="020F0502020204030204" pitchFamily="34" charset="0"/>
                <a:cs typeface="Times New Roman" panose="02020603050405020304" pitchFamily="18" charset="0"/>
              </a:rPr>
              <a:t> is the residual effect </a:t>
            </a:r>
            <a:r>
              <a:rPr lang="en-US" sz="1100" u="sng" dirty="0">
                <a:effectLst/>
                <a:latin typeface="Calibri" panose="020F0502020204030204" pitchFamily="34" charset="0"/>
                <a:ea typeface="Calibri" panose="020F0502020204030204" pitchFamily="34" charset="0"/>
                <a:cs typeface="Times New Roman" panose="02020603050405020304" pitchFamily="18" charset="0"/>
              </a:rPr>
              <a:t>after</a:t>
            </a:r>
            <a:r>
              <a:rPr lang="en-US" sz="1100" dirty="0">
                <a:effectLst/>
                <a:latin typeface="Calibri" panose="020F0502020204030204" pitchFamily="34" charset="0"/>
                <a:ea typeface="Calibri" panose="020F0502020204030204" pitchFamily="34" charset="0"/>
                <a:cs typeface="Times New Roman" panose="02020603050405020304" pitchFamily="18" charset="0"/>
              </a:rPr>
              <a:t> the acute phase of an illness or injury has been terminated. </a:t>
            </a:r>
          </a:p>
          <a:p>
            <a:pPr marL="742950" marR="0" lvl="1" indent="-285750">
              <a:lnSpc>
                <a:spcPct val="107000"/>
              </a:lnSpc>
              <a:spcBef>
                <a:spcPts val="0"/>
              </a:spcBef>
              <a:spcAft>
                <a:spcPts val="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There is no time limit for when a sequela code can be used.</a:t>
            </a:r>
          </a:p>
          <a:p>
            <a:pPr marL="742950" marR="0" lvl="1" indent="-285750">
              <a:lnSpc>
                <a:spcPct val="107000"/>
              </a:lnSpc>
              <a:spcBef>
                <a:spcPts val="0"/>
              </a:spcBef>
              <a:spcAft>
                <a:spcPts val="80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Coding of sequela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generally requires 2 codes sequenced in the following order</a:t>
            </a:r>
            <a:r>
              <a:rPr lang="en-US" sz="1100" dirty="0">
                <a:effectLst/>
                <a:latin typeface="Calibri" panose="020F0502020204030204" pitchFamily="34" charset="0"/>
                <a:ea typeface="Calibri" panose="020F0502020204030204" pitchFamily="34" charset="0"/>
                <a:cs typeface="Times New Roman" panose="02020603050405020304" pitchFamily="18" charset="0"/>
              </a:rPr>
              <a:t>: the condition or nature of the sequela is sequenced first. The sequela code is sequenced second.</a:t>
            </a:r>
          </a:p>
          <a:p>
            <a:pPr marL="742950" marR="0" lvl="1" indent="-285750">
              <a:lnSpc>
                <a:spcPct val="107000"/>
              </a:lnSpc>
              <a:spcBef>
                <a:spcPts val="0"/>
              </a:spcBef>
              <a:spcAft>
                <a:spcPts val="800"/>
              </a:spcAft>
              <a:buFont typeface="Courier New" panose="02070309020205020404" pitchFamily="49" charset="0"/>
              <a:buChar char="o"/>
            </a:pPr>
            <a:endParaRPr lang="en-US" sz="1100" dirty="0">
              <a:effectLst/>
              <a:latin typeface="Calibri" panose="020F0502020204030204" pitchFamily="34" charset="0"/>
              <a:cs typeface="Times New Roman" panose="02020603050405020304" pitchFamily="18" charset="0"/>
            </a:endParaRPr>
          </a:p>
          <a:p>
            <a:pPr marL="285750" marR="0" lvl="0" indent="-285750">
              <a:lnSpc>
                <a:spcPct val="107000"/>
              </a:lnSpc>
              <a:spcBef>
                <a:spcPts val="0"/>
              </a:spcBef>
              <a:spcAft>
                <a:spcPts val="800"/>
              </a:spcAft>
              <a:buFont typeface="Courier New" panose="02070309020205020404" pitchFamily="49" charset="0"/>
              <a:buChar char="o"/>
            </a:pPr>
            <a:r>
              <a:rPr lang="en-US" sz="1600" dirty="0"/>
              <a:t>“Patient is experiencing shortness of breath sustained from their opium overdose that took place one month prior. Further CT scans are being requested.”- Physician Statement</a:t>
            </a:r>
          </a:p>
          <a:p>
            <a:r>
              <a:rPr lang="en-US" sz="1600" dirty="0"/>
              <a:t>	1) R06.02- Shortness of Breath</a:t>
            </a:r>
          </a:p>
          <a:p>
            <a:r>
              <a:rPr lang="en-US" sz="1600" dirty="0"/>
              <a:t>	2) </a:t>
            </a:r>
            <a:r>
              <a:rPr lang="en-US" sz="1600" b="1" dirty="0"/>
              <a:t>T40.0X1</a:t>
            </a:r>
            <a:r>
              <a:rPr lang="en-US" sz="1600" b="1" u="sng" dirty="0"/>
              <a:t>S</a:t>
            </a:r>
            <a:r>
              <a:rPr lang="en-US" sz="1600" dirty="0"/>
              <a:t>- Poisoning by Opium, Accidental (</a:t>
            </a:r>
            <a:r>
              <a:rPr lang="en-US" sz="1600" i="1" dirty="0"/>
              <a:t>Unintentional</a:t>
            </a:r>
            <a:r>
              <a:rPr lang="en-US" sz="1600" dirty="0"/>
              <a:t>), </a:t>
            </a:r>
            <a:r>
              <a:rPr lang="en-US" sz="1600" b="1" u="sng" dirty="0"/>
              <a:t>Sequala</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5724B6-632F-4F7A-A28F-6AD249F297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78758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bg2"/>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9D4D620-AF9B-44F9-914F-BA1F1B4759C0}"/>
              </a:ext>
            </a:extLst>
          </p:cNvPr>
          <p:cNvSpPr/>
          <p:nvPr userDrawn="1"/>
        </p:nvSpPr>
        <p:spPr>
          <a:xfrm>
            <a:off x="4267200" y="1600200"/>
            <a:ext cx="1828800" cy="1828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 name="Rectangle 4">
            <a:extLst>
              <a:ext uri="{FF2B5EF4-FFF2-40B4-BE49-F238E27FC236}">
                <a16:creationId xmlns:a16="http://schemas.microsoft.com/office/drawing/2014/main" id="{301B1473-4A32-4480-8D0E-E45BAABAE89F}"/>
              </a:ext>
            </a:extLst>
          </p:cNvPr>
          <p:cNvSpPr/>
          <p:nvPr userDrawn="1"/>
        </p:nvSpPr>
        <p:spPr>
          <a:xfrm>
            <a:off x="6096000" y="1600200"/>
            <a:ext cx="1828800" cy="1828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Rectangle 5">
            <a:extLst>
              <a:ext uri="{FF2B5EF4-FFF2-40B4-BE49-F238E27FC236}">
                <a16:creationId xmlns:a16="http://schemas.microsoft.com/office/drawing/2014/main" id="{0B3BE92A-B011-4D2F-A4A4-1EA9EBB57E5A}"/>
              </a:ext>
            </a:extLst>
          </p:cNvPr>
          <p:cNvSpPr/>
          <p:nvPr userDrawn="1"/>
        </p:nvSpPr>
        <p:spPr>
          <a:xfrm>
            <a:off x="4267200" y="3429000"/>
            <a:ext cx="1828800" cy="1828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Rectangle 6">
            <a:extLst>
              <a:ext uri="{FF2B5EF4-FFF2-40B4-BE49-F238E27FC236}">
                <a16:creationId xmlns:a16="http://schemas.microsoft.com/office/drawing/2014/main" id="{D770BAB3-6B7B-4750-8530-3A27FAA36546}"/>
              </a:ext>
            </a:extLst>
          </p:cNvPr>
          <p:cNvSpPr/>
          <p:nvPr userDrawn="1"/>
        </p:nvSpPr>
        <p:spPr>
          <a:xfrm>
            <a:off x="6096000" y="3429000"/>
            <a:ext cx="1828800" cy="1828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Rectangle 7">
            <a:extLst>
              <a:ext uri="{FF2B5EF4-FFF2-40B4-BE49-F238E27FC236}">
                <a16:creationId xmlns:a16="http://schemas.microsoft.com/office/drawing/2014/main" id="{927E57AB-2E34-468C-BC9D-A80C8DD900A6}"/>
              </a:ext>
            </a:extLst>
          </p:cNvPr>
          <p:cNvSpPr/>
          <p:nvPr userDrawn="1"/>
        </p:nvSpPr>
        <p:spPr>
          <a:xfrm>
            <a:off x="2438400" y="1600200"/>
            <a:ext cx="1828800" cy="18288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Rectangle 8">
            <a:extLst>
              <a:ext uri="{FF2B5EF4-FFF2-40B4-BE49-F238E27FC236}">
                <a16:creationId xmlns:a16="http://schemas.microsoft.com/office/drawing/2014/main" id="{1081BA38-2A0E-4F5E-925F-F0D08FB13C7F}"/>
              </a:ext>
            </a:extLst>
          </p:cNvPr>
          <p:cNvSpPr/>
          <p:nvPr userDrawn="1"/>
        </p:nvSpPr>
        <p:spPr>
          <a:xfrm>
            <a:off x="2438400" y="3429000"/>
            <a:ext cx="1828800" cy="18288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Rectangle 9">
            <a:extLst>
              <a:ext uri="{FF2B5EF4-FFF2-40B4-BE49-F238E27FC236}">
                <a16:creationId xmlns:a16="http://schemas.microsoft.com/office/drawing/2014/main" id="{9325C28F-E566-4931-843A-7AACFF507E88}"/>
              </a:ext>
            </a:extLst>
          </p:cNvPr>
          <p:cNvSpPr/>
          <p:nvPr userDrawn="1"/>
        </p:nvSpPr>
        <p:spPr>
          <a:xfrm>
            <a:off x="7924800" y="3429000"/>
            <a:ext cx="1828800" cy="18288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Rectangle 10">
            <a:extLst>
              <a:ext uri="{FF2B5EF4-FFF2-40B4-BE49-F238E27FC236}">
                <a16:creationId xmlns:a16="http://schemas.microsoft.com/office/drawing/2014/main" id="{D83B49B4-28C7-4290-866E-DFE815052070}"/>
              </a:ext>
            </a:extLst>
          </p:cNvPr>
          <p:cNvSpPr/>
          <p:nvPr userDrawn="1"/>
        </p:nvSpPr>
        <p:spPr>
          <a:xfrm>
            <a:off x="7924800" y="1600200"/>
            <a:ext cx="1828800" cy="18288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Rectangle 11">
            <a:extLst>
              <a:ext uri="{FF2B5EF4-FFF2-40B4-BE49-F238E27FC236}">
                <a16:creationId xmlns:a16="http://schemas.microsoft.com/office/drawing/2014/main" id="{90F1611E-6791-4AA5-B85C-4FA9496C8ECC}"/>
              </a:ext>
            </a:extLst>
          </p:cNvPr>
          <p:cNvSpPr/>
          <p:nvPr userDrawn="1"/>
        </p:nvSpPr>
        <p:spPr>
          <a:xfrm>
            <a:off x="9753600" y="1600200"/>
            <a:ext cx="1828800" cy="1828800"/>
          </a:xfrm>
          <a:prstGeom prst="rect">
            <a:avLst/>
          </a:prstGeom>
          <a:solidFill>
            <a:schemeClr val="accent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Rectangle 12">
            <a:extLst>
              <a:ext uri="{FF2B5EF4-FFF2-40B4-BE49-F238E27FC236}">
                <a16:creationId xmlns:a16="http://schemas.microsoft.com/office/drawing/2014/main" id="{B3CC5EDC-22AA-488B-B198-68A50B792069}"/>
              </a:ext>
            </a:extLst>
          </p:cNvPr>
          <p:cNvSpPr/>
          <p:nvPr userDrawn="1"/>
        </p:nvSpPr>
        <p:spPr>
          <a:xfrm>
            <a:off x="9753600" y="3429000"/>
            <a:ext cx="1828800" cy="18288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Rectangle 13">
            <a:extLst>
              <a:ext uri="{FF2B5EF4-FFF2-40B4-BE49-F238E27FC236}">
                <a16:creationId xmlns:a16="http://schemas.microsoft.com/office/drawing/2014/main" id="{DD121A8E-94B0-42E5-A4F5-5E19CF652210}"/>
              </a:ext>
            </a:extLst>
          </p:cNvPr>
          <p:cNvSpPr/>
          <p:nvPr userDrawn="1"/>
        </p:nvSpPr>
        <p:spPr>
          <a:xfrm>
            <a:off x="609600" y="1600200"/>
            <a:ext cx="1828800" cy="1828800"/>
          </a:xfrm>
          <a:prstGeom prst="rect">
            <a:avLst/>
          </a:prstGeom>
          <a:solidFill>
            <a:srgbClr val="FDF0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Rectangle 14">
            <a:extLst>
              <a:ext uri="{FF2B5EF4-FFF2-40B4-BE49-F238E27FC236}">
                <a16:creationId xmlns:a16="http://schemas.microsoft.com/office/drawing/2014/main" id="{E6B3948C-B243-492A-B2B6-ADADCE493671}"/>
              </a:ext>
            </a:extLst>
          </p:cNvPr>
          <p:cNvSpPr/>
          <p:nvPr userDrawn="1"/>
        </p:nvSpPr>
        <p:spPr>
          <a:xfrm>
            <a:off x="609600" y="3429000"/>
            <a:ext cx="1828800" cy="182880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Rectangle 15">
            <a:extLst>
              <a:ext uri="{FF2B5EF4-FFF2-40B4-BE49-F238E27FC236}">
                <a16:creationId xmlns:a16="http://schemas.microsoft.com/office/drawing/2014/main" id="{63A2A81A-099D-4A7F-9F85-23E9435B3D0C}"/>
              </a:ext>
            </a:extLst>
          </p:cNvPr>
          <p:cNvSpPr/>
          <p:nvPr userDrawn="1"/>
        </p:nvSpPr>
        <p:spPr>
          <a:xfrm>
            <a:off x="609600" y="-228600"/>
            <a:ext cx="1828800" cy="18288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7" name="Rectangle 16">
            <a:extLst>
              <a:ext uri="{FF2B5EF4-FFF2-40B4-BE49-F238E27FC236}">
                <a16:creationId xmlns:a16="http://schemas.microsoft.com/office/drawing/2014/main" id="{A8A4303A-7D93-40B0-B651-29CEEA7F4340}"/>
              </a:ext>
            </a:extLst>
          </p:cNvPr>
          <p:cNvSpPr/>
          <p:nvPr userDrawn="1"/>
        </p:nvSpPr>
        <p:spPr>
          <a:xfrm>
            <a:off x="2441448" y="-228600"/>
            <a:ext cx="1828800" cy="182880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Rectangle 17">
            <a:extLst>
              <a:ext uri="{FF2B5EF4-FFF2-40B4-BE49-F238E27FC236}">
                <a16:creationId xmlns:a16="http://schemas.microsoft.com/office/drawing/2014/main" id="{245F1DD1-F54A-4F9C-ABB5-79390F1CB164}"/>
              </a:ext>
            </a:extLst>
          </p:cNvPr>
          <p:cNvSpPr/>
          <p:nvPr userDrawn="1"/>
        </p:nvSpPr>
        <p:spPr>
          <a:xfrm>
            <a:off x="4270248" y="-228600"/>
            <a:ext cx="1828800" cy="18288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Rectangle 18">
            <a:extLst>
              <a:ext uri="{FF2B5EF4-FFF2-40B4-BE49-F238E27FC236}">
                <a16:creationId xmlns:a16="http://schemas.microsoft.com/office/drawing/2014/main" id="{9A0900FB-96F3-4495-92A6-94A915BF7BD1}"/>
              </a:ext>
            </a:extLst>
          </p:cNvPr>
          <p:cNvSpPr/>
          <p:nvPr userDrawn="1"/>
        </p:nvSpPr>
        <p:spPr>
          <a:xfrm>
            <a:off x="6099048" y="-228600"/>
            <a:ext cx="1828800" cy="18288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0" name="Rectangle 19">
            <a:extLst>
              <a:ext uri="{FF2B5EF4-FFF2-40B4-BE49-F238E27FC236}">
                <a16:creationId xmlns:a16="http://schemas.microsoft.com/office/drawing/2014/main" id="{14233118-125A-46A7-B233-C30792649214}"/>
              </a:ext>
            </a:extLst>
          </p:cNvPr>
          <p:cNvSpPr/>
          <p:nvPr userDrawn="1"/>
        </p:nvSpPr>
        <p:spPr>
          <a:xfrm>
            <a:off x="7927848" y="-228600"/>
            <a:ext cx="1828800" cy="182880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1" name="Rectangle 20">
            <a:extLst>
              <a:ext uri="{FF2B5EF4-FFF2-40B4-BE49-F238E27FC236}">
                <a16:creationId xmlns:a16="http://schemas.microsoft.com/office/drawing/2014/main" id="{070D653F-85D1-499F-89CE-9E069E19A123}"/>
              </a:ext>
            </a:extLst>
          </p:cNvPr>
          <p:cNvSpPr/>
          <p:nvPr userDrawn="1"/>
        </p:nvSpPr>
        <p:spPr>
          <a:xfrm>
            <a:off x="9756648" y="-228600"/>
            <a:ext cx="1828800" cy="18288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2" name="Rectangle 21">
            <a:extLst>
              <a:ext uri="{FF2B5EF4-FFF2-40B4-BE49-F238E27FC236}">
                <a16:creationId xmlns:a16="http://schemas.microsoft.com/office/drawing/2014/main" id="{DB42D977-D3ED-4DF1-B38F-5237A2F22566}"/>
              </a:ext>
            </a:extLst>
          </p:cNvPr>
          <p:cNvSpPr/>
          <p:nvPr userDrawn="1"/>
        </p:nvSpPr>
        <p:spPr>
          <a:xfrm>
            <a:off x="609600" y="5257800"/>
            <a:ext cx="1828800" cy="18288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3" name="Rectangle 22">
            <a:extLst>
              <a:ext uri="{FF2B5EF4-FFF2-40B4-BE49-F238E27FC236}">
                <a16:creationId xmlns:a16="http://schemas.microsoft.com/office/drawing/2014/main" id="{D4125E9A-5F44-459E-854A-06DAEA69D007}"/>
              </a:ext>
            </a:extLst>
          </p:cNvPr>
          <p:cNvSpPr/>
          <p:nvPr userDrawn="1"/>
        </p:nvSpPr>
        <p:spPr>
          <a:xfrm>
            <a:off x="2441448" y="5257800"/>
            <a:ext cx="1828800" cy="182880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4" name="Rectangle 23">
            <a:extLst>
              <a:ext uri="{FF2B5EF4-FFF2-40B4-BE49-F238E27FC236}">
                <a16:creationId xmlns:a16="http://schemas.microsoft.com/office/drawing/2014/main" id="{74F7D84D-CBA5-4CF7-85D2-57673C75F93E}"/>
              </a:ext>
            </a:extLst>
          </p:cNvPr>
          <p:cNvSpPr/>
          <p:nvPr userDrawn="1"/>
        </p:nvSpPr>
        <p:spPr>
          <a:xfrm>
            <a:off x="4270248" y="5257800"/>
            <a:ext cx="1828800" cy="18288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5" name="Rectangle 24">
            <a:extLst>
              <a:ext uri="{FF2B5EF4-FFF2-40B4-BE49-F238E27FC236}">
                <a16:creationId xmlns:a16="http://schemas.microsoft.com/office/drawing/2014/main" id="{968A0796-4C04-4A64-B2CE-22230FCD10F9}"/>
              </a:ext>
            </a:extLst>
          </p:cNvPr>
          <p:cNvSpPr/>
          <p:nvPr userDrawn="1"/>
        </p:nvSpPr>
        <p:spPr>
          <a:xfrm>
            <a:off x="6099048" y="5257800"/>
            <a:ext cx="1828800" cy="18288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6" name="Rectangle 25">
            <a:extLst>
              <a:ext uri="{FF2B5EF4-FFF2-40B4-BE49-F238E27FC236}">
                <a16:creationId xmlns:a16="http://schemas.microsoft.com/office/drawing/2014/main" id="{76CE728D-C95A-4F9F-A0D1-829823DBA1C0}"/>
              </a:ext>
            </a:extLst>
          </p:cNvPr>
          <p:cNvSpPr/>
          <p:nvPr userDrawn="1"/>
        </p:nvSpPr>
        <p:spPr>
          <a:xfrm>
            <a:off x="7927848" y="5257800"/>
            <a:ext cx="1828800" cy="1828800"/>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7" name="Rectangle 26">
            <a:extLst>
              <a:ext uri="{FF2B5EF4-FFF2-40B4-BE49-F238E27FC236}">
                <a16:creationId xmlns:a16="http://schemas.microsoft.com/office/drawing/2014/main" id="{E8E96C18-518C-4F34-BF9F-51104FDD2D25}"/>
              </a:ext>
            </a:extLst>
          </p:cNvPr>
          <p:cNvSpPr/>
          <p:nvPr userDrawn="1"/>
        </p:nvSpPr>
        <p:spPr>
          <a:xfrm>
            <a:off x="9756648" y="5257800"/>
            <a:ext cx="1828800" cy="1828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8" name="Rectangle 27">
            <a:extLst>
              <a:ext uri="{FF2B5EF4-FFF2-40B4-BE49-F238E27FC236}">
                <a16:creationId xmlns:a16="http://schemas.microsoft.com/office/drawing/2014/main" id="{15D55A72-38BF-44CD-B5AF-0525F43B527E}"/>
              </a:ext>
            </a:extLst>
          </p:cNvPr>
          <p:cNvSpPr/>
          <p:nvPr userDrawn="1"/>
        </p:nvSpPr>
        <p:spPr>
          <a:xfrm>
            <a:off x="11585448" y="-228600"/>
            <a:ext cx="1828800" cy="18288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9" name="Rectangle 28">
            <a:extLst>
              <a:ext uri="{FF2B5EF4-FFF2-40B4-BE49-F238E27FC236}">
                <a16:creationId xmlns:a16="http://schemas.microsoft.com/office/drawing/2014/main" id="{FB4BA3E0-575E-452F-9634-5A32F801B701}"/>
              </a:ext>
            </a:extLst>
          </p:cNvPr>
          <p:cNvSpPr/>
          <p:nvPr userDrawn="1"/>
        </p:nvSpPr>
        <p:spPr>
          <a:xfrm>
            <a:off x="11585448" y="1600200"/>
            <a:ext cx="1828800" cy="18288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0" name="Rectangle 29">
            <a:extLst>
              <a:ext uri="{FF2B5EF4-FFF2-40B4-BE49-F238E27FC236}">
                <a16:creationId xmlns:a16="http://schemas.microsoft.com/office/drawing/2014/main" id="{D4039F2C-F8AB-416F-A900-DA3727505E3D}"/>
              </a:ext>
            </a:extLst>
          </p:cNvPr>
          <p:cNvSpPr/>
          <p:nvPr userDrawn="1"/>
        </p:nvSpPr>
        <p:spPr>
          <a:xfrm>
            <a:off x="11585448" y="3429000"/>
            <a:ext cx="1828800" cy="18288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1" name="Rectangle 30">
            <a:extLst>
              <a:ext uri="{FF2B5EF4-FFF2-40B4-BE49-F238E27FC236}">
                <a16:creationId xmlns:a16="http://schemas.microsoft.com/office/drawing/2014/main" id="{3944A2B3-4B8E-4C21-9AAA-DA3CF2AE5D71}"/>
              </a:ext>
            </a:extLst>
          </p:cNvPr>
          <p:cNvSpPr/>
          <p:nvPr userDrawn="1"/>
        </p:nvSpPr>
        <p:spPr>
          <a:xfrm>
            <a:off x="11585448" y="5257800"/>
            <a:ext cx="1828800" cy="18288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2" name="Rectangle 31">
            <a:extLst>
              <a:ext uri="{FF2B5EF4-FFF2-40B4-BE49-F238E27FC236}">
                <a16:creationId xmlns:a16="http://schemas.microsoft.com/office/drawing/2014/main" id="{91D3BF9E-D73A-49B7-81CD-BE460ACB10B7}"/>
              </a:ext>
            </a:extLst>
          </p:cNvPr>
          <p:cNvSpPr/>
          <p:nvPr userDrawn="1"/>
        </p:nvSpPr>
        <p:spPr>
          <a:xfrm>
            <a:off x="-1225296" y="-228600"/>
            <a:ext cx="1828800" cy="18288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3" name="Rectangle 32">
            <a:extLst>
              <a:ext uri="{FF2B5EF4-FFF2-40B4-BE49-F238E27FC236}">
                <a16:creationId xmlns:a16="http://schemas.microsoft.com/office/drawing/2014/main" id="{BC1CE43B-39F6-4B06-8384-1FD29B4675F6}"/>
              </a:ext>
            </a:extLst>
          </p:cNvPr>
          <p:cNvSpPr/>
          <p:nvPr userDrawn="1"/>
        </p:nvSpPr>
        <p:spPr>
          <a:xfrm>
            <a:off x="-1225296" y="1600200"/>
            <a:ext cx="1828800" cy="182880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4" name="Rectangle 33">
            <a:extLst>
              <a:ext uri="{FF2B5EF4-FFF2-40B4-BE49-F238E27FC236}">
                <a16:creationId xmlns:a16="http://schemas.microsoft.com/office/drawing/2014/main" id="{1A0856DC-46AF-4C27-85CD-40BD3F4C225F}"/>
              </a:ext>
            </a:extLst>
          </p:cNvPr>
          <p:cNvSpPr/>
          <p:nvPr userDrawn="1"/>
        </p:nvSpPr>
        <p:spPr>
          <a:xfrm>
            <a:off x="-1225296" y="3429000"/>
            <a:ext cx="1828800" cy="18288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5" name="Rectangle 34">
            <a:extLst>
              <a:ext uri="{FF2B5EF4-FFF2-40B4-BE49-F238E27FC236}">
                <a16:creationId xmlns:a16="http://schemas.microsoft.com/office/drawing/2014/main" id="{8FE5F041-595C-4452-B161-EB200B286B30}"/>
              </a:ext>
            </a:extLst>
          </p:cNvPr>
          <p:cNvSpPr/>
          <p:nvPr userDrawn="1"/>
        </p:nvSpPr>
        <p:spPr>
          <a:xfrm>
            <a:off x="-1225296" y="5257800"/>
            <a:ext cx="1828800" cy="18288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36" name="Straight Connector 35">
            <a:extLst>
              <a:ext uri="{FF2B5EF4-FFF2-40B4-BE49-F238E27FC236}">
                <a16:creationId xmlns:a16="http://schemas.microsoft.com/office/drawing/2014/main" id="{4D733AC8-963F-4887-B6EC-1025926E684A}"/>
              </a:ext>
            </a:extLst>
          </p:cNvPr>
          <p:cNvCxnSpPr>
            <a:cxnSpLocks/>
          </p:cNvCxnSpPr>
          <p:nvPr userDrawn="1"/>
        </p:nvCxnSpPr>
        <p:spPr>
          <a:xfrm flipH="1">
            <a:off x="4919059" y="4197416"/>
            <a:ext cx="2353884" cy="0"/>
          </a:xfrm>
          <a:prstGeom prst="line">
            <a:avLst/>
          </a:prstGeom>
          <a:ln w="127000" cap="rnd">
            <a:solidFill>
              <a:schemeClr val="accent6">
                <a:lumMod val="90000"/>
              </a:schemeClr>
            </a:solidFill>
            <a:prstDash val="sysDot"/>
            <a:round/>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319C909B-8722-4A38-AD58-E849DFA653EB}"/>
              </a:ext>
            </a:extLst>
          </p:cNvPr>
          <p:cNvSpPr>
            <a:spLocks noGrp="1"/>
          </p:cNvSpPr>
          <p:nvPr>
            <p:ph type="title" hasCustomPrompt="1"/>
          </p:nvPr>
        </p:nvSpPr>
        <p:spPr>
          <a:xfrm>
            <a:off x="4261104" y="2368616"/>
            <a:ext cx="3657600" cy="1706074"/>
          </a:xfrm>
          <a:prstGeom prst="rect">
            <a:avLst/>
          </a:prstGeom>
        </p:spPr>
        <p:txBody>
          <a:bodyPr anchor="ctr"/>
          <a:lstStyle>
            <a:lvl1pPr algn="ctr">
              <a:defRPr sz="5400">
                <a:solidFill>
                  <a:schemeClr val="bg2"/>
                </a:solidFill>
              </a:defRPr>
            </a:lvl1pPr>
          </a:lstStyle>
          <a:p>
            <a:r>
              <a:rPr lang="en-US"/>
              <a:t>Add a Slide Title - 1</a:t>
            </a:r>
          </a:p>
        </p:txBody>
      </p:sp>
    </p:spTree>
    <p:extLst>
      <p:ext uri="{BB962C8B-B14F-4D97-AF65-F5344CB8AC3E}">
        <p14:creationId xmlns:p14="http://schemas.microsoft.com/office/powerpoint/2010/main" val="3958084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75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par>
                                <p:cTn id="8" presetID="10" presetClass="exit" presetSubtype="0" fill="hold" nodeType="withEffect">
                                  <p:stCondLst>
                                    <p:cond delay="4500"/>
                                  </p:stCondLst>
                                  <p:childTnLst>
                                    <p:animEffect transition="out" filter="fade">
                                      <p:cBhvr>
                                        <p:cTn id="9" dur="500"/>
                                        <p:tgtEl>
                                          <p:spTgt spid="36"/>
                                        </p:tgtEl>
                                      </p:cBhvr>
                                    </p:animEffect>
                                    <p:set>
                                      <p:cBhvr>
                                        <p:cTn id="10" dur="1" fill="hold">
                                          <p:stCondLst>
                                            <p:cond delay="499"/>
                                          </p:stCondLst>
                                        </p:cTn>
                                        <p:tgtEl>
                                          <p:spTgt spid="36"/>
                                        </p:tgtEl>
                                        <p:attrNameLst>
                                          <p:attrName>style.visibility</p:attrName>
                                        </p:attrNameLst>
                                      </p:cBhvr>
                                      <p:to>
                                        <p:strVal val="hidden"/>
                                      </p:to>
                                    </p:set>
                                  </p:childTnLst>
                                </p:cTn>
                              </p:par>
                              <p:par>
                                <p:cTn id="11" presetID="10" presetClass="entr" presetSubtype="0" fill="hold" grpId="0" nodeType="withEffect">
                                  <p:stCondLst>
                                    <p:cond delay="75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par>
                                <p:cTn id="14" presetID="10" presetClass="exit" presetSubtype="0" fill="hold" grpId="1" nodeType="withEffect">
                                  <p:stCondLst>
                                    <p:cond delay="4500"/>
                                  </p:stCondLst>
                                  <p:childTnLst>
                                    <p:animEffect transition="out" filter="fade">
                                      <p:cBhvr>
                                        <p:cTn id="15" dur="500"/>
                                        <p:tgtEl>
                                          <p:spTgt spid="2"/>
                                        </p:tgtEl>
                                      </p:cBhvr>
                                    </p:animEffect>
                                    <p:set>
                                      <p:cBhvr>
                                        <p:cTn id="16" dur="1" fill="hold">
                                          <p:stCondLst>
                                            <p:cond delay="499"/>
                                          </p:stCondLst>
                                        </p:cTn>
                                        <p:tgtEl>
                                          <p:spTgt spid="2"/>
                                        </p:tgtEl>
                                        <p:attrNameLst>
                                          <p:attrName>style.visibility</p:attrName>
                                        </p:attrNameLst>
                                      </p:cBhvr>
                                      <p:to>
                                        <p:strVal val="hidden"/>
                                      </p:to>
                                    </p:set>
                                  </p:childTnLst>
                                </p:cTn>
                              </p:par>
                              <p:par>
                                <p:cTn id="17" presetID="10" presetClass="entr" presetSubtype="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par>
                                <p:cTn id="20" presetID="10" presetClass="exit" presetSubtype="0" fill="hold" grpId="1" nodeType="withEffect">
                                  <p:stCondLst>
                                    <p:cond delay="500"/>
                                  </p:stCondLst>
                                  <p:childTnLst>
                                    <p:animEffect transition="out" filter="fade">
                                      <p:cBhvr>
                                        <p:cTn id="21" dur="500"/>
                                        <p:tgtEl>
                                          <p:spTgt spid="23"/>
                                        </p:tgtEl>
                                      </p:cBhvr>
                                    </p:animEffect>
                                    <p:set>
                                      <p:cBhvr>
                                        <p:cTn id="22" dur="1" fill="hold">
                                          <p:stCondLst>
                                            <p:cond delay="499"/>
                                          </p:stCondLst>
                                        </p:cTn>
                                        <p:tgtEl>
                                          <p:spTgt spid="23"/>
                                        </p:tgtEl>
                                        <p:attrNameLst>
                                          <p:attrName>style.visibility</p:attrName>
                                        </p:attrNameLst>
                                      </p:cBhvr>
                                      <p:to>
                                        <p:strVal val="hidden"/>
                                      </p:to>
                                    </p:set>
                                  </p:childTnLst>
                                </p:cTn>
                              </p:par>
                              <p:par>
                                <p:cTn id="23" presetID="10" presetClass="entr" presetSubtype="0" fill="hold" grpId="2" nodeType="withEffect">
                                  <p:stCondLst>
                                    <p:cond delay="100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500"/>
                                        <p:tgtEl>
                                          <p:spTgt spid="23"/>
                                        </p:tgtEl>
                                      </p:cBhvr>
                                    </p:animEffect>
                                  </p:childTnLst>
                                </p:cTn>
                              </p:par>
                              <p:par>
                                <p:cTn id="26" presetID="10" presetClass="exit" presetSubtype="0" fill="hold" grpId="5" nodeType="withEffect">
                                  <p:stCondLst>
                                    <p:cond delay="1500"/>
                                  </p:stCondLst>
                                  <p:childTnLst>
                                    <p:animEffect transition="out" filter="fade">
                                      <p:cBhvr>
                                        <p:cTn id="27" dur="500"/>
                                        <p:tgtEl>
                                          <p:spTgt spid="23"/>
                                        </p:tgtEl>
                                      </p:cBhvr>
                                    </p:animEffect>
                                    <p:set>
                                      <p:cBhvr>
                                        <p:cTn id="28" dur="1" fill="hold">
                                          <p:stCondLst>
                                            <p:cond delay="499"/>
                                          </p:stCondLst>
                                        </p:cTn>
                                        <p:tgtEl>
                                          <p:spTgt spid="23"/>
                                        </p:tgtEl>
                                        <p:attrNameLst>
                                          <p:attrName>style.visibility</p:attrName>
                                        </p:attrNameLst>
                                      </p:cBhvr>
                                      <p:to>
                                        <p:strVal val="hidden"/>
                                      </p:to>
                                    </p:set>
                                  </p:childTnLst>
                                </p:cTn>
                              </p:par>
                              <p:par>
                                <p:cTn id="29" presetID="10" presetClass="entr" presetSubtype="0" fill="hold" grpId="3" nodeType="withEffect">
                                  <p:stCondLst>
                                    <p:cond delay="2000"/>
                                  </p:stCondLst>
                                  <p:childTnLst>
                                    <p:set>
                                      <p:cBhvr>
                                        <p:cTn id="30" dur="1" fill="hold">
                                          <p:stCondLst>
                                            <p:cond delay="0"/>
                                          </p:stCondLst>
                                        </p:cTn>
                                        <p:tgtEl>
                                          <p:spTgt spid="23"/>
                                        </p:tgtEl>
                                        <p:attrNameLst>
                                          <p:attrName>style.visibility</p:attrName>
                                        </p:attrNameLst>
                                      </p:cBhvr>
                                      <p:to>
                                        <p:strVal val="visible"/>
                                      </p:to>
                                    </p:set>
                                    <p:animEffect transition="in" filter="fade">
                                      <p:cBhvr>
                                        <p:cTn id="31" dur="500"/>
                                        <p:tgtEl>
                                          <p:spTgt spid="23"/>
                                        </p:tgtEl>
                                      </p:cBhvr>
                                    </p:animEffect>
                                  </p:childTnLst>
                                </p:cTn>
                              </p:par>
                              <p:par>
                                <p:cTn id="32" presetID="10" presetClass="exit" presetSubtype="0" fill="hold" grpId="6" nodeType="withEffect">
                                  <p:stCondLst>
                                    <p:cond delay="2500"/>
                                  </p:stCondLst>
                                  <p:childTnLst>
                                    <p:animEffect transition="out" filter="fade">
                                      <p:cBhvr>
                                        <p:cTn id="33" dur="500"/>
                                        <p:tgtEl>
                                          <p:spTgt spid="23"/>
                                        </p:tgtEl>
                                      </p:cBhvr>
                                    </p:animEffect>
                                    <p:set>
                                      <p:cBhvr>
                                        <p:cTn id="34" dur="1" fill="hold">
                                          <p:stCondLst>
                                            <p:cond delay="499"/>
                                          </p:stCondLst>
                                        </p:cTn>
                                        <p:tgtEl>
                                          <p:spTgt spid="23"/>
                                        </p:tgtEl>
                                        <p:attrNameLst>
                                          <p:attrName>style.visibility</p:attrName>
                                        </p:attrNameLst>
                                      </p:cBhvr>
                                      <p:to>
                                        <p:strVal val="hidden"/>
                                      </p:to>
                                    </p:set>
                                  </p:childTnLst>
                                </p:cTn>
                              </p:par>
                              <p:par>
                                <p:cTn id="35" presetID="10" presetClass="entr" presetSubtype="0" fill="hold" grpId="4" nodeType="withEffect">
                                  <p:stCondLst>
                                    <p:cond delay="3000"/>
                                  </p:stCondLst>
                                  <p:childTnLst>
                                    <p:set>
                                      <p:cBhvr>
                                        <p:cTn id="36" dur="1" fill="hold">
                                          <p:stCondLst>
                                            <p:cond delay="0"/>
                                          </p:stCondLst>
                                        </p:cTn>
                                        <p:tgtEl>
                                          <p:spTgt spid="23"/>
                                        </p:tgtEl>
                                        <p:attrNameLst>
                                          <p:attrName>style.visibility</p:attrName>
                                        </p:attrNameLst>
                                      </p:cBhvr>
                                      <p:to>
                                        <p:strVal val="visible"/>
                                      </p:to>
                                    </p:set>
                                    <p:animEffect transition="in" filter="fade">
                                      <p:cBhvr>
                                        <p:cTn id="37" dur="500"/>
                                        <p:tgtEl>
                                          <p:spTgt spid="23"/>
                                        </p:tgtEl>
                                      </p:cBhvr>
                                    </p:animEffect>
                                  </p:childTnLst>
                                </p:cTn>
                              </p:par>
                              <p:par>
                                <p:cTn id="38" presetID="10" presetClass="exit" presetSubtype="0" fill="hold" grpId="7" nodeType="withEffect">
                                  <p:stCondLst>
                                    <p:cond delay="3500"/>
                                  </p:stCondLst>
                                  <p:childTnLst>
                                    <p:animEffect transition="out" filter="fade">
                                      <p:cBhvr>
                                        <p:cTn id="39" dur="500"/>
                                        <p:tgtEl>
                                          <p:spTgt spid="23"/>
                                        </p:tgtEl>
                                      </p:cBhvr>
                                    </p:animEffect>
                                    <p:set>
                                      <p:cBhvr>
                                        <p:cTn id="40" dur="1" fill="hold">
                                          <p:stCondLst>
                                            <p:cond delay="499"/>
                                          </p:stCondLst>
                                        </p:cTn>
                                        <p:tgtEl>
                                          <p:spTgt spid="23"/>
                                        </p:tgtEl>
                                        <p:attrNameLst>
                                          <p:attrName>style.visibility</p:attrName>
                                        </p:attrNameLst>
                                      </p:cBhvr>
                                      <p:to>
                                        <p:strVal val="hidden"/>
                                      </p:to>
                                    </p:set>
                                  </p:childTnLst>
                                </p:cTn>
                              </p:par>
                              <p:par>
                                <p:cTn id="41" presetID="10" presetClass="entr" presetSubtype="0" fill="hold" grpId="8" nodeType="withEffect">
                                  <p:stCondLst>
                                    <p:cond delay="4000"/>
                                  </p:stCondLst>
                                  <p:childTnLst>
                                    <p:set>
                                      <p:cBhvr>
                                        <p:cTn id="42" dur="1" fill="hold">
                                          <p:stCondLst>
                                            <p:cond delay="0"/>
                                          </p:stCondLst>
                                        </p:cTn>
                                        <p:tgtEl>
                                          <p:spTgt spid="23"/>
                                        </p:tgtEl>
                                        <p:attrNameLst>
                                          <p:attrName>style.visibility</p:attrName>
                                        </p:attrNameLst>
                                      </p:cBhvr>
                                      <p:to>
                                        <p:strVal val="visible"/>
                                      </p:to>
                                    </p:set>
                                    <p:animEffect transition="in" filter="fade">
                                      <p:cBhvr>
                                        <p:cTn id="43" dur="500"/>
                                        <p:tgtEl>
                                          <p:spTgt spid="23"/>
                                        </p:tgtEl>
                                      </p:cBhvr>
                                    </p:animEffect>
                                  </p:childTnLst>
                                </p:cTn>
                              </p:par>
                              <p:par>
                                <p:cTn id="44" presetID="10" presetClass="exit" presetSubtype="0" fill="hold" grpId="9" nodeType="withEffect">
                                  <p:stCondLst>
                                    <p:cond delay="4500"/>
                                  </p:stCondLst>
                                  <p:childTnLst>
                                    <p:animEffect transition="out" filter="fade">
                                      <p:cBhvr>
                                        <p:cTn id="45" dur="500"/>
                                        <p:tgtEl>
                                          <p:spTgt spid="23"/>
                                        </p:tgtEl>
                                      </p:cBhvr>
                                    </p:animEffect>
                                    <p:set>
                                      <p:cBhvr>
                                        <p:cTn id="46" dur="1" fill="hold">
                                          <p:stCondLst>
                                            <p:cond delay="499"/>
                                          </p:stCondLst>
                                        </p:cTn>
                                        <p:tgtEl>
                                          <p:spTgt spid="23"/>
                                        </p:tgtEl>
                                        <p:attrNameLst>
                                          <p:attrName>style.visibility</p:attrName>
                                        </p:attrNameLst>
                                      </p:cBhvr>
                                      <p:to>
                                        <p:strVal val="hidden"/>
                                      </p:to>
                                    </p:set>
                                  </p:childTnLst>
                                </p:cTn>
                              </p:par>
                              <p:par>
                                <p:cTn id="47" presetID="10" presetClass="entr" presetSubtype="0" fill="hold" grpId="0" nodeType="withEffect">
                                  <p:stCondLst>
                                    <p:cond delay="0"/>
                                  </p:stCondLst>
                                  <p:childTnLst>
                                    <p:set>
                                      <p:cBhvr>
                                        <p:cTn id="48" dur="1" fill="hold">
                                          <p:stCondLst>
                                            <p:cond delay="0"/>
                                          </p:stCondLst>
                                        </p:cTn>
                                        <p:tgtEl>
                                          <p:spTgt spid="33"/>
                                        </p:tgtEl>
                                        <p:attrNameLst>
                                          <p:attrName>style.visibility</p:attrName>
                                        </p:attrNameLst>
                                      </p:cBhvr>
                                      <p:to>
                                        <p:strVal val="visible"/>
                                      </p:to>
                                    </p:set>
                                    <p:animEffect transition="in" filter="fade">
                                      <p:cBhvr>
                                        <p:cTn id="49" dur="500"/>
                                        <p:tgtEl>
                                          <p:spTgt spid="33"/>
                                        </p:tgtEl>
                                      </p:cBhvr>
                                    </p:animEffect>
                                  </p:childTnLst>
                                </p:cTn>
                              </p:par>
                              <p:par>
                                <p:cTn id="50" presetID="10" presetClass="exit" presetSubtype="0" fill="hold" grpId="1" nodeType="withEffect">
                                  <p:stCondLst>
                                    <p:cond delay="500"/>
                                  </p:stCondLst>
                                  <p:childTnLst>
                                    <p:animEffect transition="out" filter="fade">
                                      <p:cBhvr>
                                        <p:cTn id="51" dur="500"/>
                                        <p:tgtEl>
                                          <p:spTgt spid="33"/>
                                        </p:tgtEl>
                                      </p:cBhvr>
                                    </p:animEffect>
                                    <p:set>
                                      <p:cBhvr>
                                        <p:cTn id="52" dur="1" fill="hold">
                                          <p:stCondLst>
                                            <p:cond delay="499"/>
                                          </p:stCondLst>
                                        </p:cTn>
                                        <p:tgtEl>
                                          <p:spTgt spid="33"/>
                                        </p:tgtEl>
                                        <p:attrNameLst>
                                          <p:attrName>style.visibility</p:attrName>
                                        </p:attrNameLst>
                                      </p:cBhvr>
                                      <p:to>
                                        <p:strVal val="hidden"/>
                                      </p:to>
                                    </p:set>
                                  </p:childTnLst>
                                </p:cTn>
                              </p:par>
                              <p:par>
                                <p:cTn id="53" presetID="10" presetClass="entr" presetSubtype="0" fill="hold" grpId="2" nodeType="withEffect">
                                  <p:stCondLst>
                                    <p:cond delay="1000"/>
                                  </p:stCondLst>
                                  <p:childTnLst>
                                    <p:set>
                                      <p:cBhvr>
                                        <p:cTn id="54" dur="1" fill="hold">
                                          <p:stCondLst>
                                            <p:cond delay="0"/>
                                          </p:stCondLst>
                                        </p:cTn>
                                        <p:tgtEl>
                                          <p:spTgt spid="33"/>
                                        </p:tgtEl>
                                        <p:attrNameLst>
                                          <p:attrName>style.visibility</p:attrName>
                                        </p:attrNameLst>
                                      </p:cBhvr>
                                      <p:to>
                                        <p:strVal val="visible"/>
                                      </p:to>
                                    </p:set>
                                    <p:animEffect transition="in" filter="fade">
                                      <p:cBhvr>
                                        <p:cTn id="55" dur="500"/>
                                        <p:tgtEl>
                                          <p:spTgt spid="33"/>
                                        </p:tgtEl>
                                      </p:cBhvr>
                                    </p:animEffect>
                                  </p:childTnLst>
                                </p:cTn>
                              </p:par>
                              <p:par>
                                <p:cTn id="56" presetID="10" presetClass="exit" presetSubtype="0" fill="hold" grpId="3" nodeType="withEffect">
                                  <p:stCondLst>
                                    <p:cond delay="1500"/>
                                  </p:stCondLst>
                                  <p:childTnLst>
                                    <p:animEffect transition="out" filter="fade">
                                      <p:cBhvr>
                                        <p:cTn id="57" dur="500"/>
                                        <p:tgtEl>
                                          <p:spTgt spid="33"/>
                                        </p:tgtEl>
                                      </p:cBhvr>
                                    </p:animEffect>
                                    <p:set>
                                      <p:cBhvr>
                                        <p:cTn id="58" dur="1" fill="hold">
                                          <p:stCondLst>
                                            <p:cond delay="499"/>
                                          </p:stCondLst>
                                        </p:cTn>
                                        <p:tgtEl>
                                          <p:spTgt spid="33"/>
                                        </p:tgtEl>
                                        <p:attrNameLst>
                                          <p:attrName>style.visibility</p:attrName>
                                        </p:attrNameLst>
                                      </p:cBhvr>
                                      <p:to>
                                        <p:strVal val="hidden"/>
                                      </p:to>
                                    </p:set>
                                  </p:childTnLst>
                                </p:cTn>
                              </p:par>
                              <p:par>
                                <p:cTn id="59" presetID="10" presetClass="entr" presetSubtype="0" fill="hold" grpId="4" nodeType="withEffect">
                                  <p:stCondLst>
                                    <p:cond delay="2000"/>
                                  </p:stCondLst>
                                  <p:childTnLst>
                                    <p:set>
                                      <p:cBhvr>
                                        <p:cTn id="60" dur="1" fill="hold">
                                          <p:stCondLst>
                                            <p:cond delay="0"/>
                                          </p:stCondLst>
                                        </p:cTn>
                                        <p:tgtEl>
                                          <p:spTgt spid="33"/>
                                        </p:tgtEl>
                                        <p:attrNameLst>
                                          <p:attrName>style.visibility</p:attrName>
                                        </p:attrNameLst>
                                      </p:cBhvr>
                                      <p:to>
                                        <p:strVal val="visible"/>
                                      </p:to>
                                    </p:set>
                                    <p:animEffect transition="in" filter="fade">
                                      <p:cBhvr>
                                        <p:cTn id="61" dur="500"/>
                                        <p:tgtEl>
                                          <p:spTgt spid="33"/>
                                        </p:tgtEl>
                                      </p:cBhvr>
                                    </p:animEffect>
                                  </p:childTnLst>
                                </p:cTn>
                              </p:par>
                              <p:par>
                                <p:cTn id="62" presetID="10" presetClass="exit" presetSubtype="0" fill="hold" grpId="5" nodeType="withEffect">
                                  <p:stCondLst>
                                    <p:cond delay="2500"/>
                                  </p:stCondLst>
                                  <p:childTnLst>
                                    <p:animEffect transition="out" filter="fade">
                                      <p:cBhvr>
                                        <p:cTn id="63" dur="500"/>
                                        <p:tgtEl>
                                          <p:spTgt spid="33"/>
                                        </p:tgtEl>
                                      </p:cBhvr>
                                    </p:animEffect>
                                    <p:set>
                                      <p:cBhvr>
                                        <p:cTn id="64" dur="1" fill="hold">
                                          <p:stCondLst>
                                            <p:cond delay="499"/>
                                          </p:stCondLst>
                                        </p:cTn>
                                        <p:tgtEl>
                                          <p:spTgt spid="33"/>
                                        </p:tgtEl>
                                        <p:attrNameLst>
                                          <p:attrName>style.visibility</p:attrName>
                                        </p:attrNameLst>
                                      </p:cBhvr>
                                      <p:to>
                                        <p:strVal val="hidden"/>
                                      </p:to>
                                    </p:set>
                                  </p:childTnLst>
                                </p:cTn>
                              </p:par>
                              <p:par>
                                <p:cTn id="65" presetID="10" presetClass="entr" presetSubtype="0" fill="hold" grpId="6" nodeType="withEffect">
                                  <p:stCondLst>
                                    <p:cond delay="3000"/>
                                  </p:stCondLst>
                                  <p:childTnLst>
                                    <p:set>
                                      <p:cBhvr>
                                        <p:cTn id="66" dur="1" fill="hold">
                                          <p:stCondLst>
                                            <p:cond delay="0"/>
                                          </p:stCondLst>
                                        </p:cTn>
                                        <p:tgtEl>
                                          <p:spTgt spid="33"/>
                                        </p:tgtEl>
                                        <p:attrNameLst>
                                          <p:attrName>style.visibility</p:attrName>
                                        </p:attrNameLst>
                                      </p:cBhvr>
                                      <p:to>
                                        <p:strVal val="visible"/>
                                      </p:to>
                                    </p:set>
                                    <p:animEffect transition="in" filter="fade">
                                      <p:cBhvr>
                                        <p:cTn id="67" dur="500"/>
                                        <p:tgtEl>
                                          <p:spTgt spid="33"/>
                                        </p:tgtEl>
                                      </p:cBhvr>
                                    </p:animEffect>
                                  </p:childTnLst>
                                </p:cTn>
                              </p:par>
                              <p:par>
                                <p:cTn id="68" presetID="10" presetClass="exit" presetSubtype="0" fill="hold" grpId="7" nodeType="withEffect">
                                  <p:stCondLst>
                                    <p:cond delay="3500"/>
                                  </p:stCondLst>
                                  <p:childTnLst>
                                    <p:animEffect transition="out" filter="fade">
                                      <p:cBhvr>
                                        <p:cTn id="69" dur="500"/>
                                        <p:tgtEl>
                                          <p:spTgt spid="33"/>
                                        </p:tgtEl>
                                      </p:cBhvr>
                                    </p:animEffect>
                                    <p:set>
                                      <p:cBhvr>
                                        <p:cTn id="70" dur="1" fill="hold">
                                          <p:stCondLst>
                                            <p:cond delay="499"/>
                                          </p:stCondLst>
                                        </p:cTn>
                                        <p:tgtEl>
                                          <p:spTgt spid="33"/>
                                        </p:tgtEl>
                                        <p:attrNameLst>
                                          <p:attrName>style.visibility</p:attrName>
                                        </p:attrNameLst>
                                      </p:cBhvr>
                                      <p:to>
                                        <p:strVal val="hidden"/>
                                      </p:to>
                                    </p:set>
                                  </p:childTnLst>
                                </p:cTn>
                              </p:par>
                              <p:par>
                                <p:cTn id="71" presetID="10" presetClass="entr" presetSubtype="0" fill="hold" grpId="8" nodeType="withEffect">
                                  <p:stCondLst>
                                    <p:cond delay="4000"/>
                                  </p:stCondLst>
                                  <p:childTnLst>
                                    <p:set>
                                      <p:cBhvr>
                                        <p:cTn id="72" dur="1" fill="hold">
                                          <p:stCondLst>
                                            <p:cond delay="0"/>
                                          </p:stCondLst>
                                        </p:cTn>
                                        <p:tgtEl>
                                          <p:spTgt spid="33"/>
                                        </p:tgtEl>
                                        <p:attrNameLst>
                                          <p:attrName>style.visibility</p:attrName>
                                        </p:attrNameLst>
                                      </p:cBhvr>
                                      <p:to>
                                        <p:strVal val="visible"/>
                                      </p:to>
                                    </p:set>
                                    <p:animEffect transition="in" filter="fade">
                                      <p:cBhvr>
                                        <p:cTn id="73" dur="500"/>
                                        <p:tgtEl>
                                          <p:spTgt spid="33"/>
                                        </p:tgtEl>
                                      </p:cBhvr>
                                    </p:animEffect>
                                  </p:childTnLst>
                                </p:cTn>
                              </p:par>
                              <p:par>
                                <p:cTn id="74" presetID="10" presetClass="exit" presetSubtype="0" fill="hold" grpId="9" nodeType="withEffect">
                                  <p:stCondLst>
                                    <p:cond delay="4500"/>
                                  </p:stCondLst>
                                  <p:childTnLst>
                                    <p:animEffect transition="out" filter="fade">
                                      <p:cBhvr>
                                        <p:cTn id="75" dur="500"/>
                                        <p:tgtEl>
                                          <p:spTgt spid="33"/>
                                        </p:tgtEl>
                                      </p:cBhvr>
                                    </p:animEffect>
                                    <p:set>
                                      <p:cBhvr>
                                        <p:cTn id="76" dur="1" fill="hold">
                                          <p:stCondLst>
                                            <p:cond delay="499"/>
                                          </p:stCondLst>
                                        </p:cTn>
                                        <p:tgtEl>
                                          <p:spTgt spid="33"/>
                                        </p:tgtEl>
                                        <p:attrNameLst>
                                          <p:attrName>style.visibility</p:attrName>
                                        </p:attrNameLst>
                                      </p:cBhvr>
                                      <p:to>
                                        <p:strVal val="hidden"/>
                                      </p:to>
                                    </p:set>
                                  </p:childTnLst>
                                </p:cTn>
                              </p:par>
                              <p:par>
                                <p:cTn id="77" presetID="10" presetClass="entr" presetSubtype="0" fill="hold" grpId="0" nodeType="withEffect">
                                  <p:stCondLst>
                                    <p:cond delay="0"/>
                                  </p:stCondLst>
                                  <p:childTnLst>
                                    <p:set>
                                      <p:cBhvr>
                                        <p:cTn id="78" dur="1" fill="hold">
                                          <p:stCondLst>
                                            <p:cond delay="0"/>
                                          </p:stCondLst>
                                        </p:cTn>
                                        <p:tgtEl>
                                          <p:spTgt spid="28"/>
                                        </p:tgtEl>
                                        <p:attrNameLst>
                                          <p:attrName>style.visibility</p:attrName>
                                        </p:attrNameLst>
                                      </p:cBhvr>
                                      <p:to>
                                        <p:strVal val="visible"/>
                                      </p:to>
                                    </p:set>
                                    <p:animEffect transition="in" filter="fade">
                                      <p:cBhvr>
                                        <p:cTn id="79" dur="500"/>
                                        <p:tgtEl>
                                          <p:spTgt spid="28"/>
                                        </p:tgtEl>
                                      </p:cBhvr>
                                    </p:animEffect>
                                  </p:childTnLst>
                                </p:cTn>
                              </p:par>
                              <p:par>
                                <p:cTn id="80" presetID="10" presetClass="exit" presetSubtype="0" fill="hold" grpId="1" nodeType="withEffect">
                                  <p:stCondLst>
                                    <p:cond delay="500"/>
                                  </p:stCondLst>
                                  <p:childTnLst>
                                    <p:animEffect transition="out" filter="fade">
                                      <p:cBhvr>
                                        <p:cTn id="81" dur="500"/>
                                        <p:tgtEl>
                                          <p:spTgt spid="28"/>
                                        </p:tgtEl>
                                      </p:cBhvr>
                                    </p:animEffect>
                                    <p:set>
                                      <p:cBhvr>
                                        <p:cTn id="82" dur="1" fill="hold">
                                          <p:stCondLst>
                                            <p:cond delay="499"/>
                                          </p:stCondLst>
                                        </p:cTn>
                                        <p:tgtEl>
                                          <p:spTgt spid="28"/>
                                        </p:tgtEl>
                                        <p:attrNameLst>
                                          <p:attrName>style.visibility</p:attrName>
                                        </p:attrNameLst>
                                      </p:cBhvr>
                                      <p:to>
                                        <p:strVal val="hidden"/>
                                      </p:to>
                                    </p:set>
                                  </p:childTnLst>
                                </p:cTn>
                              </p:par>
                              <p:par>
                                <p:cTn id="83" presetID="10" presetClass="entr" presetSubtype="0" fill="hold" grpId="2" nodeType="withEffect">
                                  <p:stCondLst>
                                    <p:cond delay="1000"/>
                                  </p:stCondLst>
                                  <p:childTnLst>
                                    <p:set>
                                      <p:cBhvr>
                                        <p:cTn id="84" dur="1" fill="hold">
                                          <p:stCondLst>
                                            <p:cond delay="0"/>
                                          </p:stCondLst>
                                        </p:cTn>
                                        <p:tgtEl>
                                          <p:spTgt spid="28"/>
                                        </p:tgtEl>
                                        <p:attrNameLst>
                                          <p:attrName>style.visibility</p:attrName>
                                        </p:attrNameLst>
                                      </p:cBhvr>
                                      <p:to>
                                        <p:strVal val="visible"/>
                                      </p:to>
                                    </p:set>
                                    <p:animEffect transition="in" filter="fade">
                                      <p:cBhvr>
                                        <p:cTn id="85" dur="500"/>
                                        <p:tgtEl>
                                          <p:spTgt spid="28"/>
                                        </p:tgtEl>
                                      </p:cBhvr>
                                    </p:animEffect>
                                  </p:childTnLst>
                                </p:cTn>
                              </p:par>
                              <p:par>
                                <p:cTn id="86" presetID="10" presetClass="exit" presetSubtype="0" fill="hold" grpId="3" nodeType="withEffect">
                                  <p:stCondLst>
                                    <p:cond delay="1500"/>
                                  </p:stCondLst>
                                  <p:childTnLst>
                                    <p:animEffect transition="out" filter="fade">
                                      <p:cBhvr>
                                        <p:cTn id="87" dur="500"/>
                                        <p:tgtEl>
                                          <p:spTgt spid="28"/>
                                        </p:tgtEl>
                                      </p:cBhvr>
                                    </p:animEffect>
                                    <p:set>
                                      <p:cBhvr>
                                        <p:cTn id="88" dur="1" fill="hold">
                                          <p:stCondLst>
                                            <p:cond delay="499"/>
                                          </p:stCondLst>
                                        </p:cTn>
                                        <p:tgtEl>
                                          <p:spTgt spid="28"/>
                                        </p:tgtEl>
                                        <p:attrNameLst>
                                          <p:attrName>style.visibility</p:attrName>
                                        </p:attrNameLst>
                                      </p:cBhvr>
                                      <p:to>
                                        <p:strVal val="hidden"/>
                                      </p:to>
                                    </p:set>
                                  </p:childTnLst>
                                </p:cTn>
                              </p:par>
                              <p:par>
                                <p:cTn id="89" presetID="10" presetClass="entr" presetSubtype="0" fill="hold" grpId="4" nodeType="withEffect">
                                  <p:stCondLst>
                                    <p:cond delay="2000"/>
                                  </p:stCondLst>
                                  <p:childTnLst>
                                    <p:set>
                                      <p:cBhvr>
                                        <p:cTn id="90" dur="1" fill="hold">
                                          <p:stCondLst>
                                            <p:cond delay="0"/>
                                          </p:stCondLst>
                                        </p:cTn>
                                        <p:tgtEl>
                                          <p:spTgt spid="28"/>
                                        </p:tgtEl>
                                        <p:attrNameLst>
                                          <p:attrName>style.visibility</p:attrName>
                                        </p:attrNameLst>
                                      </p:cBhvr>
                                      <p:to>
                                        <p:strVal val="visible"/>
                                      </p:to>
                                    </p:set>
                                    <p:animEffect transition="in" filter="fade">
                                      <p:cBhvr>
                                        <p:cTn id="91" dur="500"/>
                                        <p:tgtEl>
                                          <p:spTgt spid="28"/>
                                        </p:tgtEl>
                                      </p:cBhvr>
                                    </p:animEffect>
                                  </p:childTnLst>
                                </p:cTn>
                              </p:par>
                              <p:par>
                                <p:cTn id="92" presetID="10" presetClass="exit" presetSubtype="0" fill="hold" grpId="5" nodeType="withEffect">
                                  <p:stCondLst>
                                    <p:cond delay="2500"/>
                                  </p:stCondLst>
                                  <p:childTnLst>
                                    <p:animEffect transition="out" filter="fade">
                                      <p:cBhvr>
                                        <p:cTn id="93" dur="500"/>
                                        <p:tgtEl>
                                          <p:spTgt spid="28"/>
                                        </p:tgtEl>
                                      </p:cBhvr>
                                    </p:animEffect>
                                    <p:set>
                                      <p:cBhvr>
                                        <p:cTn id="94" dur="1" fill="hold">
                                          <p:stCondLst>
                                            <p:cond delay="499"/>
                                          </p:stCondLst>
                                        </p:cTn>
                                        <p:tgtEl>
                                          <p:spTgt spid="28"/>
                                        </p:tgtEl>
                                        <p:attrNameLst>
                                          <p:attrName>style.visibility</p:attrName>
                                        </p:attrNameLst>
                                      </p:cBhvr>
                                      <p:to>
                                        <p:strVal val="hidden"/>
                                      </p:to>
                                    </p:set>
                                  </p:childTnLst>
                                </p:cTn>
                              </p:par>
                              <p:par>
                                <p:cTn id="95" presetID="10" presetClass="entr" presetSubtype="0" fill="hold" grpId="6" nodeType="withEffect">
                                  <p:stCondLst>
                                    <p:cond delay="3000"/>
                                  </p:stCondLst>
                                  <p:childTnLst>
                                    <p:set>
                                      <p:cBhvr>
                                        <p:cTn id="96" dur="1" fill="hold">
                                          <p:stCondLst>
                                            <p:cond delay="0"/>
                                          </p:stCondLst>
                                        </p:cTn>
                                        <p:tgtEl>
                                          <p:spTgt spid="28"/>
                                        </p:tgtEl>
                                        <p:attrNameLst>
                                          <p:attrName>style.visibility</p:attrName>
                                        </p:attrNameLst>
                                      </p:cBhvr>
                                      <p:to>
                                        <p:strVal val="visible"/>
                                      </p:to>
                                    </p:set>
                                    <p:animEffect transition="in" filter="fade">
                                      <p:cBhvr>
                                        <p:cTn id="97" dur="500"/>
                                        <p:tgtEl>
                                          <p:spTgt spid="28"/>
                                        </p:tgtEl>
                                      </p:cBhvr>
                                    </p:animEffect>
                                  </p:childTnLst>
                                </p:cTn>
                              </p:par>
                              <p:par>
                                <p:cTn id="98" presetID="10" presetClass="exit" presetSubtype="0" fill="hold" grpId="7" nodeType="withEffect">
                                  <p:stCondLst>
                                    <p:cond delay="3500"/>
                                  </p:stCondLst>
                                  <p:childTnLst>
                                    <p:animEffect transition="out" filter="fade">
                                      <p:cBhvr>
                                        <p:cTn id="99" dur="500"/>
                                        <p:tgtEl>
                                          <p:spTgt spid="28"/>
                                        </p:tgtEl>
                                      </p:cBhvr>
                                    </p:animEffect>
                                    <p:set>
                                      <p:cBhvr>
                                        <p:cTn id="100" dur="1" fill="hold">
                                          <p:stCondLst>
                                            <p:cond delay="499"/>
                                          </p:stCondLst>
                                        </p:cTn>
                                        <p:tgtEl>
                                          <p:spTgt spid="28"/>
                                        </p:tgtEl>
                                        <p:attrNameLst>
                                          <p:attrName>style.visibility</p:attrName>
                                        </p:attrNameLst>
                                      </p:cBhvr>
                                      <p:to>
                                        <p:strVal val="hidden"/>
                                      </p:to>
                                    </p:set>
                                  </p:childTnLst>
                                </p:cTn>
                              </p:par>
                              <p:par>
                                <p:cTn id="101" presetID="10" presetClass="entr" presetSubtype="0" fill="hold" grpId="8" nodeType="withEffect">
                                  <p:stCondLst>
                                    <p:cond delay="4000"/>
                                  </p:stCondLst>
                                  <p:childTnLst>
                                    <p:set>
                                      <p:cBhvr>
                                        <p:cTn id="102" dur="1" fill="hold">
                                          <p:stCondLst>
                                            <p:cond delay="0"/>
                                          </p:stCondLst>
                                        </p:cTn>
                                        <p:tgtEl>
                                          <p:spTgt spid="28"/>
                                        </p:tgtEl>
                                        <p:attrNameLst>
                                          <p:attrName>style.visibility</p:attrName>
                                        </p:attrNameLst>
                                      </p:cBhvr>
                                      <p:to>
                                        <p:strVal val="visible"/>
                                      </p:to>
                                    </p:set>
                                    <p:animEffect transition="in" filter="fade">
                                      <p:cBhvr>
                                        <p:cTn id="103" dur="500"/>
                                        <p:tgtEl>
                                          <p:spTgt spid="28"/>
                                        </p:tgtEl>
                                      </p:cBhvr>
                                    </p:animEffect>
                                  </p:childTnLst>
                                </p:cTn>
                              </p:par>
                              <p:par>
                                <p:cTn id="104" presetID="10" presetClass="exit" presetSubtype="0" fill="hold" grpId="9" nodeType="withEffect">
                                  <p:stCondLst>
                                    <p:cond delay="4500"/>
                                  </p:stCondLst>
                                  <p:childTnLst>
                                    <p:animEffect transition="out" filter="fade">
                                      <p:cBhvr>
                                        <p:cTn id="105" dur="500"/>
                                        <p:tgtEl>
                                          <p:spTgt spid="28"/>
                                        </p:tgtEl>
                                      </p:cBhvr>
                                    </p:animEffect>
                                    <p:set>
                                      <p:cBhvr>
                                        <p:cTn id="106" dur="1" fill="hold">
                                          <p:stCondLst>
                                            <p:cond delay="499"/>
                                          </p:stCondLst>
                                        </p:cTn>
                                        <p:tgtEl>
                                          <p:spTgt spid="28"/>
                                        </p:tgtEl>
                                        <p:attrNameLst>
                                          <p:attrName>style.visibility</p:attrName>
                                        </p:attrNameLst>
                                      </p:cBhvr>
                                      <p:to>
                                        <p:strVal val="hidden"/>
                                      </p:to>
                                    </p:set>
                                  </p:childTnLst>
                                </p:cTn>
                              </p:par>
                              <p:par>
                                <p:cTn id="107" presetID="10" presetClass="entr" presetSubtype="0" fill="hold" grpId="0" nodeType="withEffect">
                                  <p:stCondLst>
                                    <p:cond delay="250"/>
                                  </p:stCondLst>
                                  <p:childTnLst>
                                    <p:set>
                                      <p:cBhvr>
                                        <p:cTn id="108" dur="1" fill="hold">
                                          <p:stCondLst>
                                            <p:cond delay="0"/>
                                          </p:stCondLst>
                                        </p:cTn>
                                        <p:tgtEl>
                                          <p:spTgt spid="15"/>
                                        </p:tgtEl>
                                        <p:attrNameLst>
                                          <p:attrName>style.visibility</p:attrName>
                                        </p:attrNameLst>
                                      </p:cBhvr>
                                      <p:to>
                                        <p:strVal val="visible"/>
                                      </p:to>
                                    </p:set>
                                    <p:animEffect transition="in" filter="fade">
                                      <p:cBhvr>
                                        <p:cTn id="109" dur="500"/>
                                        <p:tgtEl>
                                          <p:spTgt spid="15"/>
                                        </p:tgtEl>
                                      </p:cBhvr>
                                    </p:animEffect>
                                  </p:childTnLst>
                                </p:cTn>
                              </p:par>
                              <p:par>
                                <p:cTn id="110" presetID="10" presetClass="exit" presetSubtype="0" fill="hold" grpId="1" nodeType="withEffect">
                                  <p:stCondLst>
                                    <p:cond delay="750"/>
                                  </p:stCondLst>
                                  <p:childTnLst>
                                    <p:animEffect transition="out" filter="fade">
                                      <p:cBhvr>
                                        <p:cTn id="111" dur="500"/>
                                        <p:tgtEl>
                                          <p:spTgt spid="15"/>
                                        </p:tgtEl>
                                      </p:cBhvr>
                                    </p:animEffect>
                                    <p:set>
                                      <p:cBhvr>
                                        <p:cTn id="112" dur="1" fill="hold">
                                          <p:stCondLst>
                                            <p:cond delay="499"/>
                                          </p:stCondLst>
                                        </p:cTn>
                                        <p:tgtEl>
                                          <p:spTgt spid="15"/>
                                        </p:tgtEl>
                                        <p:attrNameLst>
                                          <p:attrName>style.visibility</p:attrName>
                                        </p:attrNameLst>
                                      </p:cBhvr>
                                      <p:to>
                                        <p:strVal val="hidden"/>
                                      </p:to>
                                    </p:set>
                                  </p:childTnLst>
                                </p:cTn>
                              </p:par>
                              <p:par>
                                <p:cTn id="113" presetID="10" presetClass="entr" presetSubtype="0" fill="hold" grpId="2" nodeType="withEffect">
                                  <p:stCondLst>
                                    <p:cond delay="1250"/>
                                  </p:stCondLst>
                                  <p:childTnLst>
                                    <p:set>
                                      <p:cBhvr>
                                        <p:cTn id="114" dur="1" fill="hold">
                                          <p:stCondLst>
                                            <p:cond delay="0"/>
                                          </p:stCondLst>
                                        </p:cTn>
                                        <p:tgtEl>
                                          <p:spTgt spid="15"/>
                                        </p:tgtEl>
                                        <p:attrNameLst>
                                          <p:attrName>style.visibility</p:attrName>
                                        </p:attrNameLst>
                                      </p:cBhvr>
                                      <p:to>
                                        <p:strVal val="visible"/>
                                      </p:to>
                                    </p:set>
                                    <p:animEffect transition="in" filter="fade">
                                      <p:cBhvr>
                                        <p:cTn id="115" dur="500"/>
                                        <p:tgtEl>
                                          <p:spTgt spid="15"/>
                                        </p:tgtEl>
                                      </p:cBhvr>
                                    </p:animEffect>
                                  </p:childTnLst>
                                </p:cTn>
                              </p:par>
                              <p:par>
                                <p:cTn id="116" presetID="10" presetClass="exit" presetSubtype="0" fill="hold" grpId="3" nodeType="withEffect">
                                  <p:stCondLst>
                                    <p:cond delay="1750"/>
                                  </p:stCondLst>
                                  <p:childTnLst>
                                    <p:animEffect transition="out" filter="fade">
                                      <p:cBhvr>
                                        <p:cTn id="117" dur="500"/>
                                        <p:tgtEl>
                                          <p:spTgt spid="15"/>
                                        </p:tgtEl>
                                      </p:cBhvr>
                                    </p:animEffect>
                                    <p:set>
                                      <p:cBhvr>
                                        <p:cTn id="118" dur="1" fill="hold">
                                          <p:stCondLst>
                                            <p:cond delay="499"/>
                                          </p:stCondLst>
                                        </p:cTn>
                                        <p:tgtEl>
                                          <p:spTgt spid="15"/>
                                        </p:tgtEl>
                                        <p:attrNameLst>
                                          <p:attrName>style.visibility</p:attrName>
                                        </p:attrNameLst>
                                      </p:cBhvr>
                                      <p:to>
                                        <p:strVal val="hidden"/>
                                      </p:to>
                                    </p:set>
                                  </p:childTnLst>
                                </p:cTn>
                              </p:par>
                              <p:par>
                                <p:cTn id="119" presetID="10" presetClass="entr" presetSubtype="0" fill="hold" grpId="4" nodeType="withEffect">
                                  <p:stCondLst>
                                    <p:cond delay="2250"/>
                                  </p:stCondLst>
                                  <p:childTnLst>
                                    <p:set>
                                      <p:cBhvr>
                                        <p:cTn id="120" dur="1" fill="hold">
                                          <p:stCondLst>
                                            <p:cond delay="0"/>
                                          </p:stCondLst>
                                        </p:cTn>
                                        <p:tgtEl>
                                          <p:spTgt spid="15"/>
                                        </p:tgtEl>
                                        <p:attrNameLst>
                                          <p:attrName>style.visibility</p:attrName>
                                        </p:attrNameLst>
                                      </p:cBhvr>
                                      <p:to>
                                        <p:strVal val="visible"/>
                                      </p:to>
                                    </p:set>
                                    <p:animEffect transition="in" filter="fade">
                                      <p:cBhvr>
                                        <p:cTn id="121" dur="500"/>
                                        <p:tgtEl>
                                          <p:spTgt spid="15"/>
                                        </p:tgtEl>
                                      </p:cBhvr>
                                    </p:animEffect>
                                  </p:childTnLst>
                                </p:cTn>
                              </p:par>
                              <p:par>
                                <p:cTn id="122" presetID="10" presetClass="exit" presetSubtype="0" fill="hold" grpId="5" nodeType="withEffect">
                                  <p:stCondLst>
                                    <p:cond delay="2750"/>
                                  </p:stCondLst>
                                  <p:childTnLst>
                                    <p:animEffect transition="out" filter="fade">
                                      <p:cBhvr>
                                        <p:cTn id="123" dur="500"/>
                                        <p:tgtEl>
                                          <p:spTgt spid="15"/>
                                        </p:tgtEl>
                                      </p:cBhvr>
                                    </p:animEffect>
                                    <p:set>
                                      <p:cBhvr>
                                        <p:cTn id="124" dur="1" fill="hold">
                                          <p:stCondLst>
                                            <p:cond delay="499"/>
                                          </p:stCondLst>
                                        </p:cTn>
                                        <p:tgtEl>
                                          <p:spTgt spid="15"/>
                                        </p:tgtEl>
                                        <p:attrNameLst>
                                          <p:attrName>style.visibility</p:attrName>
                                        </p:attrNameLst>
                                      </p:cBhvr>
                                      <p:to>
                                        <p:strVal val="hidden"/>
                                      </p:to>
                                    </p:set>
                                  </p:childTnLst>
                                </p:cTn>
                              </p:par>
                              <p:par>
                                <p:cTn id="125" presetID="10" presetClass="entr" presetSubtype="0" fill="hold" grpId="6" nodeType="withEffect">
                                  <p:stCondLst>
                                    <p:cond delay="3250"/>
                                  </p:stCondLst>
                                  <p:childTnLst>
                                    <p:set>
                                      <p:cBhvr>
                                        <p:cTn id="126" dur="1" fill="hold">
                                          <p:stCondLst>
                                            <p:cond delay="0"/>
                                          </p:stCondLst>
                                        </p:cTn>
                                        <p:tgtEl>
                                          <p:spTgt spid="15"/>
                                        </p:tgtEl>
                                        <p:attrNameLst>
                                          <p:attrName>style.visibility</p:attrName>
                                        </p:attrNameLst>
                                      </p:cBhvr>
                                      <p:to>
                                        <p:strVal val="visible"/>
                                      </p:to>
                                    </p:set>
                                    <p:animEffect transition="in" filter="fade">
                                      <p:cBhvr>
                                        <p:cTn id="127" dur="500"/>
                                        <p:tgtEl>
                                          <p:spTgt spid="15"/>
                                        </p:tgtEl>
                                      </p:cBhvr>
                                    </p:animEffect>
                                  </p:childTnLst>
                                </p:cTn>
                              </p:par>
                              <p:par>
                                <p:cTn id="128" presetID="10" presetClass="exit" presetSubtype="0" fill="hold" grpId="7" nodeType="withEffect">
                                  <p:stCondLst>
                                    <p:cond delay="3750"/>
                                  </p:stCondLst>
                                  <p:childTnLst>
                                    <p:animEffect transition="out" filter="fade">
                                      <p:cBhvr>
                                        <p:cTn id="129" dur="500"/>
                                        <p:tgtEl>
                                          <p:spTgt spid="15"/>
                                        </p:tgtEl>
                                      </p:cBhvr>
                                    </p:animEffect>
                                    <p:set>
                                      <p:cBhvr>
                                        <p:cTn id="130" dur="1" fill="hold">
                                          <p:stCondLst>
                                            <p:cond delay="499"/>
                                          </p:stCondLst>
                                        </p:cTn>
                                        <p:tgtEl>
                                          <p:spTgt spid="15"/>
                                        </p:tgtEl>
                                        <p:attrNameLst>
                                          <p:attrName>style.visibility</p:attrName>
                                        </p:attrNameLst>
                                      </p:cBhvr>
                                      <p:to>
                                        <p:strVal val="hidden"/>
                                      </p:to>
                                    </p:set>
                                  </p:childTnLst>
                                </p:cTn>
                              </p:par>
                              <p:par>
                                <p:cTn id="131" presetID="10" presetClass="entr" presetSubtype="0" fill="hold" grpId="8" nodeType="withEffect">
                                  <p:stCondLst>
                                    <p:cond delay="4250"/>
                                  </p:stCondLst>
                                  <p:childTnLst>
                                    <p:set>
                                      <p:cBhvr>
                                        <p:cTn id="132" dur="1" fill="hold">
                                          <p:stCondLst>
                                            <p:cond delay="0"/>
                                          </p:stCondLst>
                                        </p:cTn>
                                        <p:tgtEl>
                                          <p:spTgt spid="15"/>
                                        </p:tgtEl>
                                        <p:attrNameLst>
                                          <p:attrName>style.visibility</p:attrName>
                                        </p:attrNameLst>
                                      </p:cBhvr>
                                      <p:to>
                                        <p:strVal val="visible"/>
                                      </p:to>
                                    </p:set>
                                    <p:animEffect transition="in" filter="fade">
                                      <p:cBhvr>
                                        <p:cTn id="133" dur="500"/>
                                        <p:tgtEl>
                                          <p:spTgt spid="15"/>
                                        </p:tgtEl>
                                      </p:cBhvr>
                                    </p:animEffect>
                                  </p:childTnLst>
                                </p:cTn>
                              </p:par>
                              <p:par>
                                <p:cTn id="134" presetID="10" presetClass="exit" presetSubtype="0" fill="hold" grpId="9" nodeType="withEffect">
                                  <p:stCondLst>
                                    <p:cond delay="4750"/>
                                  </p:stCondLst>
                                  <p:childTnLst>
                                    <p:animEffect transition="out" filter="fade">
                                      <p:cBhvr>
                                        <p:cTn id="135" dur="500"/>
                                        <p:tgtEl>
                                          <p:spTgt spid="15"/>
                                        </p:tgtEl>
                                      </p:cBhvr>
                                    </p:animEffect>
                                    <p:set>
                                      <p:cBhvr>
                                        <p:cTn id="136" dur="1" fill="hold">
                                          <p:stCondLst>
                                            <p:cond delay="499"/>
                                          </p:stCondLst>
                                        </p:cTn>
                                        <p:tgtEl>
                                          <p:spTgt spid="15"/>
                                        </p:tgtEl>
                                        <p:attrNameLst>
                                          <p:attrName>style.visibility</p:attrName>
                                        </p:attrNameLst>
                                      </p:cBhvr>
                                      <p:to>
                                        <p:strVal val="hidden"/>
                                      </p:to>
                                    </p:set>
                                  </p:childTnLst>
                                </p:cTn>
                              </p:par>
                              <p:par>
                                <p:cTn id="137" presetID="10" presetClass="entr" presetSubtype="0" fill="hold" grpId="0" nodeType="withEffect">
                                  <p:stCondLst>
                                    <p:cond delay="250"/>
                                  </p:stCondLst>
                                  <p:childTnLst>
                                    <p:set>
                                      <p:cBhvr>
                                        <p:cTn id="138" dur="1" fill="hold">
                                          <p:stCondLst>
                                            <p:cond delay="0"/>
                                          </p:stCondLst>
                                        </p:cTn>
                                        <p:tgtEl>
                                          <p:spTgt spid="20"/>
                                        </p:tgtEl>
                                        <p:attrNameLst>
                                          <p:attrName>style.visibility</p:attrName>
                                        </p:attrNameLst>
                                      </p:cBhvr>
                                      <p:to>
                                        <p:strVal val="visible"/>
                                      </p:to>
                                    </p:set>
                                    <p:animEffect transition="in" filter="fade">
                                      <p:cBhvr>
                                        <p:cTn id="139" dur="500"/>
                                        <p:tgtEl>
                                          <p:spTgt spid="20"/>
                                        </p:tgtEl>
                                      </p:cBhvr>
                                    </p:animEffect>
                                  </p:childTnLst>
                                </p:cTn>
                              </p:par>
                              <p:par>
                                <p:cTn id="140" presetID="10" presetClass="exit" presetSubtype="0" fill="hold" grpId="1" nodeType="withEffect">
                                  <p:stCondLst>
                                    <p:cond delay="750"/>
                                  </p:stCondLst>
                                  <p:childTnLst>
                                    <p:animEffect transition="out" filter="fade">
                                      <p:cBhvr>
                                        <p:cTn id="141" dur="500"/>
                                        <p:tgtEl>
                                          <p:spTgt spid="20"/>
                                        </p:tgtEl>
                                      </p:cBhvr>
                                    </p:animEffect>
                                    <p:set>
                                      <p:cBhvr>
                                        <p:cTn id="142" dur="1" fill="hold">
                                          <p:stCondLst>
                                            <p:cond delay="499"/>
                                          </p:stCondLst>
                                        </p:cTn>
                                        <p:tgtEl>
                                          <p:spTgt spid="20"/>
                                        </p:tgtEl>
                                        <p:attrNameLst>
                                          <p:attrName>style.visibility</p:attrName>
                                        </p:attrNameLst>
                                      </p:cBhvr>
                                      <p:to>
                                        <p:strVal val="hidden"/>
                                      </p:to>
                                    </p:set>
                                  </p:childTnLst>
                                </p:cTn>
                              </p:par>
                              <p:par>
                                <p:cTn id="143" presetID="10" presetClass="entr" presetSubtype="0" fill="hold" grpId="2" nodeType="withEffect">
                                  <p:stCondLst>
                                    <p:cond delay="1250"/>
                                  </p:stCondLst>
                                  <p:childTnLst>
                                    <p:set>
                                      <p:cBhvr>
                                        <p:cTn id="144" dur="1" fill="hold">
                                          <p:stCondLst>
                                            <p:cond delay="0"/>
                                          </p:stCondLst>
                                        </p:cTn>
                                        <p:tgtEl>
                                          <p:spTgt spid="20"/>
                                        </p:tgtEl>
                                        <p:attrNameLst>
                                          <p:attrName>style.visibility</p:attrName>
                                        </p:attrNameLst>
                                      </p:cBhvr>
                                      <p:to>
                                        <p:strVal val="visible"/>
                                      </p:to>
                                    </p:set>
                                    <p:animEffect transition="in" filter="fade">
                                      <p:cBhvr>
                                        <p:cTn id="145" dur="500"/>
                                        <p:tgtEl>
                                          <p:spTgt spid="20"/>
                                        </p:tgtEl>
                                      </p:cBhvr>
                                    </p:animEffect>
                                  </p:childTnLst>
                                </p:cTn>
                              </p:par>
                              <p:par>
                                <p:cTn id="146" presetID="10" presetClass="exit" presetSubtype="0" fill="hold" grpId="3" nodeType="withEffect">
                                  <p:stCondLst>
                                    <p:cond delay="1750"/>
                                  </p:stCondLst>
                                  <p:childTnLst>
                                    <p:animEffect transition="out" filter="fade">
                                      <p:cBhvr>
                                        <p:cTn id="147" dur="500"/>
                                        <p:tgtEl>
                                          <p:spTgt spid="20"/>
                                        </p:tgtEl>
                                      </p:cBhvr>
                                    </p:animEffect>
                                    <p:set>
                                      <p:cBhvr>
                                        <p:cTn id="148" dur="1" fill="hold">
                                          <p:stCondLst>
                                            <p:cond delay="499"/>
                                          </p:stCondLst>
                                        </p:cTn>
                                        <p:tgtEl>
                                          <p:spTgt spid="20"/>
                                        </p:tgtEl>
                                        <p:attrNameLst>
                                          <p:attrName>style.visibility</p:attrName>
                                        </p:attrNameLst>
                                      </p:cBhvr>
                                      <p:to>
                                        <p:strVal val="hidden"/>
                                      </p:to>
                                    </p:set>
                                  </p:childTnLst>
                                </p:cTn>
                              </p:par>
                              <p:par>
                                <p:cTn id="149" presetID="10" presetClass="entr" presetSubtype="0" fill="hold" grpId="4" nodeType="withEffect">
                                  <p:stCondLst>
                                    <p:cond delay="2250"/>
                                  </p:stCondLst>
                                  <p:childTnLst>
                                    <p:set>
                                      <p:cBhvr>
                                        <p:cTn id="150" dur="1" fill="hold">
                                          <p:stCondLst>
                                            <p:cond delay="0"/>
                                          </p:stCondLst>
                                        </p:cTn>
                                        <p:tgtEl>
                                          <p:spTgt spid="20"/>
                                        </p:tgtEl>
                                        <p:attrNameLst>
                                          <p:attrName>style.visibility</p:attrName>
                                        </p:attrNameLst>
                                      </p:cBhvr>
                                      <p:to>
                                        <p:strVal val="visible"/>
                                      </p:to>
                                    </p:set>
                                    <p:animEffect transition="in" filter="fade">
                                      <p:cBhvr>
                                        <p:cTn id="151" dur="500"/>
                                        <p:tgtEl>
                                          <p:spTgt spid="20"/>
                                        </p:tgtEl>
                                      </p:cBhvr>
                                    </p:animEffect>
                                  </p:childTnLst>
                                </p:cTn>
                              </p:par>
                              <p:par>
                                <p:cTn id="152" presetID="10" presetClass="exit" presetSubtype="0" fill="hold" grpId="5" nodeType="withEffect">
                                  <p:stCondLst>
                                    <p:cond delay="2750"/>
                                  </p:stCondLst>
                                  <p:childTnLst>
                                    <p:animEffect transition="out" filter="fade">
                                      <p:cBhvr>
                                        <p:cTn id="153" dur="500"/>
                                        <p:tgtEl>
                                          <p:spTgt spid="20"/>
                                        </p:tgtEl>
                                      </p:cBhvr>
                                    </p:animEffect>
                                    <p:set>
                                      <p:cBhvr>
                                        <p:cTn id="154" dur="1" fill="hold">
                                          <p:stCondLst>
                                            <p:cond delay="499"/>
                                          </p:stCondLst>
                                        </p:cTn>
                                        <p:tgtEl>
                                          <p:spTgt spid="20"/>
                                        </p:tgtEl>
                                        <p:attrNameLst>
                                          <p:attrName>style.visibility</p:attrName>
                                        </p:attrNameLst>
                                      </p:cBhvr>
                                      <p:to>
                                        <p:strVal val="hidden"/>
                                      </p:to>
                                    </p:set>
                                  </p:childTnLst>
                                </p:cTn>
                              </p:par>
                              <p:par>
                                <p:cTn id="155" presetID="10" presetClass="entr" presetSubtype="0" fill="hold" grpId="6" nodeType="withEffect">
                                  <p:stCondLst>
                                    <p:cond delay="3250"/>
                                  </p:stCondLst>
                                  <p:childTnLst>
                                    <p:set>
                                      <p:cBhvr>
                                        <p:cTn id="156" dur="1" fill="hold">
                                          <p:stCondLst>
                                            <p:cond delay="0"/>
                                          </p:stCondLst>
                                        </p:cTn>
                                        <p:tgtEl>
                                          <p:spTgt spid="20"/>
                                        </p:tgtEl>
                                        <p:attrNameLst>
                                          <p:attrName>style.visibility</p:attrName>
                                        </p:attrNameLst>
                                      </p:cBhvr>
                                      <p:to>
                                        <p:strVal val="visible"/>
                                      </p:to>
                                    </p:set>
                                    <p:animEffect transition="in" filter="fade">
                                      <p:cBhvr>
                                        <p:cTn id="157" dur="500"/>
                                        <p:tgtEl>
                                          <p:spTgt spid="20"/>
                                        </p:tgtEl>
                                      </p:cBhvr>
                                    </p:animEffect>
                                  </p:childTnLst>
                                </p:cTn>
                              </p:par>
                              <p:par>
                                <p:cTn id="158" presetID="10" presetClass="exit" presetSubtype="0" fill="hold" grpId="7" nodeType="withEffect">
                                  <p:stCondLst>
                                    <p:cond delay="3750"/>
                                  </p:stCondLst>
                                  <p:childTnLst>
                                    <p:animEffect transition="out" filter="fade">
                                      <p:cBhvr>
                                        <p:cTn id="159" dur="500"/>
                                        <p:tgtEl>
                                          <p:spTgt spid="20"/>
                                        </p:tgtEl>
                                      </p:cBhvr>
                                    </p:animEffect>
                                    <p:set>
                                      <p:cBhvr>
                                        <p:cTn id="160" dur="1" fill="hold">
                                          <p:stCondLst>
                                            <p:cond delay="499"/>
                                          </p:stCondLst>
                                        </p:cTn>
                                        <p:tgtEl>
                                          <p:spTgt spid="20"/>
                                        </p:tgtEl>
                                        <p:attrNameLst>
                                          <p:attrName>style.visibility</p:attrName>
                                        </p:attrNameLst>
                                      </p:cBhvr>
                                      <p:to>
                                        <p:strVal val="hidden"/>
                                      </p:to>
                                    </p:set>
                                  </p:childTnLst>
                                </p:cTn>
                              </p:par>
                              <p:par>
                                <p:cTn id="161" presetID="10" presetClass="entr" presetSubtype="0" fill="hold" grpId="8" nodeType="withEffect">
                                  <p:stCondLst>
                                    <p:cond delay="4250"/>
                                  </p:stCondLst>
                                  <p:childTnLst>
                                    <p:set>
                                      <p:cBhvr>
                                        <p:cTn id="162" dur="1" fill="hold">
                                          <p:stCondLst>
                                            <p:cond delay="0"/>
                                          </p:stCondLst>
                                        </p:cTn>
                                        <p:tgtEl>
                                          <p:spTgt spid="20"/>
                                        </p:tgtEl>
                                        <p:attrNameLst>
                                          <p:attrName>style.visibility</p:attrName>
                                        </p:attrNameLst>
                                      </p:cBhvr>
                                      <p:to>
                                        <p:strVal val="visible"/>
                                      </p:to>
                                    </p:set>
                                    <p:animEffect transition="in" filter="fade">
                                      <p:cBhvr>
                                        <p:cTn id="163" dur="500"/>
                                        <p:tgtEl>
                                          <p:spTgt spid="20"/>
                                        </p:tgtEl>
                                      </p:cBhvr>
                                    </p:animEffect>
                                  </p:childTnLst>
                                </p:cTn>
                              </p:par>
                              <p:par>
                                <p:cTn id="164" presetID="10" presetClass="exit" presetSubtype="0" fill="hold" grpId="9" nodeType="withEffect">
                                  <p:stCondLst>
                                    <p:cond delay="4750"/>
                                  </p:stCondLst>
                                  <p:childTnLst>
                                    <p:animEffect transition="out" filter="fade">
                                      <p:cBhvr>
                                        <p:cTn id="165" dur="500"/>
                                        <p:tgtEl>
                                          <p:spTgt spid="20"/>
                                        </p:tgtEl>
                                      </p:cBhvr>
                                    </p:animEffect>
                                    <p:set>
                                      <p:cBhvr>
                                        <p:cTn id="166" dur="1" fill="hold">
                                          <p:stCondLst>
                                            <p:cond delay="499"/>
                                          </p:stCondLst>
                                        </p:cTn>
                                        <p:tgtEl>
                                          <p:spTgt spid="20"/>
                                        </p:tgtEl>
                                        <p:attrNameLst>
                                          <p:attrName>style.visibility</p:attrName>
                                        </p:attrNameLst>
                                      </p:cBhvr>
                                      <p:to>
                                        <p:strVal val="hidden"/>
                                      </p:to>
                                    </p:set>
                                  </p:childTnLst>
                                </p:cTn>
                              </p:par>
                              <p:par>
                                <p:cTn id="167" presetID="10" presetClass="entr" presetSubtype="0" fill="hold" grpId="0" nodeType="withEffect">
                                  <p:stCondLst>
                                    <p:cond delay="500"/>
                                  </p:stCondLst>
                                  <p:childTnLst>
                                    <p:set>
                                      <p:cBhvr>
                                        <p:cTn id="168" dur="1" fill="hold">
                                          <p:stCondLst>
                                            <p:cond delay="0"/>
                                          </p:stCondLst>
                                        </p:cTn>
                                        <p:tgtEl>
                                          <p:spTgt spid="27"/>
                                        </p:tgtEl>
                                        <p:attrNameLst>
                                          <p:attrName>style.visibility</p:attrName>
                                        </p:attrNameLst>
                                      </p:cBhvr>
                                      <p:to>
                                        <p:strVal val="visible"/>
                                      </p:to>
                                    </p:set>
                                    <p:animEffect transition="in" filter="fade">
                                      <p:cBhvr>
                                        <p:cTn id="169" dur="500"/>
                                        <p:tgtEl>
                                          <p:spTgt spid="27"/>
                                        </p:tgtEl>
                                      </p:cBhvr>
                                    </p:animEffect>
                                  </p:childTnLst>
                                </p:cTn>
                              </p:par>
                              <p:par>
                                <p:cTn id="170" presetID="10" presetClass="exit" presetSubtype="0" fill="hold" grpId="1" nodeType="withEffect">
                                  <p:stCondLst>
                                    <p:cond delay="1000"/>
                                  </p:stCondLst>
                                  <p:childTnLst>
                                    <p:animEffect transition="out" filter="fade">
                                      <p:cBhvr>
                                        <p:cTn id="171" dur="500"/>
                                        <p:tgtEl>
                                          <p:spTgt spid="27"/>
                                        </p:tgtEl>
                                      </p:cBhvr>
                                    </p:animEffect>
                                    <p:set>
                                      <p:cBhvr>
                                        <p:cTn id="172" dur="1" fill="hold">
                                          <p:stCondLst>
                                            <p:cond delay="499"/>
                                          </p:stCondLst>
                                        </p:cTn>
                                        <p:tgtEl>
                                          <p:spTgt spid="27"/>
                                        </p:tgtEl>
                                        <p:attrNameLst>
                                          <p:attrName>style.visibility</p:attrName>
                                        </p:attrNameLst>
                                      </p:cBhvr>
                                      <p:to>
                                        <p:strVal val="hidden"/>
                                      </p:to>
                                    </p:set>
                                  </p:childTnLst>
                                </p:cTn>
                              </p:par>
                              <p:par>
                                <p:cTn id="173" presetID="10" presetClass="entr" presetSubtype="0" fill="hold" grpId="2" nodeType="withEffect">
                                  <p:stCondLst>
                                    <p:cond delay="1500"/>
                                  </p:stCondLst>
                                  <p:childTnLst>
                                    <p:set>
                                      <p:cBhvr>
                                        <p:cTn id="174" dur="1" fill="hold">
                                          <p:stCondLst>
                                            <p:cond delay="0"/>
                                          </p:stCondLst>
                                        </p:cTn>
                                        <p:tgtEl>
                                          <p:spTgt spid="27"/>
                                        </p:tgtEl>
                                        <p:attrNameLst>
                                          <p:attrName>style.visibility</p:attrName>
                                        </p:attrNameLst>
                                      </p:cBhvr>
                                      <p:to>
                                        <p:strVal val="visible"/>
                                      </p:to>
                                    </p:set>
                                    <p:animEffect transition="in" filter="fade">
                                      <p:cBhvr>
                                        <p:cTn id="175" dur="500"/>
                                        <p:tgtEl>
                                          <p:spTgt spid="27"/>
                                        </p:tgtEl>
                                      </p:cBhvr>
                                    </p:animEffect>
                                  </p:childTnLst>
                                </p:cTn>
                              </p:par>
                              <p:par>
                                <p:cTn id="176" presetID="10" presetClass="exit" presetSubtype="0" fill="hold" grpId="3" nodeType="withEffect">
                                  <p:stCondLst>
                                    <p:cond delay="2000"/>
                                  </p:stCondLst>
                                  <p:childTnLst>
                                    <p:animEffect transition="out" filter="fade">
                                      <p:cBhvr>
                                        <p:cTn id="177" dur="500"/>
                                        <p:tgtEl>
                                          <p:spTgt spid="27"/>
                                        </p:tgtEl>
                                      </p:cBhvr>
                                    </p:animEffect>
                                    <p:set>
                                      <p:cBhvr>
                                        <p:cTn id="178" dur="1" fill="hold">
                                          <p:stCondLst>
                                            <p:cond delay="499"/>
                                          </p:stCondLst>
                                        </p:cTn>
                                        <p:tgtEl>
                                          <p:spTgt spid="27"/>
                                        </p:tgtEl>
                                        <p:attrNameLst>
                                          <p:attrName>style.visibility</p:attrName>
                                        </p:attrNameLst>
                                      </p:cBhvr>
                                      <p:to>
                                        <p:strVal val="hidden"/>
                                      </p:to>
                                    </p:set>
                                  </p:childTnLst>
                                </p:cTn>
                              </p:par>
                              <p:par>
                                <p:cTn id="179" presetID="10" presetClass="entr" presetSubtype="0" fill="hold" grpId="4" nodeType="withEffect">
                                  <p:stCondLst>
                                    <p:cond delay="2500"/>
                                  </p:stCondLst>
                                  <p:childTnLst>
                                    <p:set>
                                      <p:cBhvr>
                                        <p:cTn id="180" dur="1" fill="hold">
                                          <p:stCondLst>
                                            <p:cond delay="0"/>
                                          </p:stCondLst>
                                        </p:cTn>
                                        <p:tgtEl>
                                          <p:spTgt spid="27"/>
                                        </p:tgtEl>
                                        <p:attrNameLst>
                                          <p:attrName>style.visibility</p:attrName>
                                        </p:attrNameLst>
                                      </p:cBhvr>
                                      <p:to>
                                        <p:strVal val="visible"/>
                                      </p:to>
                                    </p:set>
                                    <p:animEffect transition="in" filter="fade">
                                      <p:cBhvr>
                                        <p:cTn id="181" dur="500"/>
                                        <p:tgtEl>
                                          <p:spTgt spid="27"/>
                                        </p:tgtEl>
                                      </p:cBhvr>
                                    </p:animEffect>
                                  </p:childTnLst>
                                </p:cTn>
                              </p:par>
                              <p:par>
                                <p:cTn id="182" presetID="10" presetClass="exit" presetSubtype="0" fill="hold" grpId="5" nodeType="withEffect">
                                  <p:stCondLst>
                                    <p:cond delay="3000"/>
                                  </p:stCondLst>
                                  <p:childTnLst>
                                    <p:animEffect transition="out" filter="fade">
                                      <p:cBhvr>
                                        <p:cTn id="183" dur="500"/>
                                        <p:tgtEl>
                                          <p:spTgt spid="27"/>
                                        </p:tgtEl>
                                      </p:cBhvr>
                                    </p:animEffect>
                                    <p:set>
                                      <p:cBhvr>
                                        <p:cTn id="184" dur="1" fill="hold">
                                          <p:stCondLst>
                                            <p:cond delay="499"/>
                                          </p:stCondLst>
                                        </p:cTn>
                                        <p:tgtEl>
                                          <p:spTgt spid="27"/>
                                        </p:tgtEl>
                                        <p:attrNameLst>
                                          <p:attrName>style.visibility</p:attrName>
                                        </p:attrNameLst>
                                      </p:cBhvr>
                                      <p:to>
                                        <p:strVal val="hidden"/>
                                      </p:to>
                                    </p:set>
                                  </p:childTnLst>
                                </p:cTn>
                              </p:par>
                              <p:par>
                                <p:cTn id="185" presetID="10" presetClass="entr" presetSubtype="0" fill="hold" grpId="6" nodeType="withEffect">
                                  <p:stCondLst>
                                    <p:cond delay="3500"/>
                                  </p:stCondLst>
                                  <p:childTnLst>
                                    <p:set>
                                      <p:cBhvr>
                                        <p:cTn id="186" dur="1" fill="hold">
                                          <p:stCondLst>
                                            <p:cond delay="0"/>
                                          </p:stCondLst>
                                        </p:cTn>
                                        <p:tgtEl>
                                          <p:spTgt spid="27"/>
                                        </p:tgtEl>
                                        <p:attrNameLst>
                                          <p:attrName>style.visibility</p:attrName>
                                        </p:attrNameLst>
                                      </p:cBhvr>
                                      <p:to>
                                        <p:strVal val="visible"/>
                                      </p:to>
                                    </p:set>
                                    <p:animEffect transition="in" filter="fade">
                                      <p:cBhvr>
                                        <p:cTn id="187" dur="500"/>
                                        <p:tgtEl>
                                          <p:spTgt spid="27"/>
                                        </p:tgtEl>
                                      </p:cBhvr>
                                    </p:animEffect>
                                  </p:childTnLst>
                                </p:cTn>
                              </p:par>
                              <p:par>
                                <p:cTn id="188" presetID="10" presetClass="exit" presetSubtype="0" fill="hold" grpId="7" nodeType="withEffect">
                                  <p:stCondLst>
                                    <p:cond delay="4000"/>
                                  </p:stCondLst>
                                  <p:childTnLst>
                                    <p:animEffect transition="out" filter="fade">
                                      <p:cBhvr>
                                        <p:cTn id="189" dur="500"/>
                                        <p:tgtEl>
                                          <p:spTgt spid="27"/>
                                        </p:tgtEl>
                                      </p:cBhvr>
                                    </p:animEffect>
                                    <p:set>
                                      <p:cBhvr>
                                        <p:cTn id="190" dur="1" fill="hold">
                                          <p:stCondLst>
                                            <p:cond delay="499"/>
                                          </p:stCondLst>
                                        </p:cTn>
                                        <p:tgtEl>
                                          <p:spTgt spid="27"/>
                                        </p:tgtEl>
                                        <p:attrNameLst>
                                          <p:attrName>style.visibility</p:attrName>
                                        </p:attrNameLst>
                                      </p:cBhvr>
                                      <p:to>
                                        <p:strVal val="hidden"/>
                                      </p:to>
                                    </p:set>
                                  </p:childTnLst>
                                </p:cTn>
                              </p:par>
                              <p:par>
                                <p:cTn id="191" presetID="10" presetClass="entr" presetSubtype="0" fill="hold" grpId="8" nodeType="withEffect">
                                  <p:stCondLst>
                                    <p:cond delay="4500"/>
                                  </p:stCondLst>
                                  <p:childTnLst>
                                    <p:set>
                                      <p:cBhvr>
                                        <p:cTn id="192" dur="1" fill="hold">
                                          <p:stCondLst>
                                            <p:cond delay="0"/>
                                          </p:stCondLst>
                                        </p:cTn>
                                        <p:tgtEl>
                                          <p:spTgt spid="27"/>
                                        </p:tgtEl>
                                        <p:attrNameLst>
                                          <p:attrName>style.visibility</p:attrName>
                                        </p:attrNameLst>
                                      </p:cBhvr>
                                      <p:to>
                                        <p:strVal val="visible"/>
                                      </p:to>
                                    </p:set>
                                    <p:animEffect transition="in" filter="fade">
                                      <p:cBhvr>
                                        <p:cTn id="193" dur="500"/>
                                        <p:tgtEl>
                                          <p:spTgt spid="27"/>
                                        </p:tgtEl>
                                      </p:cBhvr>
                                    </p:animEffect>
                                  </p:childTnLst>
                                </p:cTn>
                              </p:par>
                              <p:par>
                                <p:cTn id="194" presetID="10" presetClass="exit" presetSubtype="0" fill="hold" grpId="9" nodeType="withEffect">
                                  <p:stCondLst>
                                    <p:cond delay="5000"/>
                                  </p:stCondLst>
                                  <p:childTnLst>
                                    <p:animEffect transition="out" filter="fade">
                                      <p:cBhvr>
                                        <p:cTn id="195" dur="500"/>
                                        <p:tgtEl>
                                          <p:spTgt spid="27"/>
                                        </p:tgtEl>
                                      </p:cBhvr>
                                    </p:animEffect>
                                    <p:set>
                                      <p:cBhvr>
                                        <p:cTn id="196" dur="1" fill="hold">
                                          <p:stCondLst>
                                            <p:cond delay="499"/>
                                          </p:stCondLst>
                                        </p:cTn>
                                        <p:tgtEl>
                                          <p:spTgt spid="27"/>
                                        </p:tgtEl>
                                        <p:attrNameLst>
                                          <p:attrName>style.visibility</p:attrName>
                                        </p:attrNameLst>
                                      </p:cBhvr>
                                      <p:to>
                                        <p:strVal val="hidden"/>
                                      </p:to>
                                    </p:set>
                                  </p:childTnLst>
                                </p:cTn>
                              </p:par>
                              <p:par>
                                <p:cTn id="197" presetID="10" presetClass="entr" presetSubtype="0" fill="hold" grpId="0" nodeType="withEffect">
                                  <p:stCondLst>
                                    <p:cond delay="500"/>
                                  </p:stCondLst>
                                  <p:childTnLst>
                                    <p:set>
                                      <p:cBhvr>
                                        <p:cTn id="198" dur="1" fill="hold">
                                          <p:stCondLst>
                                            <p:cond delay="0"/>
                                          </p:stCondLst>
                                        </p:cTn>
                                        <p:tgtEl>
                                          <p:spTgt spid="16"/>
                                        </p:tgtEl>
                                        <p:attrNameLst>
                                          <p:attrName>style.visibility</p:attrName>
                                        </p:attrNameLst>
                                      </p:cBhvr>
                                      <p:to>
                                        <p:strVal val="visible"/>
                                      </p:to>
                                    </p:set>
                                    <p:animEffect transition="in" filter="fade">
                                      <p:cBhvr>
                                        <p:cTn id="199" dur="500"/>
                                        <p:tgtEl>
                                          <p:spTgt spid="16"/>
                                        </p:tgtEl>
                                      </p:cBhvr>
                                    </p:animEffect>
                                  </p:childTnLst>
                                </p:cTn>
                              </p:par>
                              <p:par>
                                <p:cTn id="200" presetID="10" presetClass="exit" presetSubtype="0" fill="hold" grpId="1" nodeType="withEffect">
                                  <p:stCondLst>
                                    <p:cond delay="1000"/>
                                  </p:stCondLst>
                                  <p:childTnLst>
                                    <p:animEffect transition="out" filter="fade">
                                      <p:cBhvr>
                                        <p:cTn id="201" dur="500"/>
                                        <p:tgtEl>
                                          <p:spTgt spid="16"/>
                                        </p:tgtEl>
                                      </p:cBhvr>
                                    </p:animEffect>
                                    <p:set>
                                      <p:cBhvr>
                                        <p:cTn id="202" dur="1" fill="hold">
                                          <p:stCondLst>
                                            <p:cond delay="499"/>
                                          </p:stCondLst>
                                        </p:cTn>
                                        <p:tgtEl>
                                          <p:spTgt spid="16"/>
                                        </p:tgtEl>
                                        <p:attrNameLst>
                                          <p:attrName>style.visibility</p:attrName>
                                        </p:attrNameLst>
                                      </p:cBhvr>
                                      <p:to>
                                        <p:strVal val="hidden"/>
                                      </p:to>
                                    </p:set>
                                  </p:childTnLst>
                                </p:cTn>
                              </p:par>
                              <p:par>
                                <p:cTn id="203" presetID="10" presetClass="entr" presetSubtype="0" fill="hold" grpId="2" nodeType="withEffect">
                                  <p:stCondLst>
                                    <p:cond delay="1500"/>
                                  </p:stCondLst>
                                  <p:childTnLst>
                                    <p:set>
                                      <p:cBhvr>
                                        <p:cTn id="204" dur="1" fill="hold">
                                          <p:stCondLst>
                                            <p:cond delay="0"/>
                                          </p:stCondLst>
                                        </p:cTn>
                                        <p:tgtEl>
                                          <p:spTgt spid="16"/>
                                        </p:tgtEl>
                                        <p:attrNameLst>
                                          <p:attrName>style.visibility</p:attrName>
                                        </p:attrNameLst>
                                      </p:cBhvr>
                                      <p:to>
                                        <p:strVal val="visible"/>
                                      </p:to>
                                    </p:set>
                                    <p:animEffect transition="in" filter="fade">
                                      <p:cBhvr>
                                        <p:cTn id="205" dur="500"/>
                                        <p:tgtEl>
                                          <p:spTgt spid="16"/>
                                        </p:tgtEl>
                                      </p:cBhvr>
                                    </p:animEffect>
                                  </p:childTnLst>
                                </p:cTn>
                              </p:par>
                              <p:par>
                                <p:cTn id="206" presetID="10" presetClass="exit" presetSubtype="0" fill="hold" grpId="3" nodeType="withEffect">
                                  <p:stCondLst>
                                    <p:cond delay="2000"/>
                                  </p:stCondLst>
                                  <p:childTnLst>
                                    <p:animEffect transition="out" filter="fade">
                                      <p:cBhvr>
                                        <p:cTn id="207" dur="500"/>
                                        <p:tgtEl>
                                          <p:spTgt spid="16"/>
                                        </p:tgtEl>
                                      </p:cBhvr>
                                    </p:animEffect>
                                    <p:set>
                                      <p:cBhvr>
                                        <p:cTn id="208" dur="1" fill="hold">
                                          <p:stCondLst>
                                            <p:cond delay="499"/>
                                          </p:stCondLst>
                                        </p:cTn>
                                        <p:tgtEl>
                                          <p:spTgt spid="16"/>
                                        </p:tgtEl>
                                        <p:attrNameLst>
                                          <p:attrName>style.visibility</p:attrName>
                                        </p:attrNameLst>
                                      </p:cBhvr>
                                      <p:to>
                                        <p:strVal val="hidden"/>
                                      </p:to>
                                    </p:set>
                                  </p:childTnLst>
                                </p:cTn>
                              </p:par>
                              <p:par>
                                <p:cTn id="209" presetID="10" presetClass="entr" presetSubtype="0" fill="hold" grpId="4" nodeType="withEffect">
                                  <p:stCondLst>
                                    <p:cond delay="2500"/>
                                  </p:stCondLst>
                                  <p:childTnLst>
                                    <p:set>
                                      <p:cBhvr>
                                        <p:cTn id="210" dur="1" fill="hold">
                                          <p:stCondLst>
                                            <p:cond delay="0"/>
                                          </p:stCondLst>
                                        </p:cTn>
                                        <p:tgtEl>
                                          <p:spTgt spid="16"/>
                                        </p:tgtEl>
                                        <p:attrNameLst>
                                          <p:attrName>style.visibility</p:attrName>
                                        </p:attrNameLst>
                                      </p:cBhvr>
                                      <p:to>
                                        <p:strVal val="visible"/>
                                      </p:to>
                                    </p:set>
                                    <p:animEffect transition="in" filter="fade">
                                      <p:cBhvr>
                                        <p:cTn id="211" dur="500"/>
                                        <p:tgtEl>
                                          <p:spTgt spid="16"/>
                                        </p:tgtEl>
                                      </p:cBhvr>
                                    </p:animEffect>
                                  </p:childTnLst>
                                </p:cTn>
                              </p:par>
                              <p:par>
                                <p:cTn id="212" presetID="10" presetClass="exit" presetSubtype="0" fill="hold" grpId="5" nodeType="withEffect">
                                  <p:stCondLst>
                                    <p:cond delay="3000"/>
                                  </p:stCondLst>
                                  <p:childTnLst>
                                    <p:animEffect transition="out" filter="fade">
                                      <p:cBhvr>
                                        <p:cTn id="213" dur="500"/>
                                        <p:tgtEl>
                                          <p:spTgt spid="16"/>
                                        </p:tgtEl>
                                      </p:cBhvr>
                                    </p:animEffect>
                                    <p:set>
                                      <p:cBhvr>
                                        <p:cTn id="214" dur="1" fill="hold">
                                          <p:stCondLst>
                                            <p:cond delay="499"/>
                                          </p:stCondLst>
                                        </p:cTn>
                                        <p:tgtEl>
                                          <p:spTgt spid="16"/>
                                        </p:tgtEl>
                                        <p:attrNameLst>
                                          <p:attrName>style.visibility</p:attrName>
                                        </p:attrNameLst>
                                      </p:cBhvr>
                                      <p:to>
                                        <p:strVal val="hidden"/>
                                      </p:to>
                                    </p:set>
                                  </p:childTnLst>
                                </p:cTn>
                              </p:par>
                              <p:par>
                                <p:cTn id="215" presetID="10" presetClass="entr" presetSubtype="0" fill="hold" grpId="6" nodeType="withEffect">
                                  <p:stCondLst>
                                    <p:cond delay="3500"/>
                                  </p:stCondLst>
                                  <p:childTnLst>
                                    <p:set>
                                      <p:cBhvr>
                                        <p:cTn id="216" dur="1" fill="hold">
                                          <p:stCondLst>
                                            <p:cond delay="0"/>
                                          </p:stCondLst>
                                        </p:cTn>
                                        <p:tgtEl>
                                          <p:spTgt spid="16"/>
                                        </p:tgtEl>
                                        <p:attrNameLst>
                                          <p:attrName>style.visibility</p:attrName>
                                        </p:attrNameLst>
                                      </p:cBhvr>
                                      <p:to>
                                        <p:strVal val="visible"/>
                                      </p:to>
                                    </p:set>
                                    <p:animEffect transition="in" filter="fade">
                                      <p:cBhvr>
                                        <p:cTn id="217" dur="500"/>
                                        <p:tgtEl>
                                          <p:spTgt spid="16"/>
                                        </p:tgtEl>
                                      </p:cBhvr>
                                    </p:animEffect>
                                  </p:childTnLst>
                                </p:cTn>
                              </p:par>
                              <p:par>
                                <p:cTn id="218" presetID="10" presetClass="exit" presetSubtype="0" fill="hold" grpId="7" nodeType="withEffect">
                                  <p:stCondLst>
                                    <p:cond delay="4000"/>
                                  </p:stCondLst>
                                  <p:childTnLst>
                                    <p:animEffect transition="out" filter="fade">
                                      <p:cBhvr>
                                        <p:cTn id="219" dur="500"/>
                                        <p:tgtEl>
                                          <p:spTgt spid="16"/>
                                        </p:tgtEl>
                                      </p:cBhvr>
                                    </p:animEffect>
                                    <p:set>
                                      <p:cBhvr>
                                        <p:cTn id="220" dur="1" fill="hold">
                                          <p:stCondLst>
                                            <p:cond delay="499"/>
                                          </p:stCondLst>
                                        </p:cTn>
                                        <p:tgtEl>
                                          <p:spTgt spid="16"/>
                                        </p:tgtEl>
                                        <p:attrNameLst>
                                          <p:attrName>style.visibility</p:attrName>
                                        </p:attrNameLst>
                                      </p:cBhvr>
                                      <p:to>
                                        <p:strVal val="hidden"/>
                                      </p:to>
                                    </p:set>
                                  </p:childTnLst>
                                </p:cTn>
                              </p:par>
                              <p:par>
                                <p:cTn id="221" presetID="10" presetClass="entr" presetSubtype="0" fill="hold" grpId="8" nodeType="withEffect">
                                  <p:stCondLst>
                                    <p:cond delay="4500"/>
                                  </p:stCondLst>
                                  <p:childTnLst>
                                    <p:set>
                                      <p:cBhvr>
                                        <p:cTn id="222" dur="1" fill="hold">
                                          <p:stCondLst>
                                            <p:cond delay="0"/>
                                          </p:stCondLst>
                                        </p:cTn>
                                        <p:tgtEl>
                                          <p:spTgt spid="16"/>
                                        </p:tgtEl>
                                        <p:attrNameLst>
                                          <p:attrName>style.visibility</p:attrName>
                                        </p:attrNameLst>
                                      </p:cBhvr>
                                      <p:to>
                                        <p:strVal val="visible"/>
                                      </p:to>
                                    </p:set>
                                    <p:animEffect transition="in" filter="fade">
                                      <p:cBhvr>
                                        <p:cTn id="223" dur="500"/>
                                        <p:tgtEl>
                                          <p:spTgt spid="16"/>
                                        </p:tgtEl>
                                      </p:cBhvr>
                                    </p:animEffect>
                                  </p:childTnLst>
                                </p:cTn>
                              </p:par>
                              <p:par>
                                <p:cTn id="224" presetID="10" presetClass="exit" presetSubtype="0" fill="hold" grpId="9" nodeType="withEffect">
                                  <p:stCondLst>
                                    <p:cond delay="5000"/>
                                  </p:stCondLst>
                                  <p:childTnLst>
                                    <p:animEffect transition="out" filter="fade">
                                      <p:cBhvr>
                                        <p:cTn id="225" dur="500"/>
                                        <p:tgtEl>
                                          <p:spTgt spid="16"/>
                                        </p:tgtEl>
                                      </p:cBhvr>
                                    </p:animEffect>
                                    <p:set>
                                      <p:cBhvr>
                                        <p:cTn id="226" dur="1" fill="hold">
                                          <p:stCondLst>
                                            <p:cond delay="499"/>
                                          </p:stCondLst>
                                        </p:cTn>
                                        <p:tgtEl>
                                          <p:spTgt spid="16"/>
                                        </p:tgtEl>
                                        <p:attrNameLst>
                                          <p:attrName>style.visibility</p:attrName>
                                        </p:attrNameLst>
                                      </p:cBhvr>
                                      <p:to>
                                        <p:strVal val="hidden"/>
                                      </p:to>
                                    </p:set>
                                  </p:childTnLst>
                                </p:cTn>
                              </p:par>
                              <p:par>
                                <p:cTn id="227" presetID="10" presetClass="entr" presetSubtype="0" fill="hold" grpId="0" nodeType="withEffect">
                                  <p:stCondLst>
                                    <p:cond delay="750"/>
                                  </p:stCondLst>
                                  <p:childTnLst>
                                    <p:set>
                                      <p:cBhvr>
                                        <p:cTn id="228" dur="1" fill="hold">
                                          <p:stCondLst>
                                            <p:cond delay="0"/>
                                          </p:stCondLst>
                                        </p:cTn>
                                        <p:tgtEl>
                                          <p:spTgt spid="26"/>
                                        </p:tgtEl>
                                        <p:attrNameLst>
                                          <p:attrName>style.visibility</p:attrName>
                                        </p:attrNameLst>
                                      </p:cBhvr>
                                      <p:to>
                                        <p:strVal val="visible"/>
                                      </p:to>
                                    </p:set>
                                    <p:animEffect transition="in" filter="fade">
                                      <p:cBhvr>
                                        <p:cTn id="229" dur="500"/>
                                        <p:tgtEl>
                                          <p:spTgt spid="26"/>
                                        </p:tgtEl>
                                      </p:cBhvr>
                                    </p:animEffect>
                                  </p:childTnLst>
                                </p:cTn>
                              </p:par>
                              <p:par>
                                <p:cTn id="230" presetID="10" presetClass="exit" presetSubtype="0" fill="hold" grpId="1" nodeType="withEffect">
                                  <p:stCondLst>
                                    <p:cond delay="1250"/>
                                  </p:stCondLst>
                                  <p:childTnLst>
                                    <p:animEffect transition="out" filter="fade">
                                      <p:cBhvr>
                                        <p:cTn id="231" dur="500"/>
                                        <p:tgtEl>
                                          <p:spTgt spid="26"/>
                                        </p:tgtEl>
                                      </p:cBhvr>
                                    </p:animEffect>
                                    <p:set>
                                      <p:cBhvr>
                                        <p:cTn id="232" dur="1" fill="hold">
                                          <p:stCondLst>
                                            <p:cond delay="499"/>
                                          </p:stCondLst>
                                        </p:cTn>
                                        <p:tgtEl>
                                          <p:spTgt spid="26"/>
                                        </p:tgtEl>
                                        <p:attrNameLst>
                                          <p:attrName>style.visibility</p:attrName>
                                        </p:attrNameLst>
                                      </p:cBhvr>
                                      <p:to>
                                        <p:strVal val="hidden"/>
                                      </p:to>
                                    </p:set>
                                  </p:childTnLst>
                                </p:cTn>
                              </p:par>
                              <p:par>
                                <p:cTn id="233" presetID="10" presetClass="entr" presetSubtype="0" fill="hold" grpId="2" nodeType="withEffect">
                                  <p:stCondLst>
                                    <p:cond delay="1750"/>
                                  </p:stCondLst>
                                  <p:childTnLst>
                                    <p:set>
                                      <p:cBhvr>
                                        <p:cTn id="234" dur="1" fill="hold">
                                          <p:stCondLst>
                                            <p:cond delay="0"/>
                                          </p:stCondLst>
                                        </p:cTn>
                                        <p:tgtEl>
                                          <p:spTgt spid="26"/>
                                        </p:tgtEl>
                                        <p:attrNameLst>
                                          <p:attrName>style.visibility</p:attrName>
                                        </p:attrNameLst>
                                      </p:cBhvr>
                                      <p:to>
                                        <p:strVal val="visible"/>
                                      </p:to>
                                    </p:set>
                                    <p:animEffect transition="in" filter="fade">
                                      <p:cBhvr>
                                        <p:cTn id="235" dur="500"/>
                                        <p:tgtEl>
                                          <p:spTgt spid="26"/>
                                        </p:tgtEl>
                                      </p:cBhvr>
                                    </p:animEffect>
                                  </p:childTnLst>
                                </p:cTn>
                              </p:par>
                              <p:par>
                                <p:cTn id="236" presetID="10" presetClass="exit" presetSubtype="0" fill="hold" grpId="3" nodeType="withEffect">
                                  <p:stCondLst>
                                    <p:cond delay="2250"/>
                                  </p:stCondLst>
                                  <p:childTnLst>
                                    <p:animEffect transition="out" filter="fade">
                                      <p:cBhvr>
                                        <p:cTn id="237" dur="500"/>
                                        <p:tgtEl>
                                          <p:spTgt spid="26"/>
                                        </p:tgtEl>
                                      </p:cBhvr>
                                    </p:animEffect>
                                    <p:set>
                                      <p:cBhvr>
                                        <p:cTn id="238" dur="1" fill="hold">
                                          <p:stCondLst>
                                            <p:cond delay="499"/>
                                          </p:stCondLst>
                                        </p:cTn>
                                        <p:tgtEl>
                                          <p:spTgt spid="26"/>
                                        </p:tgtEl>
                                        <p:attrNameLst>
                                          <p:attrName>style.visibility</p:attrName>
                                        </p:attrNameLst>
                                      </p:cBhvr>
                                      <p:to>
                                        <p:strVal val="hidden"/>
                                      </p:to>
                                    </p:set>
                                  </p:childTnLst>
                                </p:cTn>
                              </p:par>
                              <p:par>
                                <p:cTn id="239" presetID="10" presetClass="entr" presetSubtype="0" fill="hold" grpId="4" nodeType="withEffect">
                                  <p:stCondLst>
                                    <p:cond delay="2750"/>
                                  </p:stCondLst>
                                  <p:childTnLst>
                                    <p:set>
                                      <p:cBhvr>
                                        <p:cTn id="240" dur="1" fill="hold">
                                          <p:stCondLst>
                                            <p:cond delay="0"/>
                                          </p:stCondLst>
                                        </p:cTn>
                                        <p:tgtEl>
                                          <p:spTgt spid="26"/>
                                        </p:tgtEl>
                                        <p:attrNameLst>
                                          <p:attrName>style.visibility</p:attrName>
                                        </p:attrNameLst>
                                      </p:cBhvr>
                                      <p:to>
                                        <p:strVal val="visible"/>
                                      </p:to>
                                    </p:set>
                                    <p:animEffect transition="in" filter="fade">
                                      <p:cBhvr>
                                        <p:cTn id="241" dur="500"/>
                                        <p:tgtEl>
                                          <p:spTgt spid="26"/>
                                        </p:tgtEl>
                                      </p:cBhvr>
                                    </p:animEffect>
                                  </p:childTnLst>
                                </p:cTn>
                              </p:par>
                              <p:par>
                                <p:cTn id="242" presetID="10" presetClass="exit" presetSubtype="0" fill="hold" grpId="5" nodeType="withEffect">
                                  <p:stCondLst>
                                    <p:cond delay="3250"/>
                                  </p:stCondLst>
                                  <p:childTnLst>
                                    <p:animEffect transition="out" filter="fade">
                                      <p:cBhvr>
                                        <p:cTn id="243" dur="500"/>
                                        <p:tgtEl>
                                          <p:spTgt spid="26"/>
                                        </p:tgtEl>
                                      </p:cBhvr>
                                    </p:animEffect>
                                    <p:set>
                                      <p:cBhvr>
                                        <p:cTn id="244" dur="1" fill="hold">
                                          <p:stCondLst>
                                            <p:cond delay="499"/>
                                          </p:stCondLst>
                                        </p:cTn>
                                        <p:tgtEl>
                                          <p:spTgt spid="26"/>
                                        </p:tgtEl>
                                        <p:attrNameLst>
                                          <p:attrName>style.visibility</p:attrName>
                                        </p:attrNameLst>
                                      </p:cBhvr>
                                      <p:to>
                                        <p:strVal val="hidden"/>
                                      </p:to>
                                    </p:set>
                                  </p:childTnLst>
                                </p:cTn>
                              </p:par>
                              <p:par>
                                <p:cTn id="245" presetID="10" presetClass="entr" presetSubtype="0" fill="hold" grpId="6" nodeType="withEffect">
                                  <p:stCondLst>
                                    <p:cond delay="3750"/>
                                  </p:stCondLst>
                                  <p:childTnLst>
                                    <p:set>
                                      <p:cBhvr>
                                        <p:cTn id="246" dur="1" fill="hold">
                                          <p:stCondLst>
                                            <p:cond delay="0"/>
                                          </p:stCondLst>
                                        </p:cTn>
                                        <p:tgtEl>
                                          <p:spTgt spid="26"/>
                                        </p:tgtEl>
                                        <p:attrNameLst>
                                          <p:attrName>style.visibility</p:attrName>
                                        </p:attrNameLst>
                                      </p:cBhvr>
                                      <p:to>
                                        <p:strVal val="visible"/>
                                      </p:to>
                                    </p:set>
                                    <p:animEffect transition="in" filter="fade">
                                      <p:cBhvr>
                                        <p:cTn id="247" dur="500"/>
                                        <p:tgtEl>
                                          <p:spTgt spid="26"/>
                                        </p:tgtEl>
                                      </p:cBhvr>
                                    </p:animEffect>
                                  </p:childTnLst>
                                </p:cTn>
                              </p:par>
                              <p:par>
                                <p:cTn id="248" presetID="10" presetClass="exit" presetSubtype="0" fill="hold" grpId="7" nodeType="withEffect">
                                  <p:stCondLst>
                                    <p:cond delay="4250"/>
                                  </p:stCondLst>
                                  <p:childTnLst>
                                    <p:animEffect transition="out" filter="fade">
                                      <p:cBhvr>
                                        <p:cTn id="249" dur="500"/>
                                        <p:tgtEl>
                                          <p:spTgt spid="26"/>
                                        </p:tgtEl>
                                      </p:cBhvr>
                                    </p:animEffect>
                                    <p:set>
                                      <p:cBhvr>
                                        <p:cTn id="250" dur="1" fill="hold">
                                          <p:stCondLst>
                                            <p:cond delay="499"/>
                                          </p:stCondLst>
                                        </p:cTn>
                                        <p:tgtEl>
                                          <p:spTgt spid="26"/>
                                        </p:tgtEl>
                                        <p:attrNameLst>
                                          <p:attrName>style.visibility</p:attrName>
                                        </p:attrNameLst>
                                      </p:cBhvr>
                                      <p:to>
                                        <p:strVal val="hidden"/>
                                      </p:to>
                                    </p:set>
                                  </p:childTnLst>
                                </p:cTn>
                              </p:par>
                              <p:par>
                                <p:cTn id="251" presetID="10" presetClass="entr" presetSubtype="0" fill="hold" grpId="8" nodeType="withEffect">
                                  <p:stCondLst>
                                    <p:cond delay="4750"/>
                                  </p:stCondLst>
                                  <p:childTnLst>
                                    <p:set>
                                      <p:cBhvr>
                                        <p:cTn id="252" dur="1" fill="hold">
                                          <p:stCondLst>
                                            <p:cond delay="0"/>
                                          </p:stCondLst>
                                        </p:cTn>
                                        <p:tgtEl>
                                          <p:spTgt spid="26"/>
                                        </p:tgtEl>
                                        <p:attrNameLst>
                                          <p:attrName>style.visibility</p:attrName>
                                        </p:attrNameLst>
                                      </p:cBhvr>
                                      <p:to>
                                        <p:strVal val="visible"/>
                                      </p:to>
                                    </p:set>
                                    <p:animEffect transition="in" filter="fade">
                                      <p:cBhvr>
                                        <p:cTn id="253" dur="500"/>
                                        <p:tgtEl>
                                          <p:spTgt spid="26"/>
                                        </p:tgtEl>
                                      </p:cBhvr>
                                    </p:animEffect>
                                  </p:childTnLst>
                                </p:cTn>
                              </p:par>
                              <p:par>
                                <p:cTn id="254" presetID="10" presetClass="exit" presetSubtype="0" fill="hold" grpId="9" nodeType="withEffect">
                                  <p:stCondLst>
                                    <p:cond delay="5250"/>
                                  </p:stCondLst>
                                  <p:childTnLst>
                                    <p:animEffect transition="out" filter="fade">
                                      <p:cBhvr>
                                        <p:cTn id="255" dur="500"/>
                                        <p:tgtEl>
                                          <p:spTgt spid="26"/>
                                        </p:tgtEl>
                                      </p:cBhvr>
                                    </p:animEffect>
                                    <p:set>
                                      <p:cBhvr>
                                        <p:cTn id="256" dur="1" fill="hold">
                                          <p:stCondLst>
                                            <p:cond delay="499"/>
                                          </p:stCondLst>
                                        </p:cTn>
                                        <p:tgtEl>
                                          <p:spTgt spid="26"/>
                                        </p:tgtEl>
                                        <p:attrNameLst>
                                          <p:attrName>style.visibility</p:attrName>
                                        </p:attrNameLst>
                                      </p:cBhvr>
                                      <p:to>
                                        <p:strVal val="hidden"/>
                                      </p:to>
                                    </p:set>
                                  </p:childTnLst>
                                </p:cTn>
                              </p:par>
                              <p:par>
                                <p:cTn id="257" presetID="10" presetClass="entr" presetSubtype="0" fill="hold" grpId="0" nodeType="withEffect">
                                  <p:stCondLst>
                                    <p:cond delay="1000"/>
                                  </p:stCondLst>
                                  <p:childTnLst>
                                    <p:set>
                                      <p:cBhvr>
                                        <p:cTn id="258" dur="1" fill="hold">
                                          <p:stCondLst>
                                            <p:cond delay="0"/>
                                          </p:stCondLst>
                                        </p:cTn>
                                        <p:tgtEl>
                                          <p:spTgt spid="12"/>
                                        </p:tgtEl>
                                        <p:attrNameLst>
                                          <p:attrName>style.visibility</p:attrName>
                                        </p:attrNameLst>
                                      </p:cBhvr>
                                      <p:to>
                                        <p:strVal val="visible"/>
                                      </p:to>
                                    </p:set>
                                    <p:animEffect transition="in" filter="fade">
                                      <p:cBhvr>
                                        <p:cTn id="259" dur="500"/>
                                        <p:tgtEl>
                                          <p:spTgt spid="12"/>
                                        </p:tgtEl>
                                      </p:cBhvr>
                                    </p:animEffect>
                                  </p:childTnLst>
                                </p:cTn>
                              </p:par>
                              <p:par>
                                <p:cTn id="260" presetID="10" presetClass="exit" presetSubtype="0" fill="hold" grpId="1" nodeType="withEffect">
                                  <p:stCondLst>
                                    <p:cond delay="1500"/>
                                  </p:stCondLst>
                                  <p:childTnLst>
                                    <p:animEffect transition="out" filter="fade">
                                      <p:cBhvr>
                                        <p:cTn id="261" dur="500"/>
                                        <p:tgtEl>
                                          <p:spTgt spid="12"/>
                                        </p:tgtEl>
                                      </p:cBhvr>
                                    </p:animEffect>
                                    <p:set>
                                      <p:cBhvr>
                                        <p:cTn id="262" dur="1" fill="hold">
                                          <p:stCondLst>
                                            <p:cond delay="499"/>
                                          </p:stCondLst>
                                        </p:cTn>
                                        <p:tgtEl>
                                          <p:spTgt spid="12"/>
                                        </p:tgtEl>
                                        <p:attrNameLst>
                                          <p:attrName>style.visibility</p:attrName>
                                        </p:attrNameLst>
                                      </p:cBhvr>
                                      <p:to>
                                        <p:strVal val="hidden"/>
                                      </p:to>
                                    </p:set>
                                  </p:childTnLst>
                                </p:cTn>
                              </p:par>
                              <p:par>
                                <p:cTn id="263" presetID="10" presetClass="entr" presetSubtype="0" fill="hold" grpId="2" nodeType="withEffect">
                                  <p:stCondLst>
                                    <p:cond delay="2000"/>
                                  </p:stCondLst>
                                  <p:childTnLst>
                                    <p:set>
                                      <p:cBhvr>
                                        <p:cTn id="264" dur="1" fill="hold">
                                          <p:stCondLst>
                                            <p:cond delay="0"/>
                                          </p:stCondLst>
                                        </p:cTn>
                                        <p:tgtEl>
                                          <p:spTgt spid="12"/>
                                        </p:tgtEl>
                                        <p:attrNameLst>
                                          <p:attrName>style.visibility</p:attrName>
                                        </p:attrNameLst>
                                      </p:cBhvr>
                                      <p:to>
                                        <p:strVal val="visible"/>
                                      </p:to>
                                    </p:set>
                                    <p:animEffect transition="in" filter="fade">
                                      <p:cBhvr>
                                        <p:cTn id="265" dur="500"/>
                                        <p:tgtEl>
                                          <p:spTgt spid="12"/>
                                        </p:tgtEl>
                                      </p:cBhvr>
                                    </p:animEffect>
                                  </p:childTnLst>
                                </p:cTn>
                              </p:par>
                              <p:par>
                                <p:cTn id="266" presetID="10" presetClass="exit" presetSubtype="0" fill="hold" grpId="3" nodeType="withEffect">
                                  <p:stCondLst>
                                    <p:cond delay="2500"/>
                                  </p:stCondLst>
                                  <p:childTnLst>
                                    <p:animEffect transition="out" filter="fade">
                                      <p:cBhvr>
                                        <p:cTn id="267" dur="500"/>
                                        <p:tgtEl>
                                          <p:spTgt spid="12"/>
                                        </p:tgtEl>
                                      </p:cBhvr>
                                    </p:animEffect>
                                    <p:set>
                                      <p:cBhvr>
                                        <p:cTn id="268" dur="1" fill="hold">
                                          <p:stCondLst>
                                            <p:cond delay="499"/>
                                          </p:stCondLst>
                                        </p:cTn>
                                        <p:tgtEl>
                                          <p:spTgt spid="12"/>
                                        </p:tgtEl>
                                        <p:attrNameLst>
                                          <p:attrName>style.visibility</p:attrName>
                                        </p:attrNameLst>
                                      </p:cBhvr>
                                      <p:to>
                                        <p:strVal val="hidden"/>
                                      </p:to>
                                    </p:set>
                                  </p:childTnLst>
                                </p:cTn>
                              </p:par>
                              <p:par>
                                <p:cTn id="269" presetID="10" presetClass="entr" presetSubtype="0" fill="hold" grpId="4" nodeType="withEffect">
                                  <p:stCondLst>
                                    <p:cond delay="3000"/>
                                  </p:stCondLst>
                                  <p:childTnLst>
                                    <p:set>
                                      <p:cBhvr>
                                        <p:cTn id="270" dur="1" fill="hold">
                                          <p:stCondLst>
                                            <p:cond delay="0"/>
                                          </p:stCondLst>
                                        </p:cTn>
                                        <p:tgtEl>
                                          <p:spTgt spid="12"/>
                                        </p:tgtEl>
                                        <p:attrNameLst>
                                          <p:attrName>style.visibility</p:attrName>
                                        </p:attrNameLst>
                                      </p:cBhvr>
                                      <p:to>
                                        <p:strVal val="visible"/>
                                      </p:to>
                                    </p:set>
                                    <p:animEffect transition="in" filter="fade">
                                      <p:cBhvr>
                                        <p:cTn id="271" dur="500"/>
                                        <p:tgtEl>
                                          <p:spTgt spid="12"/>
                                        </p:tgtEl>
                                      </p:cBhvr>
                                    </p:animEffect>
                                  </p:childTnLst>
                                </p:cTn>
                              </p:par>
                              <p:par>
                                <p:cTn id="272" presetID="10" presetClass="exit" presetSubtype="0" fill="hold" grpId="5" nodeType="withEffect">
                                  <p:stCondLst>
                                    <p:cond delay="3500"/>
                                  </p:stCondLst>
                                  <p:childTnLst>
                                    <p:animEffect transition="out" filter="fade">
                                      <p:cBhvr>
                                        <p:cTn id="273" dur="500"/>
                                        <p:tgtEl>
                                          <p:spTgt spid="12"/>
                                        </p:tgtEl>
                                      </p:cBhvr>
                                    </p:animEffect>
                                    <p:set>
                                      <p:cBhvr>
                                        <p:cTn id="274" dur="1" fill="hold">
                                          <p:stCondLst>
                                            <p:cond delay="499"/>
                                          </p:stCondLst>
                                        </p:cTn>
                                        <p:tgtEl>
                                          <p:spTgt spid="12"/>
                                        </p:tgtEl>
                                        <p:attrNameLst>
                                          <p:attrName>style.visibility</p:attrName>
                                        </p:attrNameLst>
                                      </p:cBhvr>
                                      <p:to>
                                        <p:strVal val="hidden"/>
                                      </p:to>
                                    </p:set>
                                  </p:childTnLst>
                                </p:cTn>
                              </p:par>
                              <p:par>
                                <p:cTn id="275" presetID="10" presetClass="entr" presetSubtype="0" fill="hold" grpId="6" nodeType="withEffect">
                                  <p:stCondLst>
                                    <p:cond delay="4000"/>
                                  </p:stCondLst>
                                  <p:childTnLst>
                                    <p:set>
                                      <p:cBhvr>
                                        <p:cTn id="276" dur="1" fill="hold">
                                          <p:stCondLst>
                                            <p:cond delay="0"/>
                                          </p:stCondLst>
                                        </p:cTn>
                                        <p:tgtEl>
                                          <p:spTgt spid="12"/>
                                        </p:tgtEl>
                                        <p:attrNameLst>
                                          <p:attrName>style.visibility</p:attrName>
                                        </p:attrNameLst>
                                      </p:cBhvr>
                                      <p:to>
                                        <p:strVal val="visible"/>
                                      </p:to>
                                    </p:set>
                                    <p:animEffect transition="in" filter="fade">
                                      <p:cBhvr>
                                        <p:cTn id="277" dur="500"/>
                                        <p:tgtEl>
                                          <p:spTgt spid="12"/>
                                        </p:tgtEl>
                                      </p:cBhvr>
                                    </p:animEffect>
                                  </p:childTnLst>
                                </p:cTn>
                              </p:par>
                              <p:par>
                                <p:cTn id="278" presetID="10" presetClass="exit" presetSubtype="0" fill="hold" grpId="7" nodeType="withEffect">
                                  <p:stCondLst>
                                    <p:cond delay="4500"/>
                                  </p:stCondLst>
                                  <p:childTnLst>
                                    <p:animEffect transition="out" filter="fade">
                                      <p:cBhvr>
                                        <p:cTn id="279" dur="500"/>
                                        <p:tgtEl>
                                          <p:spTgt spid="12"/>
                                        </p:tgtEl>
                                      </p:cBhvr>
                                    </p:animEffect>
                                    <p:set>
                                      <p:cBhvr>
                                        <p:cTn id="280" dur="1" fill="hold">
                                          <p:stCondLst>
                                            <p:cond delay="499"/>
                                          </p:stCondLst>
                                        </p:cTn>
                                        <p:tgtEl>
                                          <p:spTgt spid="12"/>
                                        </p:tgtEl>
                                        <p:attrNameLst>
                                          <p:attrName>style.visibility</p:attrName>
                                        </p:attrNameLst>
                                      </p:cBhvr>
                                      <p:to>
                                        <p:strVal val="hidden"/>
                                      </p:to>
                                    </p:set>
                                  </p:childTnLst>
                                </p:cTn>
                              </p:par>
                              <p:par>
                                <p:cTn id="281" presetID="10" presetClass="entr" presetSubtype="0" fill="hold" grpId="8" nodeType="withEffect">
                                  <p:stCondLst>
                                    <p:cond delay="5000"/>
                                  </p:stCondLst>
                                  <p:childTnLst>
                                    <p:set>
                                      <p:cBhvr>
                                        <p:cTn id="282" dur="1" fill="hold">
                                          <p:stCondLst>
                                            <p:cond delay="0"/>
                                          </p:stCondLst>
                                        </p:cTn>
                                        <p:tgtEl>
                                          <p:spTgt spid="12"/>
                                        </p:tgtEl>
                                        <p:attrNameLst>
                                          <p:attrName>style.visibility</p:attrName>
                                        </p:attrNameLst>
                                      </p:cBhvr>
                                      <p:to>
                                        <p:strVal val="visible"/>
                                      </p:to>
                                    </p:set>
                                    <p:animEffect transition="in" filter="fade">
                                      <p:cBhvr>
                                        <p:cTn id="283" dur="500"/>
                                        <p:tgtEl>
                                          <p:spTgt spid="12"/>
                                        </p:tgtEl>
                                      </p:cBhvr>
                                    </p:animEffect>
                                  </p:childTnLst>
                                </p:cTn>
                              </p:par>
                              <p:par>
                                <p:cTn id="284" presetID="10" presetClass="exit" presetSubtype="0" fill="hold" grpId="9" nodeType="withEffect">
                                  <p:stCondLst>
                                    <p:cond delay="5500"/>
                                  </p:stCondLst>
                                  <p:childTnLst>
                                    <p:animEffect transition="out" filter="fade">
                                      <p:cBhvr>
                                        <p:cTn id="285" dur="500"/>
                                        <p:tgtEl>
                                          <p:spTgt spid="12"/>
                                        </p:tgtEl>
                                      </p:cBhvr>
                                    </p:animEffect>
                                    <p:set>
                                      <p:cBhvr>
                                        <p:cTn id="286" dur="1" fill="hold">
                                          <p:stCondLst>
                                            <p:cond delay="499"/>
                                          </p:stCondLst>
                                        </p:cTn>
                                        <p:tgtEl>
                                          <p:spTgt spid="12"/>
                                        </p:tgtEl>
                                        <p:attrNameLst>
                                          <p:attrName>style.visibility</p:attrName>
                                        </p:attrNameLst>
                                      </p:cBhvr>
                                      <p:to>
                                        <p:strVal val="hidden"/>
                                      </p:to>
                                    </p:set>
                                  </p:childTnLst>
                                </p:cTn>
                              </p:par>
                              <p:par>
                                <p:cTn id="287" presetID="10" presetClass="entr" presetSubtype="0" fill="hold" grpId="0" nodeType="withEffect">
                                  <p:stCondLst>
                                    <p:cond delay="1000"/>
                                  </p:stCondLst>
                                  <p:childTnLst>
                                    <p:set>
                                      <p:cBhvr>
                                        <p:cTn id="288" dur="1" fill="hold">
                                          <p:stCondLst>
                                            <p:cond delay="0"/>
                                          </p:stCondLst>
                                        </p:cTn>
                                        <p:tgtEl>
                                          <p:spTgt spid="6"/>
                                        </p:tgtEl>
                                        <p:attrNameLst>
                                          <p:attrName>style.visibility</p:attrName>
                                        </p:attrNameLst>
                                      </p:cBhvr>
                                      <p:to>
                                        <p:strVal val="visible"/>
                                      </p:to>
                                    </p:set>
                                    <p:animEffect transition="in" filter="fade">
                                      <p:cBhvr>
                                        <p:cTn id="289" dur="500"/>
                                        <p:tgtEl>
                                          <p:spTgt spid="6"/>
                                        </p:tgtEl>
                                      </p:cBhvr>
                                    </p:animEffect>
                                  </p:childTnLst>
                                </p:cTn>
                              </p:par>
                              <p:par>
                                <p:cTn id="290" presetID="10" presetClass="exit" presetSubtype="0" fill="hold" grpId="1" nodeType="withEffect">
                                  <p:stCondLst>
                                    <p:cond delay="5000"/>
                                  </p:stCondLst>
                                  <p:childTnLst>
                                    <p:animEffect transition="out" filter="fade">
                                      <p:cBhvr>
                                        <p:cTn id="291" dur="500"/>
                                        <p:tgtEl>
                                          <p:spTgt spid="6"/>
                                        </p:tgtEl>
                                      </p:cBhvr>
                                    </p:animEffect>
                                    <p:set>
                                      <p:cBhvr>
                                        <p:cTn id="292" dur="1" fill="hold">
                                          <p:stCondLst>
                                            <p:cond delay="499"/>
                                          </p:stCondLst>
                                        </p:cTn>
                                        <p:tgtEl>
                                          <p:spTgt spid="6"/>
                                        </p:tgtEl>
                                        <p:attrNameLst>
                                          <p:attrName>style.visibility</p:attrName>
                                        </p:attrNameLst>
                                      </p:cBhvr>
                                      <p:to>
                                        <p:strVal val="hidden"/>
                                      </p:to>
                                    </p:set>
                                  </p:childTnLst>
                                </p:cTn>
                              </p:par>
                              <p:par>
                                <p:cTn id="293" presetID="10" presetClass="entr" presetSubtype="0" fill="hold" grpId="0" nodeType="withEffect">
                                  <p:stCondLst>
                                    <p:cond delay="1250"/>
                                  </p:stCondLst>
                                  <p:childTnLst>
                                    <p:set>
                                      <p:cBhvr>
                                        <p:cTn id="294" dur="1" fill="hold">
                                          <p:stCondLst>
                                            <p:cond delay="0"/>
                                          </p:stCondLst>
                                        </p:cTn>
                                        <p:tgtEl>
                                          <p:spTgt spid="4"/>
                                        </p:tgtEl>
                                        <p:attrNameLst>
                                          <p:attrName>style.visibility</p:attrName>
                                        </p:attrNameLst>
                                      </p:cBhvr>
                                      <p:to>
                                        <p:strVal val="visible"/>
                                      </p:to>
                                    </p:set>
                                    <p:animEffect transition="in" filter="fade">
                                      <p:cBhvr>
                                        <p:cTn id="295" dur="500"/>
                                        <p:tgtEl>
                                          <p:spTgt spid="4"/>
                                        </p:tgtEl>
                                      </p:cBhvr>
                                    </p:animEffect>
                                  </p:childTnLst>
                                </p:cTn>
                              </p:par>
                              <p:par>
                                <p:cTn id="296" presetID="10" presetClass="exit" presetSubtype="0" fill="hold" grpId="1" nodeType="withEffect">
                                  <p:stCondLst>
                                    <p:cond delay="5250"/>
                                  </p:stCondLst>
                                  <p:childTnLst>
                                    <p:animEffect transition="out" filter="fade">
                                      <p:cBhvr>
                                        <p:cTn id="297" dur="500"/>
                                        <p:tgtEl>
                                          <p:spTgt spid="4"/>
                                        </p:tgtEl>
                                      </p:cBhvr>
                                    </p:animEffect>
                                    <p:set>
                                      <p:cBhvr>
                                        <p:cTn id="298" dur="1" fill="hold">
                                          <p:stCondLst>
                                            <p:cond delay="499"/>
                                          </p:stCondLst>
                                        </p:cTn>
                                        <p:tgtEl>
                                          <p:spTgt spid="4"/>
                                        </p:tgtEl>
                                        <p:attrNameLst>
                                          <p:attrName>style.visibility</p:attrName>
                                        </p:attrNameLst>
                                      </p:cBhvr>
                                      <p:to>
                                        <p:strVal val="hidden"/>
                                      </p:to>
                                    </p:set>
                                  </p:childTnLst>
                                </p:cTn>
                              </p:par>
                              <p:par>
                                <p:cTn id="299" presetID="10" presetClass="entr" presetSubtype="0" fill="hold" grpId="0" nodeType="withEffect">
                                  <p:stCondLst>
                                    <p:cond delay="1500"/>
                                  </p:stCondLst>
                                  <p:childTnLst>
                                    <p:set>
                                      <p:cBhvr>
                                        <p:cTn id="300" dur="1" fill="hold">
                                          <p:stCondLst>
                                            <p:cond delay="0"/>
                                          </p:stCondLst>
                                        </p:cTn>
                                        <p:tgtEl>
                                          <p:spTgt spid="7"/>
                                        </p:tgtEl>
                                        <p:attrNameLst>
                                          <p:attrName>style.visibility</p:attrName>
                                        </p:attrNameLst>
                                      </p:cBhvr>
                                      <p:to>
                                        <p:strVal val="visible"/>
                                      </p:to>
                                    </p:set>
                                    <p:animEffect transition="in" filter="fade">
                                      <p:cBhvr>
                                        <p:cTn id="301" dur="500"/>
                                        <p:tgtEl>
                                          <p:spTgt spid="7"/>
                                        </p:tgtEl>
                                      </p:cBhvr>
                                    </p:animEffect>
                                  </p:childTnLst>
                                </p:cTn>
                              </p:par>
                              <p:par>
                                <p:cTn id="302" presetID="10" presetClass="exit" presetSubtype="0" fill="hold" grpId="1" nodeType="withEffect">
                                  <p:stCondLst>
                                    <p:cond delay="5500"/>
                                  </p:stCondLst>
                                  <p:childTnLst>
                                    <p:animEffect transition="out" filter="fade">
                                      <p:cBhvr>
                                        <p:cTn id="303" dur="500"/>
                                        <p:tgtEl>
                                          <p:spTgt spid="7"/>
                                        </p:tgtEl>
                                      </p:cBhvr>
                                    </p:animEffect>
                                    <p:set>
                                      <p:cBhvr>
                                        <p:cTn id="304" dur="1" fill="hold">
                                          <p:stCondLst>
                                            <p:cond delay="499"/>
                                          </p:stCondLst>
                                        </p:cTn>
                                        <p:tgtEl>
                                          <p:spTgt spid="7"/>
                                        </p:tgtEl>
                                        <p:attrNameLst>
                                          <p:attrName>style.visibility</p:attrName>
                                        </p:attrNameLst>
                                      </p:cBhvr>
                                      <p:to>
                                        <p:strVal val="hidden"/>
                                      </p:to>
                                    </p:set>
                                  </p:childTnLst>
                                </p:cTn>
                              </p:par>
                              <p:par>
                                <p:cTn id="305" presetID="10" presetClass="entr" presetSubtype="0" fill="hold" grpId="0" nodeType="withEffect">
                                  <p:stCondLst>
                                    <p:cond delay="1750"/>
                                  </p:stCondLst>
                                  <p:childTnLst>
                                    <p:set>
                                      <p:cBhvr>
                                        <p:cTn id="306" dur="1" fill="hold">
                                          <p:stCondLst>
                                            <p:cond delay="0"/>
                                          </p:stCondLst>
                                        </p:cTn>
                                        <p:tgtEl>
                                          <p:spTgt spid="5"/>
                                        </p:tgtEl>
                                        <p:attrNameLst>
                                          <p:attrName>style.visibility</p:attrName>
                                        </p:attrNameLst>
                                      </p:cBhvr>
                                      <p:to>
                                        <p:strVal val="visible"/>
                                      </p:to>
                                    </p:set>
                                    <p:animEffect transition="in" filter="fade">
                                      <p:cBhvr>
                                        <p:cTn id="307" dur="500"/>
                                        <p:tgtEl>
                                          <p:spTgt spid="5"/>
                                        </p:tgtEl>
                                      </p:cBhvr>
                                    </p:animEffect>
                                  </p:childTnLst>
                                </p:cTn>
                              </p:par>
                              <p:par>
                                <p:cTn id="308" presetID="10" presetClass="exit" presetSubtype="0" fill="hold" grpId="1" nodeType="withEffect">
                                  <p:stCondLst>
                                    <p:cond delay="5750"/>
                                  </p:stCondLst>
                                  <p:childTnLst>
                                    <p:animEffect transition="out" filter="fade">
                                      <p:cBhvr>
                                        <p:cTn id="309" dur="500"/>
                                        <p:tgtEl>
                                          <p:spTgt spid="5"/>
                                        </p:tgtEl>
                                      </p:cBhvr>
                                    </p:animEffect>
                                    <p:set>
                                      <p:cBhvr>
                                        <p:cTn id="310" dur="1" fill="hold">
                                          <p:stCondLst>
                                            <p:cond delay="499"/>
                                          </p:stCondLst>
                                        </p:cTn>
                                        <p:tgtEl>
                                          <p:spTgt spid="5"/>
                                        </p:tgtEl>
                                        <p:attrNameLst>
                                          <p:attrName>style.visibility</p:attrName>
                                        </p:attrNameLst>
                                      </p:cBhvr>
                                      <p:to>
                                        <p:strVal val="hidden"/>
                                      </p:to>
                                    </p:set>
                                  </p:childTnLst>
                                </p:cTn>
                              </p:par>
                              <p:par>
                                <p:cTn id="311" presetID="10" presetClass="entr" presetSubtype="0" fill="hold" grpId="0" nodeType="withEffect">
                                  <p:stCondLst>
                                    <p:cond delay="1500"/>
                                  </p:stCondLst>
                                  <p:childTnLst>
                                    <p:set>
                                      <p:cBhvr>
                                        <p:cTn id="312" dur="1" fill="hold">
                                          <p:stCondLst>
                                            <p:cond delay="0"/>
                                          </p:stCondLst>
                                        </p:cTn>
                                        <p:tgtEl>
                                          <p:spTgt spid="17"/>
                                        </p:tgtEl>
                                        <p:attrNameLst>
                                          <p:attrName>style.visibility</p:attrName>
                                        </p:attrNameLst>
                                      </p:cBhvr>
                                      <p:to>
                                        <p:strVal val="visible"/>
                                      </p:to>
                                    </p:set>
                                    <p:animEffect transition="in" filter="fade">
                                      <p:cBhvr>
                                        <p:cTn id="313" dur="500"/>
                                        <p:tgtEl>
                                          <p:spTgt spid="17"/>
                                        </p:tgtEl>
                                      </p:cBhvr>
                                    </p:animEffect>
                                  </p:childTnLst>
                                </p:cTn>
                              </p:par>
                              <p:par>
                                <p:cTn id="314" presetID="10" presetClass="exit" presetSubtype="0" fill="hold" grpId="1" nodeType="withEffect">
                                  <p:stCondLst>
                                    <p:cond delay="2000"/>
                                  </p:stCondLst>
                                  <p:childTnLst>
                                    <p:animEffect transition="out" filter="fade">
                                      <p:cBhvr>
                                        <p:cTn id="315" dur="500"/>
                                        <p:tgtEl>
                                          <p:spTgt spid="17"/>
                                        </p:tgtEl>
                                      </p:cBhvr>
                                    </p:animEffect>
                                    <p:set>
                                      <p:cBhvr>
                                        <p:cTn id="316" dur="1" fill="hold">
                                          <p:stCondLst>
                                            <p:cond delay="499"/>
                                          </p:stCondLst>
                                        </p:cTn>
                                        <p:tgtEl>
                                          <p:spTgt spid="17"/>
                                        </p:tgtEl>
                                        <p:attrNameLst>
                                          <p:attrName>style.visibility</p:attrName>
                                        </p:attrNameLst>
                                      </p:cBhvr>
                                      <p:to>
                                        <p:strVal val="hidden"/>
                                      </p:to>
                                    </p:set>
                                  </p:childTnLst>
                                </p:cTn>
                              </p:par>
                              <p:par>
                                <p:cTn id="317" presetID="10" presetClass="entr" presetSubtype="0" fill="hold" grpId="2" nodeType="withEffect">
                                  <p:stCondLst>
                                    <p:cond delay="2500"/>
                                  </p:stCondLst>
                                  <p:childTnLst>
                                    <p:set>
                                      <p:cBhvr>
                                        <p:cTn id="318" dur="1" fill="hold">
                                          <p:stCondLst>
                                            <p:cond delay="0"/>
                                          </p:stCondLst>
                                        </p:cTn>
                                        <p:tgtEl>
                                          <p:spTgt spid="17"/>
                                        </p:tgtEl>
                                        <p:attrNameLst>
                                          <p:attrName>style.visibility</p:attrName>
                                        </p:attrNameLst>
                                      </p:cBhvr>
                                      <p:to>
                                        <p:strVal val="visible"/>
                                      </p:to>
                                    </p:set>
                                    <p:animEffect transition="in" filter="fade">
                                      <p:cBhvr>
                                        <p:cTn id="319" dur="500"/>
                                        <p:tgtEl>
                                          <p:spTgt spid="17"/>
                                        </p:tgtEl>
                                      </p:cBhvr>
                                    </p:animEffect>
                                  </p:childTnLst>
                                </p:cTn>
                              </p:par>
                              <p:par>
                                <p:cTn id="320" presetID="10" presetClass="exit" presetSubtype="0" fill="hold" grpId="3" nodeType="withEffect">
                                  <p:stCondLst>
                                    <p:cond delay="3000"/>
                                  </p:stCondLst>
                                  <p:childTnLst>
                                    <p:animEffect transition="out" filter="fade">
                                      <p:cBhvr>
                                        <p:cTn id="321" dur="500"/>
                                        <p:tgtEl>
                                          <p:spTgt spid="17"/>
                                        </p:tgtEl>
                                      </p:cBhvr>
                                    </p:animEffect>
                                    <p:set>
                                      <p:cBhvr>
                                        <p:cTn id="322" dur="1" fill="hold">
                                          <p:stCondLst>
                                            <p:cond delay="499"/>
                                          </p:stCondLst>
                                        </p:cTn>
                                        <p:tgtEl>
                                          <p:spTgt spid="17"/>
                                        </p:tgtEl>
                                        <p:attrNameLst>
                                          <p:attrName>style.visibility</p:attrName>
                                        </p:attrNameLst>
                                      </p:cBhvr>
                                      <p:to>
                                        <p:strVal val="hidden"/>
                                      </p:to>
                                    </p:set>
                                  </p:childTnLst>
                                </p:cTn>
                              </p:par>
                              <p:par>
                                <p:cTn id="323" presetID="10" presetClass="entr" presetSubtype="0" fill="hold" grpId="4" nodeType="withEffect">
                                  <p:stCondLst>
                                    <p:cond delay="3540"/>
                                  </p:stCondLst>
                                  <p:childTnLst>
                                    <p:set>
                                      <p:cBhvr>
                                        <p:cTn id="324" dur="1" fill="hold">
                                          <p:stCondLst>
                                            <p:cond delay="0"/>
                                          </p:stCondLst>
                                        </p:cTn>
                                        <p:tgtEl>
                                          <p:spTgt spid="17"/>
                                        </p:tgtEl>
                                        <p:attrNameLst>
                                          <p:attrName>style.visibility</p:attrName>
                                        </p:attrNameLst>
                                      </p:cBhvr>
                                      <p:to>
                                        <p:strVal val="visible"/>
                                      </p:to>
                                    </p:set>
                                    <p:animEffect transition="in" filter="fade">
                                      <p:cBhvr>
                                        <p:cTn id="325" dur="500"/>
                                        <p:tgtEl>
                                          <p:spTgt spid="17"/>
                                        </p:tgtEl>
                                      </p:cBhvr>
                                    </p:animEffect>
                                  </p:childTnLst>
                                </p:cTn>
                              </p:par>
                              <p:par>
                                <p:cTn id="326" presetID="10" presetClass="exit" presetSubtype="0" fill="hold" grpId="5" nodeType="withEffect">
                                  <p:stCondLst>
                                    <p:cond delay="4000"/>
                                  </p:stCondLst>
                                  <p:childTnLst>
                                    <p:animEffect transition="out" filter="fade">
                                      <p:cBhvr>
                                        <p:cTn id="327" dur="500"/>
                                        <p:tgtEl>
                                          <p:spTgt spid="17"/>
                                        </p:tgtEl>
                                      </p:cBhvr>
                                    </p:animEffect>
                                    <p:set>
                                      <p:cBhvr>
                                        <p:cTn id="328" dur="1" fill="hold">
                                          <p:stCondLst>
                                            <p:cond delay="499"/>
                                          </p:stCondLst>
                                        </p:cTn>
                                        <p:tgtEl>
                                          <p:spTgt spid="17"/>
                                        </p:tgtEl>
                                        <p:attrNameLst>
                                          <p:attrName>style.visibility</p:attrName>
                                        </p:attrNameLst>
                                      </p:cBhvr>
                                      <p:to>
                                        <p:strVal val="hidden"/>
                                      </p:to>
                                    </p:set>
                                  </p:childTnLst>
                                </p:cTn>
                              </p:par>
                              <p:par>
                                <p:cTn id="329" presetID="10" presetClass="entr" presetSubtype="0" fill="hold" grpId="6" nodeType="withEffect">
                                  <p:stCondLst>
                                    <p:cond delay="4500"/>
                                  </p:stCondLst>
                                  <p:childTnLst>
                                    <p:set>
                                      <p:cBhvr>
                                        <p:cTn id="330" dur="1" fill="hold">
                                          <p:stCondLst>
                                            <p:cond delay="0"/>
                                          </p:stCondLst>
                                        </p:cTn>
                                        <p:tgtEl>
                                          <p:spTgt spid="17"/>
                                        </p:tgtEl>
                                        <p:attrNameLst>
                                          <p:attrName>style.visibility</p:attrName>
                                        </p:attrNameLst>
                                      </p:cBhvr>
                                      <p:to>
                                        <p:strVal val="visible"/>
                                      </p:to>
                                    </p:set>
                                    <p:animEffect transition="in" filter="fade">
                                      <p:cBhvr>
                                        <p:cTn id="331" dur="500"/>
                                        <p:tgtEl>
                                          <p:spTgt spid="17"/>
                                        </p:tgtEl>
                                      </p:cBhvr>
                                    </p:animEffect>
                                  </p:childTnLst>
                                </p:cTn>
                              </p:par>
                              <p:par>
                                <p:cTn id="332" presetID="10" presetClass="exit" presetSubtype="0" fill="hold" grpId="7" nodeType="withEffect">
                                  <p:stCondLst>
                                    <p:cond delay="5000"/>
                                  </p:stCondLst>
                                  <p:childTnLst>
                                    <p:animEffect transition="out" filter="fade">
                                      <p:cBhvr>
                                        <p:cTn id="333" dur="500"/>
                                        <p:tgtEl>
                                          <p:spTgt spid="17"/>
                                        </p:tgtEl>
                                      </p:cBhvr>
                                    </p:animEffect>
                                    <p:set>
                                      <p:cBhvr>
                                        <p:cTn id="334" dur="1" fill="hold">
                                          <p:stCondLst>
                                            <p:cond delay="499"/>
                                          </p:stCondLst>
                                        </p:cTn>
                                        <p:tgtEl>
                                          <p:spTgt spid="17"/>
                                        </p:tgtEl>
                                        <p:attrNameLst>
                                          <p:attrName>style.visibility</p:attrName>
                                        </p:attrNameLst>
                                      </p:cBhvr>
                                      <p:to>
                                        <p:strVal val="hidden"/>
                                      </p:to>
                                    </p:set>
                                  </p:childTnLst>
                                </p:cTn>
                              </p:par>
                              <p:par>
                                <p:cTn id="335" presetID="10" presetClass="entr" presetSubtype="0" fill="hold" grpId="8" nodeType="withEffect">
                                  <p:stCondLst>
                                    <p:cond delay="5500"/>
                                  </p:stCondLst>
                                  <p:childTnLst>
                                    <p:set>
                                      <p:cBhvr>
                                        <p:cTn id="336" dur="1" fill="hold">
                                          <p:stCondLst>
                                            <p:cond delay="0"/>
                                          </p:stCondLst>
                                        </p:cTn>
                                        <p:tgtEl>
                                          <p:spTgt spid="17"/>
                                        </p:tgtEl>
                                        <p:attrNameLst>
                                          <p:attrName>style.visibility</p:attrName>
                                        </p:attrNameLst>
                                      </p:cBhvr>
                                      <p:to>
                                        <p:strVal val="visible"/>
                                      </p:to>
                                    </p:set>
                                    <p:animEffect transition="in" filter="fade">
                                      <p:cBhvr>
                                        <p:cTn id="337" dur="500"/>
                                        <p:tgtEl>
                                          <p:spTgt spid="17"/>
                                        </p:tgtEl>
                                      </p:cBhvr>
                                    </p:animEffect>
                                  </p:childTnLst>
                                </p:cTn>
                              </p:par>
                              <p:par>
                                <p:cTn id="338" presetID="10" presetClass="exit" presetSubtype="0" fill="hold" grpId="9" nodeType="withEffect">
                                  <p:stCondLst>
                                    <p:cond delay="6000"/>
                                  </p:stCondLst>
                                  <p:childTnLst>
                                    <p:animEffect transition="out" filter="fade">
                                      <p:cBhvr>
                                        <p:cTn id="339" dur="500"/>
                                        <p:tgtEl>
                                          <p:spTgt spid="17"/>
                                        </p:tgtEl>
                                      </p:cBhvr>
                                    </p:animEffect>
                                    <p:set>
                                      <p:cBhvr>
                                        <p:cTn id="340"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6" grpId="0" animBg="1"/>
      <p:bldP spid="6" grpId="1" animBg="1"/>
      <p:bldP spid="7" grpId="0" animBg="1"/>
      <p:bldP spid="7" grpId="1" animBg="1"/>
      <p:bldP spid="12" grpId="0" animBg="1"/>
      <p:bldP spid="12" grpId="1" animBg="1"/>
      <p:bldP spid="12" grpId="2" animBg="1"/>
      <p:bldP spid="12" grpId="3" animBg="1"/>
      <p:bldP spid="12" grpId="4" animBg="1"/>
      <p:bldP spid="12" grpId="5" animBg="1"/>
      <p:bldP spid="12" grpId="6" animBg="1"/>
      <p:bldP spid="12" grpId="7" animBg="1"/>
      <p:bldP spid="12" grpId="8" animBg="1"/>
      <p:bldP spid="12" grpId="9" animBg="1"/>
      <p:bldP spid="15" grpId="0" animBg="1"/>
      <p:bldP spid="15" grpId="1" animBg="1"/>
      <p:bldP spid="15" grpId="2" animBg="1"/>
      <p:bldP spid="15" grpId="3" animBg="1"/>
      <p:bldP spid="15" grpId="4" animBg="1"/>
      <p:bldP spid="15" grpId="5" animBg="1"/>
      <p:bldP spid="15" grpId="6" animBg="1"/>
      <p:bldP spid="15" grpId="7" animBg="1"/>
      <p:bldP spid="15" grpId="8" animBg="1"/>
      <p:bldP spid="15" grpId="9" animBg="1"/>
      <p:bldP spid="16" grpId="0" animBg="1"/>
      <p:bldP spid="16" grpId="1" animBg="1"/>
      <p:bldP spid="16" grpId="2" animBg="1"/>
      <p:bldP spid="16" grpId="3" animBg="1"/>
      <p:bldP spid="16" grpId="4" animBg="1"/>
      <p:bldP spid="16" grpId="5" animBg="1"/>
      <p:bldP spid="16" grpId="6" animBg="1"/>
      <p:bldP spid="16" grpId="7" animBg="1"/>
      <p:bldP spid="16" grpId="8" animBg="1"/>
      <p:bldP spid="16" grpId="9" animBg="1"/>
      <p:bldP spid="17" grpId="0" animBg="1"/>
      <p:bldP spid="17" grpId="1" animBg="1"/>
      <p:bldP spid="17" grpId="2" animBg="1"/>
      <p:bldP spid="17" grpId="3" animBg="1"/>
      <p:bldP spid="17" grpId="4" animBg="1"/>
      <p:bldP spid="17" grpId="5" animBg="1"/>
      <p:bldP spid="17" grpId="6" animBg="1"/>
      <p:bldP spid="17" grpId="7" animBg="1"/>
      <p:bldP spid="17" grpId="8" animBg="1"/>
      <p:bldP spid="17" grpId="9" animBg="1"/>
      <p:bldP spid="20" grpId="0" animBg="1"/>
      <p:bldP spid="20" grpId="1" animBg="1"/>
      <p:bldP spid="20" grpId="2" animBg="1"/>
      <p:bldP spid="20" grpId="3" animBg="1"/>
      <p:bldP spid="20" grpId="4" animBg="1"/>
      <p:bldP spid="20" grpId="5" animBg="1"/>
      <p:bldP spid="20" grpId="6" animBg="1"/>
      <p:bldP spid="20" grpId="7" animBg="1"/>
      <p:bldP spid="20" grpId="8" animBg="1"/>
      <p:bldP spid="20" grpId="9" animBg="1"/>
      <p:bldP spid="23" grpId="0" animBg="1"/>
      <p:bldP spid="23" grpId="1" animBg="1"/>
      <p:bldP spid="23" grpId="2" animBg="1"/>
      <p:bldP spid="23" grpId="3" animBg="1"/>
      <p:bldP spid="23" grpId="4" animBg="1"/>
      <p:bldP spid="23" grpId="5" animBg="1"/>
      <p:bldP spid="23" grpId="6" animBg="1"/>
      <p:bldP spid="23" grpId="7" animBg="1"/>
      <p:bldP spid="23" grpId="8" animBg="1"/>
      <p:bldP spid="23" grpId="9" animBg="1"/>
      <p:bldP spid="26" grpId="0" animBg="1"/>
      <p:bldP spid="26" grpId="1" animBg="1"/>
      <p:bldP spid="26" grpId="2" animBg="1"/>
      <p:bldP spid="26" grpId="3" animBg="1"/>
      <p:bldP spid="26" grpId="4" animBg="1"/>
      <p:bldP spid="26" grpId="5" animBg="1"/>
      <p:bldP spid="26" grpId="6" animBg="1"/>
      <p:bldP spid="26" grpId="7" animBg="1"/>
      <p:bldP spid="26" grpId="8" animBg="1"/>
      <p:bldP spid="26" grpId="9" animBg="1"/>
      <p:bldP spid="27" grpId="0" animBg="1"/>
      <p:bldP spid="27" grpId="1" animBg="1"/>
      <p:bldP spid="27" grpId="2" animBg="1"/>
      <p:bldP spid="27" grpId="3" animBg="1"/>
      <p:bldP spid="27" grpId="4" animBg="1"/>
      <p:bldP spid="27" grpId="5" animBg="1"/>
      <p:bldP spid="27" grpId="6" animBg="1"/>
      <p:bldP spid="27" grpId="7" animBg="1"/>
      <p:bldP spid="27" grpId="8" animBg="1"/>
      <p:bldP spid="27" grpId="9" animBg="1"/>
      <p:bldP spid="28" grpId="0" animBg="1"/>
      <p:bldP spid="28" grpId="1" animBg="1"/>
      <p:bldP spid="28" grpId="2" animBg="1"/>
      <p:bldP spid="28" grpId="3" animBg="1"/>
      <p:bldP spid="28" grpId="4" animBg="1"/>
      <p:bldP spid="28" grpId="5" animBg="1"/>
      <p:bldP spid="28" grpId="6" animBg="1"/>
      <p:bldP spid="28" grpId="7" animBg="1"/>
      <p:bldP spid="28" grpId="8" animBg="1"/>
      <p:bldP spid="28" grpId="9" animBg="1"/>
      <p:bldP spid="33" grpId="0" animBg="1"/>
      <p:bldP spid="33" grpId="1" animBg="1"/>
      <p:bldP spid="33" grpId="2" animBg="1"/>
      <p:bldP spid="33" grpId="3" animBg="1"/>
      <p:bldP spid="33" grpId="4" animBg="1"/>
      <p:bldP spid="33" grpId="5" animBg="1"/>
      <p:bldP spid="33" grpId="6" animBg="1"/>
      <p:bldP spid="33" grpId="7" animBg="1"/>
      <p:bldP spid="33" grpId="8" animBg="1"/>
      <p:bldP spid="33" grpId="9" animBg="1"/>
      <p:bldP spid="2" grpId="0"/>
      <p:bldP spid="2" grpId="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737600" y="6172205"/>
            <a:ext cx="2844800" cy="365125"/>
          </a:xfrm>
          <a:prstGeom prst="rect">
            <a:avLst/>
          </a:prstGeom>
        </p:spPr>
        <p:txBody>
          <a:bodyPr/>
          <a:lstStyle/>
          <a:p>
            <a:fld id="{CAA65450-9309-4CC7-8A27-0CEE0AA3DE4A}" type="datetimeFigureOut">
              <a:rPr lang="en-US" smtClean="0"/>
              <a:t>11/17/2022</a:t>
            </a:fld>
            <a:endParaRPr lang="en-US"/>
          </a:p>
        </p:txBody>
      </p:sp>
      <p:sp>
        <p:nvSpPr>
          <p:cNvPr id="3" name="Footer Placeholder 2"/>
          <p:cNvSpPr>
            <a:spLocks noGrp="1"/>
          </p:cNvSpPr>
          <p:nvPr>
            <p:ph type="ftr" sz="quarter" idx="11"/>
          </p:nvPr>
        </p:nvSpPr>
        <p:spPr>
          <a:xfrm>
            <a:off x="4165600" y="6172205"/>
            <a:ext cx="3860800" cy="365125"/>
          </a:xfrm>
          <a:prstGeom prst="rect">
            <a:avLst/>
          </a:prstGeom>
        </p:spPr>
        <p:txBody>
          <a:bodyPr/>
          <a:lstStyle/>
          <a:p>
            <a:endParaRPr lang="en-US"/>
          </a:p>
        </p:txBody>
      </p:sp>
    </p:spTree>
    <p:extLst>
      <p:ext uri="{BB962C8B-B14F-4D97-AF65-F5344CB8AC3E}">
        <p14:creationId xmlns:p14="http://schemas.microsoft.com/office/powerpoint/2010/main" val="31667978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3" y="273050"/>
            <a:ext cx="4011084" cy="1162050"/>
          </a:xfrm>
        </p:spPr>
        <p:txBody>
          <a:bodyPr anchor="b"/>
          <a:lstStyle>
            <a:lvl1pPr algn="l">
              <a:defRPr sz="2000" b="1"/>
            </a:lvl1pPr>
          </a:lstStyle>
          <a:p>
            <a:r>
              <a:rPr lang="en-US"/>
              <a:t>[Insert Title Here] </a:t>
            </a:r>
          </a:p>
        </p:txBody>
      </p:sp>
      <p:sp>
        <p:nvSpPr>
          <p:cNvPr id="3" name="Content Placeholder 2"/>
          <p:cNvSpPr>
            <a:spLocks noGrp="1"/>
          </p:cNvSpPr>
          <p:nvPr>
            <p:ph idx="1"/>
          </p:nvPr>
        </p:nvSpPr>
        <p:spPr>
          <a:xfrm>
            <a:off x="4766733" y="273055"/>
            <a:ext cx="6815667" cy="559434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1"/>
            <a:ext cx="4011084" cy="4422602"/>
          </a:xfrm>
        </p:spPr>
        <p:txBody>
          <a:bodyPr/>
          <a:lstStyle>
            <a:lvl1pPr marL="0" indent="0">
              <a:buNone/>
              <a:defRPr sz="1400"/>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2" indent="0">
              <a:buNone/>
              <a:defRPr sz="900"/>
            </a:lvl7pPr>
            <a:lvl8pPr marL="3200240" indent="0">
              <a:buNone/>
              <a:defRPr sz="900"/>
            </a:lvl8pPr>
            <a:lvl9pPr marL="3657418" indent="0">
              <a:buNone/>
              <a:defRPr sz="900"/>
            </a:lvl9pPr>
          </a:lstStyle>
          <a:p>
            <a:pPr lvl="0"/>
            <a:r>
              <a:rPr lang="en-US"/>
              <a:t>Click to edit Master text styles</a:t>
            </a:r>
          </a:p>
        </p:txBody>
      </p:sp>
      <p:sp>
        <p:nvSpPr>
          <p:cNvPr id="5" name="Date Placeholder 4"/>
          <p:cNvSpPr>
            <a:spLocks noGrp="1"/>
          </p:cNvSpPr>
          <p:nvPr>
            <p:ph type="dt" sz="half" idx="10"/>
          </p:nvPr>
        </p:nvSpPr>
        <p:spPr>
          <a:xfrm>
            <a:off x="8737600" y="6172205"/>
            <a:ext cx="2844800" cy="365125"/>
          </a:xfrm>
          <a:prstGeom prst="rect">
            <a:avLst/>
          </a:prstGeom>
        </p:spPr>
        <p:txBody>
          <a:bodyPr/>
          <a:lstStyle/>
          <a:p>
            <a:fld id="{CAA65450-9309-4CC7-8A27-0CEE0AA3DE4A}" type="datetimeFigureOut">
              <a:rPr lang="en-US" smtClean="0"/>
              <a:t>11/17/2022</a:t>
            </a:fld>
            <a:endParaRPr lang="en-US"/>
          </a:p>
        </p:txBody>
      </p:sp>
      <p:sp>
        <p:nvSpPr>
          <p:cNvPr id="6" name="Footer Placeholder 5"/>
          <p:cNvSpPr>
            <a:spLocks noGrp="1"/>
          </p:cNvSpPr>
          <p:nvPr>
            <p:ph type="ftr" sz="quarter" idx="11"/>
          </p:nvPr>
        </p:nvSpPr>
        <p:spPr>
          <a:xfrm>
            <a:off x="4165600" y="6172205"/>
            <a:ext cx="3860800" cy="365125"/>
          </a:xfrm>
          <a:prstGeom prst="rect">
            <a:avLst/>
          </a:prstGeom>
        </p:spPr>
        <p:txBody>
          <a:bodyPr/>
          <a:lstStyle/>
          <a:p>
            <a:endParaRPr lang="en-US"/>
          </a:p>
        </p:txBody>
      </p:sp>
    </p:spTree>
    <p:extLst>
      <p:ext uri="{BB962C8B-B14F-4D97-AF65-F5344CB8AC3E}">
        <p14:creationId xmlns:p14="http://schemas.microsoft.com/office/powerpoint/2010/main" val="11670521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r>
              <a:rPr lang="en-US"/>
              <a:t>Click icon to add picture</a:t>
            </a:r>
          </a:p>
        </p:txBody>
      </p:sp>
      <p:sp>
        <p:nvSpPr>
          <p:cNvPr id="5" name="Date Placeholder 4"/>
          <p:cNvSpPr>
            <a:spLocks noGrp="1"/>
          </p:cNvSpPr>
          <p:nvPr>
            <p:ph type="dt" sz="half" idx="10"/>
          </p:nvPr>
        </p:nvSpPr>
        <p:spPr>
          <a:xfrm>
            <a:off x="8737600" y="6172205"/>
            <a:ext cx="2844800" cy="365125"/>
          </a:xfrm>
          <a:prstGeom prst="rect">
            <a:avLst/>
          </a:prstGeom>
        </p:spPr>
        <p:txBody>
          <a:bodyPr/>
          <a:lstStyle/>
          <a:p>
            <a:fld id="{CAA65450-9309-4CC7-8A27-0CEE0AA3DE4A}" type="datetimeFigureOut">
              <a:rPr lang="en-US" smtClean="0"/>
              <a:t>11/17/2022</a:t>
            </a:fld>
            <a:endParaRPr lang="en-US"/>
          </a:p>
        </p:txBody>
      </p:sp>
      <p:sp>
        <p:nvSpPr>
          <p:cNvPr id="6" name="Footer Placeholder 5"/>
          <p:cNvSpPr>
            <a:spLocks noGrp="1"/>
          </p:cNvSpPr>
          <p:nvPr>
            <p:ph type="ftr" sz="quarter" idx="11"/>
          </p:nvPr>
        </p:nvSpPr>
        <p:spPr>
          <a:xfrm>
            <a:off x="4165600" y="6172205"/>
            <a:ext cx="3860800" cy="365125"/>
          </a:xfrm>
          <a:prstGeom prst="rect">
            <a:avLst/>
          </a:prstGeom>
        </p:spPr>
        <p:txBody>
          <a:bodyPr/>
          <a:lstStyle/>
          <a:p>
            <a:endParaRPr lang="en-US"/>
          </a:p>
        </p:txBody>
      </p:sp>
    </p:spTree>
    <p:extLst>
      <p:ext uri="{BB962C8B-B14F-4D97-AF65-F5344CB8AC3E}">
        <p14:creationId xmlns:p14="http://schemas.microsoft.com/office/powerpoint/2010/main" val="5645187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3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418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3813F0-7BBB-445F-A05D-1089F71F9B3B}"/>
              </a:ext>
            </a:extLst>
          </p:cNvPr>
          <p:cNvSpPr>
            <a:spLocks noGrp="1"/>
          </p:cNvSpPr>
          <p:nvPr>
            <p:ph type="title"/>
          </p:nvPr>
        </p:nvSpPr>
        <p:spPr>
          <a:xfrm>
            <a:off x="838200" y="365129"/>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8399347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BA4289-FD8E-C8DC-412A-2D38F480414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BFDD823-DFC8-17A8-AD54-C44DF276700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64BF182-B037-ECA2-D715-3A6C03E95EEB}"/>
              </a:ext>
            </a:extLst>
          </p:cNvPr>
          <p:cNvSpPr>
            <a:spLocks noGrp="1"/>
          </p:cNvSpPr>
          <p:nvPr>
            <p:ph type="dt" sz="half" idx="10"/>
          </p:nvPr>
        </p:nvSpPr>
        <p:spPr/>
        <p:txBody>
          <a:bodyPr/>
          <a:lstStyle/>
          <a:p>
            <a:fld id="{409CCD85-9DA0-41D0-AB0D-FAFAB3DE1DAA}" type="datetimeFigureOut">
              <a:rPr lang="en-US" smtClean="0"/>
              <a:t>11/17/2022</a:t>
            </a:fld>
            <a:endParaRPr lang="en-US"/>
          </a:p>
        </p:txBody>
      </p:sp>
      <p:sp>
        <p:nvSpPr>
          <p:cNvPr id="5" name="Footer Placeholder 4">
            <a:extLst>
              <a:ext uri="{FF2B5EF4-FFF2-40B4-BE49-F238E27FC236}">
                <a16:creationId xmlns:a16="http://schemas.microsoft.com/office/drawing/2014/main" id="{5AB33746-08DD-302A-F082-D63F0E559C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32326D-9296-6814-9EAA-01BD8E034B14}"/>
              </a:ext>
            </a:extLst>
          </p:cNvPr>
          <p:cNvSpPr>
            <a:spLocks noGrp="1"/>
          </p:cNvSpPr>
          <p:nvPr>
            <p:ph type="sldNum" sz="quarter" idx="12"/>
          </p:nvPr>
        </p:nvSpPr>
        <p:spPr/>
        <p:txBody>
          <a:bodyPr/>
          <a:lstStyle/>
          <a:p>
            <a:fld id="{9AF3A1CC-138D-4C26-B77F-73B99CB3CB44}" type="slidenum">
              <a:rPr lang="en-US" smtClean="0"/>
              <a:t>‹#›</a:t>
            </a:fld>
            <a:endParaRPr lang="en-US"/>
          </a:p>
        </p:txBody>
      </p:sp>
    </p:spTree>
    <p:extLst>
      <p:ext uri="{BB962C8B-B14F-4D97-AF65-F5344CB8AC3E}">
        <p14:creationId xmlns:p14="http://schemas.microsoft.com/office/powerpoint/2010/main" val="33765988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8565EF-4AFD-3B01-320E-C9B8B2CEDCA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14E0D83-E843-9903-047A-8E014238A2C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7838E2-7745-4343-3883-40B33AD6C645}"/>
              </a:ext>
            </a:extLst>
          </p:cNvPr>
          <p:cNvSpPr>
            <a:spLocks noGrp="1"/>
          </p:cNvSpPr>
          <p:nvPr>
            <p:ph type="dt" sz="half" idx="10"/>
          </p:nvPr>
        </p:nvSpPr>
        <p:spPr/>
        <p:txBody>
          <a:bodyPr/>
          <a:lstStyle/>
          <a:p>
            <a:fld id="{409CCD85-9DA0-41D0-AB0D-FAFAB3DE1DAA}" type="datetimeFigureOut">
              <a:rPr lang="en-US" smtClean="0"/>
              <a:t>11/17/2022</a:t>
            </a:fld>
            <a:endParaRPr lang="en-US"/>
          </a:p>
        </p:txBody>
      </p:sp>
      <p:sp>
        <p:nvSpPr>
          <p:cNvPr id="5" name="Footer Placeholder 4">
            <a:extLst>
              <a:ext uri="{FF2B5EF4-FFF2-40B4-BE49-F238E27FC236}">
                <a16:creationId xmlns:a16="http://schemas.microsoft.com/office/drawing/2014/main" id="{25588618-BC21-D01F-904F-5609982AB3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7A8E24-E9F3-9663-8781-D2CB18F7ADEC}"/>
              </a:ext>
            </a:extLst>
          </p:cNvPr>
          <p:cNvSpPr>
            <a:spLocks noGrp="1"/>
          </p:cNvSpPr>
          <p:nvPr>
            <p:ph type="sldNum" sz="quarter" idx="12"/>
          </p:nvPr>
        </p:nvSpPr>
        <p:spPr/>
        <p:txBody>
          <a:bodyPr/>
          <a:lstStyle/>
          <a:p>
            <a:fld id="{9AF3A1CC-138D-4C26-B77F-73B99CB3CB44}" type="slidenum">
              <a:rPr lang="en-US" smtClean="0"/>
              <a:t>‹#›</a:t>
            </a:fld>
            <a:endParaRPr lang="en-US"/>
          </a:p>
        </p:txBody>
      </p:sp>
    </p:spTree>
    <p:extLst>
      <p:ext uri="{BB962C8B-B14F-4D97-AF65-F5344CB8AC3E}">
        <p14:creationId xmlns:p14="http://schemas.microsoft.com/office/powerpoint/2010/main" val="24342508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05F00-DF02-E1D3-9AA0-B11AEDAD468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4D39D1A-9BA1-6E74-FC09-383E7B93E34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F587576-58BB-36A3-3CFD-7DCFAF6C964B}"/>
              </a:ext>
            </a:extLst>
          </p:cNvPr>
          <p:cNvSpPr>
            <a:spLocks noGrp="1"/>
          </p:cNvSpPr>
          <p:nvPr>
            <p:ph type="dt" sz="half" idx="10"/>
          </p:nvPr>
        </p:nvSpPr>
        <p:spPr/>
        <p:txBody>
          <a:bodyPr/>
          <a:lstStyle/>
          <a:p>
            <a:fld id="{409CCD85-9DA0-41D0-AB0D-FAFAB3DE1DAA}" type="datetimeFigureOut">
              <a:rPr lang="en-US" smtClean="0"/>
              <a:t>11/17/2022</a:t>
            </a:fld>
            <a:endParaRPr lang="en-US"/>
          </a:p>
        </p:txBody>
      </p:sp>
      <p:sp>
        <p:nvSpPr>
          <p:cNvPr id="5" name="Footer Placeholder 4">
            <a:extLst>
              <a:ext uri="{FF2B5EF4-FFF2-40B4-BE49-F238E27FC236}">
                <a16:creationId xmlns:a16="http://schemas.microsoft.com/office/drawing/2014/main" id="{F17405AC-16A5-409F-CD0A-AE1DC5C709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A7EC23-D1F4-34DE-B2AE-EDD7E9A7D436}"/>
              </a:ext>
            </a:extLst>
          </p:cNvPr>
          <p:cNvSpPr>
            <a:spLocks noGrp="1"/>
          </p:cNvSpPr>
          <p:nvPr>
            <p:ph type="sldNum" sz="quarter" idx="12"/>
          </p:nvPr>
        </p:nvSpPr>
        <p:spPr/>
        <p:txBody>
          <a:bodyPr/>
          <a:lstStyle/>
          <a:p>
            <a:fld id="{9AF3A1CC-138D-4C26-B77F-73B99CB3CB44}" type="slidenum">
              <a:rPr lang="en-US" smtClean="0"/>
              <a:t>‹#›</a:t>
            </a:fld>
            <a:endParaRPr lang="en-US"/>
          </a:p>
        </p:txBody>
      </p:sp>
    </p:spTree>
    <p:extLst>
      <p:ext uri="{BB962C8B-B14F-4D97-AF65-F5344CB8AC3E}">
        <p14:creationId xmlns:p14="http://schemas.microsoft.com/office/powerpoint/2010/main" val="1280403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B58231-E529-FEF1-1567-55B31C3EA93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8481D7E-0408-3C73-9E8C-AD23BD28137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561FD89-9CD2-0F9C-0ECB-C32786410A2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E6A615B-FEB7-029C-B9F3-CC70B89F0E1F}"/>
              </a:ext>
            </a:extLst>
          </p:cNvPr>
          <p:cNvSpPr>
            <a:spLocks noGrp="1"/>
          </p:cNvSpPr>
          <p:nvPr>
            <p:ph type="dt" sz="half" idx="10"/>
          </p:nvPr>
        </p:nvSpPr>
        <p:spPr/>
        <p:txBody>
          <a:bodyPr/>
          <a:lstStyle/>
          <a:p>
            <a:fld id="{409CCD85-9DA0-41D0-AB0D-FAFAB3DE1DAA}" type="datetimeFigureOut">
              <a:rPr lang="en-US" smtClean="0"/>
              <a:t>11/17/2022</a:t>
            </a:fld>
            <a:endParaRPr lang="en-US"/>
          </a:p>
        </p:txBody>
      </p:sp>
      <p:sp>
        <p:nvSpPr>
          <p:cNvPr id="6" name="Footer Placeholder 5">
            <a:extLst>
              <a:ext uri="{FF2B5EF4-FFF2-40B4-BE49-F238E27FC236}">
                <a16:creationId xmlns:a16="http://schemas.microsoft.com/office/drawing/2014/main" id="{B29919CA-9945-4EDC-CD00-657BA3DC66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F7F7A0C-E2DE-D7A3-EAE5-3142C89D3A85}"/>
              </a:ext>
            </a:extLst>
          </p:cNvPr>
          <p:cNvSpPr>
            <a:spLocks noGrp="1"/>
          </p:cNvSpPr>
          <p:nvPr>
            <p:ph type="sldNum" sz="quarter" idx="12"/>
          </p:nvPr>
        </p:nvSpPr>
        <p:spPr/>
        <p:txBody>
          <a:bodyPr/>
          <a:lstStyle/>
          <a:p>
            <a:fld id="{9AF3A1CC-138D-4C26-B77F-73B99CB3CB44}" type="slidenum">
              <a:rPr lang="en-US" smtClean="0"/>
              <a:t>‹#›</a:t>
            </a:fld>
            <a:endParaRPr lang="en-US"/>
          </a:p>
        </p:txBody>
      </p:sp>
    </p:spTree>
    <p:extLst>
      <p:ext uri="{BB962C8B-B14F-4D97-AF65-F5344CB8AC3E}">
        <p14:creationId xmlns:p14="http://schemas.microsoft.com/office/powerpoint/2010/main" val="25482075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B543EB-57AB-F69F-0041-3142812325F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B0D00D7-6EEA-DA1E-0BD9-57FDE9B715C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7FCE4E3-55ED-F618-2E2D-8E01544F588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477E756-C3AB-6EDC-6B80-D9BDB2324F7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FED6402-FBFA-D5C0-B3A4-63772BDB031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85F6A5B-D17C-3D28-71E6-E3FF43FF3BBC}"/>
              </a:ext>
            </a:extLst>
          </p:cNvPr>
          <p:cNvSpPr>
            <a:spLocks noGrp="1"/>
          </p:cNvSpPr>
          <p:nvPr>
            <p:ph type="dt" sz="half" idx="10"/>
          </p:nvPr>
        </p:nvSpPr>
        <p:spPr/>
        <p:txBody>
          <a:bodyPr/>
          <a:lstStyle/>
          <a:p>
            <a:fld id="{409CCD85-9DA0-41D0-AB0D-FAFAB3DE1DAA}" type="datetimeFigureOut">
              <a:rPr lang="en-US" smtClean="0"/>
              <a:t>11/17/2022</a:t>
            </a:fld>
            <a:endParaRPr lang="en-US"/>
          </a:p>
        </p:txBody>
      </p:sp>
      <p:sp>
        <p:nvSpPr>
          <p:cNvPr id="8" name="Footer Placeholder 7">
            <a:extLst>
              <a:ext uri="{FF2B5EF4-FFF2-40B4-BE49-F238E27FC236}">
                <a16:creationId xmlns:a16="http://schemas.microsoft.com/office/drawing/2014/main" id="{B5E8615E-9D1A-384E-6205-99DC882158F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2E4533F-0D54-9D90-A49B-0D4973A23B2F}"/>
              </a:ext>
            </a:extLst>
          </p:cNvPr>
          <p:cNvSpPr>
            <a:spLocks noGrp="1"/>
          </p:cNvSpPr>
          <p:nvPr>
            <p:ph type="sldNum" sz="quarter" idx="12"/>
          </p:nvPr>
        </p:nvSpPr>
        <p:spPr/>
        <p:txBody>
          <a:bodyPr/>
          <a:lstStyle/>
          <a:p>
            <a:fld id="{9AF3A1CC-138D-4C26-B77F-73B99CB3CB44}" type="slidenum">
              <a:rPr lang="en-US" smtClean="0"/>
              <a:t>‹#›</a:t>
            </a:fld>
            <a:endParaRPr lang="en-US"/>
          </a:p>
        </p:txBody>
      </p:sp>
    </p:spTree>
    <p:extLst>
      <p:ext uri="{BB962C8B-B14F-4D97-AF65-F5344CB8AC3E}">
        <p14:creationId xmlns:p14="http://schemas.microsoft.com/office/powerpoint/2010/main" val="19022452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2"/>
        </a:solidFill>
        <a:effectLst/>
      </p:bgPr>
    </p:bg>
    <p:spTree>
      <p:nvGrpSpPr>
        <p:cNvPr id="1" name=""/>
        <p:cNvGrpSpPr/>
        <p:nvPr/>
      </p:nvGrpSpPr>
      <p:grpSpPr>
        <a:xfrm>
          <a:off x="0" y="0"/>
          <a:ext cx="0" cy="0"/>
          <a:chOff x="0" y="0"/>
          <a:chExt cx="0" cy="0"/>
        </a:xfrm>
      </p:grpSpPr>
      <p:sp>
        <p:nvSpPr>
          <p:cNvPr id="27" name="Diamond 26">
            <a:extLst>
              <a:ext uri="{FF2B5EF4-FFF2-40B4-BE49-F238E27FC236}">
                <a16:creationId xmlns:a16="http://schemas.microsoft.com/office/drawing/2014/main" id="{239F7AA4-2D43-4BCB-BF16-CC8ED5C11C06}"/>
              </a:ext>
            </a:extLst>
          </p:cNvPr>
          <p:cNvSpPr>
            <a:spLocks noChangeAspect="1"/>
          </p:cNvSpPr>
          <p:nvPr userDrawn="1"/>
        </p:nvSpPr>
        <p:spPr>
          <a:xfrm>
            <a:off x="10661904" y="2577165"/>
            <a:ext cx="1600200" cy="1600200"/>
          </a:xfrm>
          <a:prstGeom prst="diamond">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5" name="Diamond 24">
            <a:extLst>
              <a:ext uri="{FF2B5EF4-FFF2-40B4-BE49-F238E27FC236}">
                <a16:creationId xmlns:a16="http://schemas.microsoft.com/office/drawing/2014/main" id="{E36BE92B-B8B8-46ED-9916-9CF1DE781E51}"/>
              </a:ext>
            </a:extLst>
          </p:cNvPr>
          <p:cNvSpPr>
            <a:spLocks noChangeAspect="1"/>
          </p:cNvSpPr>
          <p:nvPr userDrawn="1"/>
        </p:nvSpPr>
        <p:spPr>
          <a:xfrm>
            <a:off x="9107424" y="4187952"/>
            <a:ext cx="1600200" cy="1600200"/>
          </a:xfrm>
          <a:prstGeom prst="diamond">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6" name="Diamond 25">
            <a:extLst>
              <a:ext uri="{FF2B5EF4-FFF2-40B4-BE49-F238E27FC236}">
                <a16:creationId xmlns:a16="http://schemas.microsoft.com/office/drawing/2014/main" id="{1890491F-A8C8-4CD9-B9DA-66F985F0F939}"/>
              </a:ext>
            </a:extLst>
          </p:cNvPr>
          <p:cNvSpPr>
            <a:spLocks noChangeAspect="1"/>
          </p:cNvSpPr>
          <p:nvPr userDrawn="1"/>
        </p:nvSpPr>
        <p:spPr>
          <a:xfrm>
            <a:off x="9107424" y="941832"/>
            <a:ext cx="1600200" cy="1600200"/>
          </a:xfrm>
          <a:prstGeom prst="diamond">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4" name="Diamond 23">
            <a:extLst>
              <a:ext uri="{FF2B5EF4-FFF2-40B4-BE49-F238E27FC236}">
                <a16:creationId xmlns:a16="http://schemas.microsoft.com/office/drawing/2014/main" id="{45B9E38A-CAC0-440D-AE24-F2E889796CEF}"/>
              </a:ext>
            </a:extLst>
          </p:cNvPr>
          <p:cNvSpPr>
            <a:spLocks noChangeAspect="1"/>
          </p:cNvSpPr>
          <p:nvPr userDrawn="1"/>
        </p:nvSpPr>
        <p:spPr>
          <a:xfrm>
            <a:off x="1490472" y="4187952"/>
            <a:ext cx="1600200" cy="1600200"/>
          </a:xfrm>
          <a:prstGeom prst="diamond">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3" name="Diamond 22">
            <a:extLst>
              <a:ext uri="{FF2B5EF4-FFF2-40B4-BE49-F238E27FC236}">
                <a16:creationId xmlns:a16="http://schemas.microsoft.com/office/drawing/2014/main" id="{41520CD4-77DD-4940-B859-B80C6B496A83}"/>
              </a:ext>
            </a:extLst>
          </p:cNvPr>
          <p:cNvSpPr>
            <a:spLocks noChangeAspect="1"/>
          </p:cNvSpPr>
          <p:nvPr userDrawn="1"/>
        </p:nvSpPr>
        <p:spPr>
          <a:xfrm>
            <a:off x="-84995" y="2570169"/>
            <a:ext cx="1600200" cy="1600200"/>
          </a:xfrm>
          <a:prstGeom prst="diamond">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2" name="Diamond 21">
            <a:extLst>
              <a:ext uri="{FF2B5EF4-FFF2-40B4-BE49-F238E27FC236}">
                <a16:creationId xmlns:a16="http://schemas.microsoft.com/office/drawing/2014/main" id="{1BCDF2FB-7A60-4C66-8F7B-E075C795C1D5}"/>
              </a:ext>
            </a:extLst>
          </p:cNvPr>
          <p:cNvSpPr>
            <a:spLocks noChangeAspect="1"/>
          </p:cNvSpPr>
          <p:nvPr userDrawn="1"/>
        </p:nvSpPr>
        <p:spPr>
          <a:xfrm>
            <a:off x="1472184" y="941832"/>
            <a:ext cx="1600200" cy="1600200"/>
          </a:xfrm>
          <a:prstGeom prst="diamond">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6" name="Graphic 5">
            <a:extLst>
              <a:ext uri="{FF2B5EF4-FFF2-40B4-BE49-F238E27FC236}">
                <a16:creationId xmlns:a16="http://schemas.microsoft.com/office/drawing/2014/main" id="{0FEF2CCD-FA67-AD4C-90A4-33790735097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69681" y="1701643"/>
            <a:ext cx="12524564" cy="3322844"/>
          </a:xfrm>
          <a:prstGeom prst="rect">
            <a:avLst/>
          </a:prstGeom>
        </p:spPr>
      </p:pic>
      <p:pic>
        <p:nvPicPr>
          <p:cNvPr id="8" name="Graphic 7">
            <a:extLst>
              <a:ext uri="{FF2B5EF4-FFF2-40B4-BE49-F238E27FC236}">
                <a16:creationId xmlns:a16="http://schemas.microsoft.com/office/drawing/2014/main" id="{CACD5791-03B1-B448-A1F2-6E17E58441D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69681" y="1701643"/>
            <a:ext cx="12524564" cy="3351244"/>
          </a:xfrm>
          <a:prstGeom prst="rect">
            <a:avLst/>
          </a:prstGeom>
        </p:spPr>
      </p:pic>
      <p:sp>
        <p:nvSpPr>
          <p:cNvPr id="2" name="Graphic 11">
            <a:extLst>
              <a:ext uri="{FF2B5EF4-FFF2-40B4-BE49-F238E27FC236}">
                <a16:creationId xmlns:a16="http://schemas.microsoft.com/office/drawing/2014/main" id="{F999B271-6869-6B49-92E2-BB4C25CD8AD6}"/>
              </a:ext>
            </a:extLst>
          </p:cNvPr>
          <p:cNvSpPr/>
          <p:nvPr/>
        </p:nvSpPr>
        <p:spPr>
          <a:xfrm>
            <a:off x="-197937" y="1673510"/>
            <a:ext cx="12577905" cy="3412175"/>
          </a:xfrm>
          <a:custGeom>
            <a:avLst/>
            <a:gdLst>
              <a:gd name="connsiteX0" fmla="*/ 12406774 w 12577905"/>
              <a:gd name="connsiteY0" fmla="*/ 179019 h 3412175"/>
              <a:gd name="connsiteX1" fmla="*/ 9347750 w 12577905"/>
              <a:gd name="connsiteY1" fmla="*/ 3238674 h 3412175"/>
              <a:gd name="connsiteX2" fmla="*/ 6289900 w 12577905"/>
              <a:gd name="connsiteY2" fmla="*/ 179019 h 3412175"/>
              <a:gd name="connsiteX3" fmla="*/ 3230876 w 12577905"/>
              <a:gd name="connsiteY3" fmla="*/ 3238674 h 3412175"/>
              <a:gd name="connsiteX4" fmla="*/ 179107 w 12577905"/>
              <a:gd name="connsiteY4" fmla="*/ 184671 h 3412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77905" h="3412175">
                <a:moveTo>
                  <a:pt x="12406774" y="179019"/>
                </a:moveTo>
                <a:lnTo>
                  <a:pt x="9347750" y="3238674"/>
                </a:lnTo>
                <a:lnTo>
                  <a:pt x="6289900" y="179019"/>
                </a:lnTo>
                <a:lnTo>
                  <a:pt x="3230876" y="3238674"/>
                </a:lnTo>
                <a:lnTo>
                  <a:pt x="179107" y="184671"/>
                </a:lnTo>
              </a:path>
            </a:pathLst>
          </a:custGeom>
          <a:noFill/>
          <a:ln w="213217" cap="sq">
            <a:solidFill>
              <a:schemeClr val="accent2"/>
            </a:solidFill>
            <a:prstDash val="solid"/>
            <a:miter/>
          </a:ln>
        </p:spPr>
        <p:txBody>
          <a:bodyPr rtlCol="0" anchor="ctr"/>
          <a:lstStyle/>
          <a:p>
            <a:endParaRPr lang="en-US" sz="1800"/>
          </a:p>
        </p:txBody>
      </p:sp>
      <p:sp>
        <p:nvSpPr>
          <p:cNvPr id="3" name="Graphic 9">
            <a:extLst>
              <a:ext uri="{FF2B5EF4-FFF2-40B4-BE49-F238E27FC236}">
                <a16:creationId xmlns:a16="http://schemas.microsoft.com/office/drawing/2014/main" id="{0D74884F-79A7-6A4E-A240-70D5AA177CA7}"/>
              </a:ext>
            </a:extLst>
          </p:cNvPr>
          <p:cNvSpPr/>
          <p:nvPr/>
        </p:nvSpPr>
        <p:spPr>
          <a:xfrm>
            <a:off x="-198116" y="1633376"/>
            <a:ext cx="12577951" cy="3416058"/>
          </a:xfrm>
          <a:custGeom>
            <a:avLst/>
            <a:gdLst>
              <a:gd name="connsiteX0" fmla="*/ 179413 w 12577950"/>
              <a:gd name="connsiteY0" fmla="*/ 3236854 h 3416057"/>
              <a:gd name="connsiteX1" fmla="*/ 3229086 w 12577950"/>
              <a:gd name="connsiteY1" fmla="*/ 179376 h 3416057"/>
              <a:gd name="connsiteX2" fmla="*/ 6301608 w 12577950"/>
              <a:gd name="connsiteY2" fmla="*/ 3236854 h 3416057"/>
              <a:gd name="connsiteX3" fmla="*/ 9351173 w 12577950"/>
              <a:gd name="connsiteY3" fmla="*/ 179376 h 3416057"/>
              <a:gd name="connsiteX4" fmla="*/ 12403515 w 12577950"/>
              <a:gd name="connsiteY4" fmla="*/ 3219561 h 34160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77950" h="3416057">
                <a:moveTo>
                  <a:pt x="179413" y="3236854"/>
                </a:moveTo>
                <a:lnTo>
                  <a:pt x="3229086" y="179376"/>
                </a:lnTo>
                <a:lnTo>
                  <a:pt x="6301608" y="3236854"/>
                </a:lnTo>
                <a:lnTo>
                  <a:pt x="9351173" y="179376"/>
                </a:lnTo>
                <a:lnTo>
                  <a:pt x="12403515" y="3219561"/>
                </a:lnTo>
              </a:path>
            </a:pathLst>
          </a:custGeom>
          <a:noFill/>
          <a:ln w="213399" cap="sq">
            <a:solidFill>
              <a:schemeClr val="accent2"/>
            </a:solidFill>
            <a:prstDash val="solid"/>
            <a:miter/>
          </a:ln>
        </p:spPr>
        <p:txBody>
          <a:bodyPr rtlCol="0" anchor="ctr"/>
          <a:lstStyle/>
          <a:p>
            <a:endParaRPr lang="en-US" sz="1800"/>
          </a:p>
        </p:txBody>
      </p:sp>
      <p:sp>
        <p:nvSpPr>
          <p:cNvPr id="11" name="Grow Diamond">
            <a:extLst>
              <a:ext uri="{FF2B5EF4-FFF2-40B4-BE49-F238E27FC236}">
                <a16:creationId xmlns:a16="http://schemas.microsoft.com/office/drawing/2014/main" id="{754C3CA6-9BE1-470B-961A-F37FE53DA704}"/>
              </a:ext>
            </a:extLst>
          </p:cNvPr>
          <p:cNvSpPr/>
          <p:nvPr userDrawn="1"/>
        </p:nvSpPr>
        <p:spPr>
          <a:xfrm>
            <a:off x="1593684" y="-1149518"/>
            <a:ext cx="9004635" cy="9004635"/>
          </a:xfrm>
          <a:prstGeom prst="diamond">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Text Placeholder 14">
            <a:extLst>
              <a:ext uri="{FF2B5EF4-FFF2-40B4-BE49-F238E27FC236}">
                <a16:creationId xmlns:a16="http://schemas.microsoft.com/office/drawing/2014/main" id="{43ECAC71-F538-43BF-B124-4CD821EF77DA}"/>
              </a:ext>
            </a:extLst>
          </p:cNvPr>
          <p:cNvSpPr>
            <a:spLocks noGrp="1"/>
          </p:cNvSpPr>
          <p:nvPr>
            <p:ph type="body" sz="quarter" idx="11"/>
          </p:nvPr>
        </p:nvSpPr>
        <p:spPr>
          <a:xfrm>
            <a:off x="3347659" y="2968346"/>
            <a:ext cx="5486400" cy="746125"/>
          </a:xfrm>
          <a:prstGeom prst="rect">
            <a:avLst/>
          </a:prstGeom>
        </p:spPr>
        <p:txBody>
          <a:bodyPr anchor="ctr"/>
          <a:lstStyle>
            <a:lvl1pPr marL="0" indent="0" algn="ctr">
              <a:buNone/>
              <a:defRPr sz="4800">
                <a:solidFill>
                  <a:schemeClr val="accent2"/>
                </a:solidFill>
                <a:latin typeface="+mn-lt"/>
              </a:defRPr>
            </a:lvl1pPr>
          </a:lstStyle>
          <a:p>
            <a:pPr lvl="0"/>
            <a:r>
              <a:rPr lang="en-US"/>
              <a:t>Click to edit Master text styles</a:t>
            </a:r>
          </a:p>
        </p:txBody>
      </p:sp>
      <p:sp>
        <p:nvSpPr>
          <p:cNvPr id="17" name="Text Placeholder 14">
            <a:extLst>
              <a:ext uri="{FF2B5EF4-FFF2-40B4-BE49-F238E27FC236}">
                <a16:creationId xmlns:a16="http://schemas.microsoft.com/office/drawing/2014/main" id="{7F7B7238-9C5D-4CE1-9708-8B1762AFD837}"/>
              </a:ext>
            </a:extLst>
          </p:cNvPr>
          <p:cNvSpPr>
            <a:spLocks noGrp="1"/>
          </p:cNvSpPr>
          <p:nvPr>
            <p:ph type="body" sz="quarter" idx="12"/>
          </p:nvPr>
        </p:nvSpPr>
        <p:spPr>
          <a:xfrm>
            <a:off x="3347659" y="4679828"/>
            <a:ext cx="5486400" cy="746125"/>
          </a:xfrm>
          <a:prstGeom prst="rect">
            <a:avLst/>
          </a:prstGeom>
        </p:spPr>
        <p:txBody>
          <a:bodyPr anchor="ctr"/>
          <a:lstStyle>
            <a:lvl1pPr marL="0" indent="0" algn="ctr">
              <a:buNone/>
              <a:defRPr sz="4800">
                <a:solidFill>
                  <a:schemeClr val="accent2"/>
                </a:solidFill>
                <a:latin typeface="+mn-lt"/>
              </a:defRPr>
            </a:lvl1pPr>
          </a:lstStyle>
          <a:p>
            <a:pPr lvl="0"/>
            <a:r>
              <a:rPr lang="en-US"/>
              <a:t>Click to edit Master text styles</a:t>
            </a:r>
          </a:p>
        </p:txBody>
      </p:sp>
      <p:sp>
        <p:nvSpPr>
          <p:cNvPr id="18" name="Title 17">
            <a:extLst>
              <a:ext uri="{FF2B5EF4-FFF2-40B4-BE49-F238E27FC236}">
                <a16:creationId xmlns:a16="http://schemas.microsoft.com/office/drawing/2014/main" id="{DF32274B-4378-47A1-A6CE-EDCD5600602B}"/>
              </a:ext>
            </a:extLst>
          </p:cNvPr>
          <p:cNvSpPr>
            <a:spLocks noGrp="1"/>
          </p:cNvSpPr>
          <p:nvPr>
            <p:ph type="title" hasCustomPrompt="1"/>
          </p:nvPr>
        </p:nvSpPr>
        <p:spPr>
          <a:xfrm>
            <a:off x="3346704" y="1325880"/>
            <a:ext cx="5486400" cy="749808"/>
          </a:xfrm>
          <a:prstGeom prst="rect">
            <a:avLst/>
          </a:prstGeom>
        </p:spPr>
        <p:txBody>
          <a:bodyPr anchor="ctr"/>
          <a:lstStyle>
            <a:lvl1pPr algn="ctr">
              <a:defRPr sz="4800">
                <a:solidFill>
                  <a:schemeClr val="accent2"/>
                </a:solidFill>
              </a:defRPr>
            </a:lvl1pPr>
          </a:lstStyle>
          <a:p>
            <a:r>
              <a:rPr lang="en-US"/>
              <a:t>Add a Slide Title - 1</a:t>
            </a:r>
          </a:p>
        </p:txBody>
      </p:sp>
      <p:cxnSp>
        <p:nvCxnSpPr>
          <p:cNvPr id="20" name="Straight Connector 19">
            <a:extLst>
              <a:ext uri="{FF2B5EF4-FFF2-40B4-BE49-F238E27FC236}">
                <a16:creationId xmlns:a16="http://schemas.microsoft.com/office/drawing/2014/main" id="{42AB59A1-06C5-4440-B3BE-11F6BC8D8749}"/>
              </a:ext>
            </a:extLst>
          </p:cNvPr>
          <p:cNvCxnSpPr>
            <a:cxnSpLocks/>
          </p:cNvCxnSpPr>
          <p:nvPr userDrawn="1"/>
        </p:nvCxnSpPr>
        <p:spPr>
          <a:xfrm>
            <a:off x="4107200" y="2511290"/>
            <a:ext cx="3965408" cy="28137"/>
          </a:xfrm>
          <a:prstGeom prst="line">
            <a:avLst/>
          </a:prstGeom>
          <a:ln w="152400" cap="rnd">
            <a:solidFill>
              <a:schemeClr val="accent6">
                <a:lumMod val="90000"/>
              </a:schemeClr>
            </a:solidFill>
            <a:prstDash val="sysDot"/>
            <a:roun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1477A2E5-683D-4A17-B4ED-3D5532DE3B78}"/>
              </a:ext>
            </a:extLst>
          </p:cNvPr>
          <p:cNvCxnSpPr>
            <a:cxnSpLocks/>
          </p:cNvCxnSpPr>
          <p:nvPr userDrawn="1"/>
        </p:nvCxnSpPr>
        <p:spPr>
          <a:xfrm>
            <a:off x="4107200" y="4187956"/>
            <a:ext cx="3965408" cy="28137"/>
          </a:xfrm>
          <a:prstGeom prst="line">
            <a:avLst/>
          </a:prstGeom>
          <a:ln w="152400" cap="rnd">
            <a:solidFill>
              <a:schemeClr val="accent6">
                <a:lumMod val="90000"/>
              </a:schemeClr>
            </a:solidFill>
            <a:prstDash val="sysDot"/>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04625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20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2000"/>
                                        <p:tgtEl>
                                          <p:spTgt spid="8"/>
                                        </p:tgtEl>
                                      </p:cBhvr>
                                    </p:animEffect>
                                  </p:childTnLst>
                                </p:cTn>
                              </p:par>
                              <p:par>
                                <p:cTn id="11" presetID="16" presetClass="entr" presetSubtype="21" fill="hold" grpId="0" nodeType="withEffect">
                                  <p:stCondLst>
                                    <p:cond delay="50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1500"/>
                                        <p:tgtEl>
                                          <p:spTgt spid="3"/>
                                        </p:tgtEl>
                                      </p:cBhvr>
                                    </p:animEffect>
                                  </p:childTnLst>
                                </p:cTn>
                              </p:par>
                              <p:par>
                                <p:cTn id="14" presetID="16" presetClass="entr" presetSubtype="21" fill="hold" nodeType="withEffect">
                                  <p:stCondLst>
                                    <p:cond delay="50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1500"/>
                                        <p:tgtEl>
                                          <p:spTgt spid="6"/>
                                        </p:tgtEl>
                                      </p:cBhvr>
                                    </p:animEffect>
                                  </p:childTnLst>
                                </p:cTn>
                              </p:par>
                            </p:childTnLst>
                          </p:cTn>
                        </p:par>
                        <p:par>
                          <p:cTn id="17" fill="hold">
                            <p:stCondLst>
                              <p:cond delay="2000"/>
                            </p:stCondLst>
                            <p:childTnLst>
                              <p:par>
                                <p:cTn id="18" presetID="16" presetClass="entr" presetSubtype="37" fill="hold" grpId="0"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arn(outVertical)">
                                      <p:cBhvr>
                                        <p:cTn id="20" dur="1000"/>
                                        <p:tgtEl>
                                          <p:spTgt spid="11"/>
                                        </p:tgtEl>
                                      </p:cBhvr>
                                    </p:animEffect>
                                  </p:childTnLst>
                                </p:cTn>
                              </p:par>
                              <p:par>
                                <p:cTn id="21" presetID="10" presetClass="entr" presetSubtype="0" fill="hold" grpId="0" nodeType="withEffect">
                                  <p:stCondLst>
                                    <p:cond delay="500"/>
                                  </p:stCondLst>
                                  <p:iterate type="wd">
                                    <p:tmPct val="0"/>
                                  </p:iterate>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par>
                                <p:cTn id="24" presetID="10" presetClass="exit" presetSubtype="0" fill="hold" grpId="1" nodeType="withEffect">
                                  <p:stCondLst>
                                    <p:cond delay="3250"/>
                                  </p:stCondLst>
                                  <p:iterate type="wd">
                                    <p:tmPct val="0"/>
                                  </p:iterate>
                                  <p:childTnLst>
                                    <p:animEffect transition="out" filter="fade">
                                      <p:cBhvr>
                                        <p:cTn id="25" dur="500"/>
                                        <p:tgtEl>
                                          <p:spTgt spid="18"/>
                                        </p:tgtEl>
                                      </p:cBhvr>
                                    </p:animEffect>
                                    <p:set>
                                      <p:cBhvr>
                                        <p:cTn id="26" dur="1" fill="hold">
                                          <p:stCondLst>
                                            <p:cond delay="499"/>
                                          </p:stCondLst>
                                        </p:cTn>
                                        <p:tgtEl>
                                          <p:spTgt spid="18"/>
                                        </p:tgtEl>
                                        <p:attrNameLst>
                                          <p:attrName>style.visibility</p:attrName>
                                        </p:attrNameLst>
                                      </p:cBhvr>
                                      <p:to>
                                        <p:strVal val="hidden"/>
                                      </p:to>
                                    </p:set>
                                  </p:childTnLst>
                                </p:cTn>
                              </p:par>
                              <p:par>
                                <p:cTn id="27" presetID="10" presetClass="entr" presetSubtype="0" fill="hold" nodeType="withEffect">
                                  <p:stCondLst>
                                    <p:cond delay="75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500"/>
                                        <p:tgtEl>
                                          <p:spTgt spid="20"/>
                                        </p:tgtEl>
                                      </p:cBhvr>
                                    </p:animEffect>
                                  </p:childTnLst>
                                </p:cTn>
                              </p:par>
                              <p:par>
                                <p:cTn id="30" presetID="10" presetClass="exit" presetSubtype="0" fill="hold" nodeType="withEffect">
                                  <p:stCondLst>
                                    <p:cond delay="3500"/>
                                  </p:stCondLst>
                                  <p:childTnLst>
                                    <p:animEffect transition="out" filter="fade">
                                      <p:cBhvr>
                                        <p:cTn id="31" dur="500"/>
                                        <p:tgtEl>
                                          <p:spTgt spid="20"/>
                                        </p:tgtEl>
                                      </p:cBhvr>
                                    </p:animEffect>
                                    <p:set>
                                      <p:cBhvr>
                                        <p:cTn id="32" dur="1" fill="hold">
                                          <p:stCondLst>
                                            <p:cond delay="499"/>
                                          </p:stCondLst>
                                        </p:cTn>
                                        <p:tgtEl>
                                          <p:spTgt spid="20"/>
                                        </p:tgtEl>
                                        <p:attrNameLst>
                                          <p:attrName>style.visibility</p:attrName>
                                        </p:attrNameLst>
                                      </p:cBhvr>
                                      <p:to>
                                        <p:strVal val="hidden"/>
                                      </p:to>
                                    </p:set>
                                  </p:childTnLst>
                                </p:cTn>
                              </p:par>
                              <p:par>
                                <p:cTn id="33" presetID="10" presetClass="entr" presetSubtype="0" fill="hold" grpId="2" nodeType="withEffect">
                                  <p:stCondLst>
                                    <p:cond delay="1000"/>
                                  </p:stCondLst>
                                  <p:iterate type="lt">
                                    <p:tmPct val="0"/>
                                  </p:iterate>
                                  <p:childTnLst>
                                    <p:set>
                                      <p:cBhvr>
                                        <p:cTn id="34" dur="1" fill="hold">
                                          <p:stCondLst>
                                            <p:cond delay="0"/>
                                          </p:stCondLst>
                                        </p:cTn>
                                        <p:tgtEl>
                                          <p:spTgt spid="16">
                                            <p:txEl>
                                              <p:pRg st="0" end="0"/>
                                            </p:txEl>
                                          </p:spTgt>
                                        </p:tgtEl>
                                        <p:attrNameLst>
                                          <p:attrName>style.visibility</p:attrName>
                                        </p:attrNameLst>
                                      </p:cBhvr>
                                      <p:to>
                                        <p:strVal val="visible"/>
                                      </p:to>
                                    </p:set>
                                    <p:animEffect transition="in" filter="fade">
                                      <p:cBhvr>
                                        <p:cTn id="35" dur="500"/>
                                        <p:tgtEl>
                                          <p:spTgt spid="16">
                                            <p:txEl>
                                              <p:pRg st="0" end="0"/>
                                            </p:txEl>
                                          </p:spTgt>
                                        </p:tgtEl>
                                      </p:cBhvr>
                                    </p:animEffect>
                                  </p:childTnLst>
                                </p:cTn>
                              </p:par>
                              <p:par>
                                <p:cTn id="36" presetID="26" presetClass="emph" presetSubtype="0" fill="hold" grpId="0" nodeType="withEffect">
                                  <p:stCondLst>
                                    <p:cond delay="1500"/>
                                  </p:stCondLst>
                                  <p:iterate type="lt">
                                    <p:tmPct val="10000"/>
                                  </p:iterate>
                                  <p:childTnLst>
                                    <p:animEffect transition="out" filter="fade">
                                      <p:cBhvr>
                                        <p:cTn id="37" dur="500" tmFilter="0, 0; .2, .5; .8, .5; 1, 0"/>
                                        <p:tgtEl>
                                          <p:spTgt spid="16">
                                            <p:txEl>
                                              <p:pRg st="0" end="0"/>
                                            </p:txEl>
                                          </p:spTgt>
                                        </p:tgtEl>
                                      </p:cBhvr>
                                    </p:animEffect>
                                    <p:animScale>
                                      <p:cBhvr>
                                        <p:cTn id="38" dur="250" autoRev="1" fill="hold"/>
                                        <p:tgtEl>
                                          <p:spTgt spid="16">
                                            <p:txEl>
                                              <p:pRg st="0" end="0"/>
                                            </p:txEl>
                                          </p:spTgt>
                                        </p:tgtEl>
                                      </p:cBhvr>
                                      <p:by x="105000" y="105000"/>
                                    </p:animScale>
                                  </p:childTnLst>
                                </p:cTn>
                              </p:par>
                              <p:par>
                                <p:cTn id="39" presetID="26" presetClass="emph" presetSubtype="0" fill="hold" grpId="1" nodeType="withEffect">
                                  <p:stCondLst>
                                    <p:cond delay="2000"/>
                                  </p:stCondLst>
                                  <p:iterate type="lt">
                                    <p:tmPct val="10000"/>
                                  </p:iterate>
                                  <p:childTnLst>
                                    <p:animEffect transition="out" filter="fade">
                                      <p:cBhvr>
                                        <p:cTn id="40" dur="500" tmFilter="0, 0; .2, .5; .8, .5; 1, 0"/>
                                        <p:tgtEl>
                                          <p:spTgt spid="16">
                                            <p:txEl>
                                              <p:pRg st="0" end="0"/>
                                            </p:txEl>
                                          </p:spTgt>
                                        </p:tgtEl>
                                      </p:cBhvr>
                                    </p:animEffect>
                                    <p:animScale>
                                      <p:cBhvr>
                                        <p:cTn id="41" dur="250" autoRev="1" fill="hold"/>
                                        <p:tgtEl>
                                          <p:spTgt spid="16">
                                            <p:txEl>
                                              <p:pRg st="0" end="0"/>
                                            </p:txEl>
                                          </p:spTgt>
                                        </p:tgtEl>
                                      </p:cBhvr>
                                      <p:by x="105000" y="105000"/>
                                    </p:animScale>
                                  </p:childTnLst>
                                </p:cTn>
                              </p:par>
                              <p:par>
                                <p:cTn id="42" presetID="26" presetClass="emph" presetSubtype="0" fill="hold" grpId="3" nodeType="withEffect">
                                  <p:stCondLst>
                                    <p:cond delay="2500"/>
                                  </p:stCondLst>
                                  <p:iterate type="lt">
                                    <p:tmPct val="10000"/>
                                  </p:iterate>
                                  <p:childTnLst>
                                    <p:animEffect transition="out" filter="fade">
                                      <p:cBhvr>
                                        <p:cTn id="43" dur="500" tmFilter="0, 0; .2, .5; .8, .5; 1, 0"/>
                                        <p:tgtEl>
                                          <p:spTgt spid="16">
                                            <p:txEl>
                                              <p:pRg st="0" end="0"/>
                                            </p:txEl>
                                          </p:spTgt>
                                        </p:tgtEl>
                                      </p:cBhvr>
                                    </p:animEffect>
                                    <p:animScale>
                                      <p:cBhvr>
                                        <p:cTn id="44" dur="250" autoRev="1" fill="hold"/>
                                        <p:tgtEl>
                                          <p:spTgt spid="16">
                                            <p:txEl>
                                              <p:pRg st="0" end="0"/>
                                            </p:txEl>
                                          </p:spTgt>
                                        </p:tgtEl>
                                      </p:cBhvr>
                                      <p:by x="105000" y="105000"/>
                                    </p:animScale>
                                  </p:childTnLst>
                                </p:cTn>
                              </p:par>
                              <p:par>
                                <p:cTn id="45" presetID="10" presetClass="exit" presetSubtype="0" fill="hold" grpId="4" nodeType="withEffect">
                                  <p:stCondLst>
                                    <p:cond delay="3750"/>
                                  </p:stCondLst>
                                  <p:iterate type="lt">
                                    <p:tmPct val="0"/>
                                  </p:iterate>
                                  <p:childTnLst>
                                    <p:animEffect transition="out" filter="fade">
                                      <p:cBhvr>
                                        <p:cTn id="46" dur="500"/>
                                        <p:tgtEl>
                                          <p:spTgt spid="16">
                                            <p:txEl>
                                              <p:pRg st="0" end="0"/>
                                            </p:txEl>
                                          </p:spTgt>
                                        </p:tgtEl>
                                      </p:cBhvr>
                                    </p:animEffect>
                                    <p:set>
                                      <p:cBhvr>
                                        <p:cTn id="47" dur="1" fill="hold">
                                          <p:stCondLst>
                                            <p:cond delay="499"/>
                                          </p:stCondLst>
                                        </p:cTn>
                                        <p:tgtEl>
                                          <p:spTgt spid="16">
                                            <p:txEl>
                                              <p:pRg st="0" end="0"/>
                                            </p:txEl>
                                          </p:spTgt>
                                        </p:tgtEl>
                                        <p:attrNameLst>
                                          <p:attrName>style.visibility</p:attrName>
                                        </p:attrNameLst>
                                      </p:cBhvr>
                                      <p:to>
                                        <p:strVal val="hidden"/>
                                      </p:to>
                                    </p:set>
                                  </p:childTnLst>
                                </p:cTn>
                              </p:par>
                              <p:par>
                                <p:cTn id="48" presetID="10" presetClass="entr" presetSubtype="0" fill="hold" nodeType="withEffect">
                                  <p:stCondLst>
                                    <p:cond delay="1250"/>
                                  </p:stCondLst>
                                  <p:childTnLst>
                                    <p:set>
                                      <p:cBhvr>
                                        <p:cTn id="49" dur="1" fill="hold">
                                          <p:stCondLst>
                                            <p:cond delay="0"/>
                                          </p:stCondLst>
                                        </p:cTn>
                                        <p:tgtEl>
                                          <p:spTgt spid="30"/>
                                        </p:tgtEl>
                                        <p:attrNameLst>
                                          <p:attrName>style.visibility</p:attrName>
                                        </p:attrNameLst>
                                      </p:cBhvr>
                                      <p:to>
                                        <p:strVal val="visible"/>
                                      </p:to>
                                    </p:set>
                                    <p:animEffect transition="in" filter="fade">
                                      <p:cBhvr>
                                        <p:cTn id="50" dur="500"/>
                                        <p:tgtEl>
                                          <p:spTgt spid="30"/>
                                        </p:tgtEl>
                                      </p:cBhvr>
                                    </p:animEffect>
                                  </p:childTnLst>
                                </p:cTn>
                              </p:par>
                              <p:par>
                                <p:cTn id="51" presetID="10" presetClass="exit" presetSubtype="0" fill="hold" nodeType="withEffect">
                                  <p:stCondLst>
                                    <p:cond delay="4000"/>
                                  </p:stCondLst>
                                  <p:childTnLst>
                                    <p:animEffect transition="out" filter="fade">
                                      <p:cBhvr>
                                        <p:cTn id="52" dur="500"/>
                                        <p:tgtEl>
                                          <p:spTgt spid="30"/>
                                        </p:tgtEl>
                                      </p:cBhvr>
                                    </p:animEffect>
                                    <p:set>
                                      <p:cBhvr>
                                        <p:cTn id="53" dur="1" fill="hold">
                                          <p:stCondLst>
                                            <p:cond delay="499"/>
                                          </p:stCondLst>
                                        </p:cTn>
                                        <p:tgtEl>
                                          <p:spTgt spid="30"/>
                                        </p:tgtEl>
                                        <p:attrNameLst>
                                          <p:attrName>style.visibility</p:attrName>
                                        </p:attrNameLst>
                                      </p:cBhvr>
                                      <p:to>
                                        <p:strVal val="hidden"/>
                                      </p:to>
                                    </p:set>
                                  </p:childTnLst>
                                </p:cTn>
                              </p:par>
                              <p:par>
                                <p:cTn id="54" presetID="10" presetClass="entr" presetSubtype="0" fill="hold" grpId="0" nodeType="withEffect">
                                  <p:stCondLst>
                                    <p:cond delay="1500"/>
                                  </p:stCondLst>
                                  <p:iterate type="lt">
                                    <p:tmPct val="0"/>
                                  </p:iterate>
                                  <p:childTnLst>
                                    <p:set>
                                      <p:cBhvr>
                                        <p:cTn id="55" dur="1" fill="hold">
                                          <p:stCondLst>
                                            <p:cond delay="0"/>
                                          </p:stCondLst>
                                        </p:cTn>
                                        <p:tgtEl>
                                          <p:spTgt spid="17">
                                            <p:txEl>
                                              <p:pRg st="0" end="0"/>
                                            </p:txEl>
                                          </p:spTgt>
                                        </p:tgtEl>
                                        <p:attrNameLst>
                                          <p:attrName>style.visibility</p:attrName>
                                        </p:attrNameLst>
                                      </p:cBhvr>
                                      <p:to>
                                        <p:strVal val="visible"/>
                                      </p:to>
                                    </p:set>
                                    <p:animEffect transition="in" filter="fade">
                                      <p:cBhvr>
                                        <p:cTn id="56" dur="500"/>
                                        <p:tgtEl>
                                          <p:spTgt spid="17">
                                            <p:txEl>
                                              <p:pRg st="0" end="0"/>
                                            </p:txEl>
                                          </p:spTgt>
                                        </p:tgtEl>
                                      </p:cBhvr>
                                    </p:animEffect>
                                  </p:childTnLst>
                                </p:cTn>
                              </p:par>
                              <p:par>
                                <p:cTn id="57" presetID="26" presetClass="emph" presetSubtype="0" fill="hold" grpId="1" nodeType="withEffect">
                                  <p:stCondLst>
                                    <p:cond delay="2000"/>
                                  </p:stCondLst>
                                  <p:iterate type="lt">
                                    <p:tmPct val="10000"/>
                                  </p:iterate>
                                  <p:childTnLst>
                                    <p:animEffect transition="out" filter="fade">
                                      <p:cBhvr>
                                        <p:cTn id="58" dur="500" tmFilter="0, 0; .2, .5; .8, .5; 1, 0"/>
                                        <p:tgtEl>
                                          <p:spTgt spid="17">
                                            <p:txEl>
                                              <p:pRg st="0" end="0"/>
                                            </p:txEl>
                                          </p:spTgt>
                                        </p:tgtEl>
                                      </p:cBhvr>
                                    </p:animEffect>
                                    <p:animScale>
                                      <p:cBhvr>
                                        <p:cTn id="59" dur="250" autoRev="1" fill="hold"/>
                                        <p:tgtEl>
                                          <p:spTgt spid="17">
                                            <p:txEl>
                                              <p:pRg st="0" end="0"/>
                                            </p:txEl>
                                          </p:spTgt>
                                        </p:tgtEl>
                                      </p:cBhvr>
                                      <p:by x="105000" y="105000"/>
                                    </p:animScale>
                                  </p:childTnLst>
                                </p:cTn>
                              </p:par>
                              <p:par>
                                <p:cTn id="60" presetID="26" presetClass="emph" presetSubtype="0" fill="hold" grpId="2" nodeType="withEffect">
                                  <p:stCondLst>
                                    <p:cond delay="2500"/>
                                  </p:stCondLst>
                                  <p:iterate type="lt">
                                    <p:tmPct val="10000"/>
                                  </p:iterate>
                                  <p:childTnLst>
                                    <p:animEffect transition="out" filter="fade">
                                      <p:cBhvr>
                                        <p:cTn id="61" dur="500" tmFilter="0, 0; .2, .5; .8, .5; 1, 0"/>
                                        <p:tgtEl>
                                          <p:spTgt spid="17">
                                            <p:txEl>
                                              <p:pRg st="0" end="0"/>
                                            </p:txEl>
                                          </p:spTgt>
                                        </p:tgtEl>
                                      </p:cBhvr>
                                    </p:animEffect>
                                    <p:animScale>
                                      <p:cBhvr>
                                        <p:cTn id="62" dur="250" autoRev="1" fill="hold"/>
                                        <p:tgtEl>
                                          <p:spTgt spid="17">
                                            <p:txEl>
                                              <p:pRg st="0" end="0"/>
                                            </p:txEl>
                                          </p:spTgt>
                                        </p:tgtEl>
                                      </p:cBhvr>
                                      <p:by x="105000" y="105000"/>
                                    </p:animScale>
                                  </p:childTnLst>
                                </p:cTn>
                              </p:par>
                              <p:par>
                                <p:cTn id="63" presetID="26" presetClass="emph" presetSubtype="0" fill="hold" grpId="3" nodeType="withEffect">
                                  <p:stCondLst>
                                    <p:cond delay="3000"/>
                                  </p:stCondLst>
                                  <p:iterate type="lt">
                                    <p:tmPct val="10000"/>
                                  </p:iterate>
                                  <p:childTnLst>
                                    <p:animEffect transition="out" filter="fade">
                                      <p:cBhvr>
                                        <p:cTn id="64" dur="500" tmFilter="0, 0; .2, .5; .8, .5; 1, 0"/>
                                        <p:tgtEl>
                                          <p:spTgt spid="17">
                                            <p:txEl>
                                              <p:pRg st="0" end="0"/>
                                            </p:txEl>
                                          </p:spTgt>
                                        </p:tgtEl>
                                      </p:cBhvr>
                                    </p:animEffect>
                                    <p:animScale>
                                      <p:cBhvr>
                                        <p:cTn id="65" dur="250" autoRev="1" fill="hold"/>
                                        <p:tgtEl>
                                          <p:spTgt spid="17">
                                            <p:txEl>
                                              <p:pRg st="0" end="0"/>
                                            </p:txEl>
                                          </p:spTgt>
                                        </p:tgtEl>
                                      </p:cBhvr>
                                      <p:by x="105000" y="105000"/>
                                    </p:animScale>
                                  </p:childTnLst>
                                </p:cTn>
                              </p:par>
                              <p:par>
                                <p:cTn id="66" presetID="10" presetClass="exit" presetSubtype="0" fill="hold" grpId="4" nodeType="withEffect">
                                  <p:stCondLst>
                                    <p:cond delay="4250"/>
                                  </p:stCondLst>
                                  <p:iterate type="lt">
                                    <p:tmPct val="0"/>
                                  </p:iterate>
                                  <p:childTnLst>
                                    <p:animEffect transition="out" filter="fade">
                                      <p:cBhvr>
                                        <p:cTn id="67" dur="500"/>
                                        <p:tgtEl>
                                          <p:spTgt spid="17">
                                            <p:txEl>
                                              <p:pRg st="0" end="0"/>
                                            </p:txEl>
                                          </p:spTgt>
                                        </p:tgtEl>
                                      </p:cBhvr>
                                    </p:animEffect>
                                    <p:set>
                                      <p:cBhvr>
                                        <p:cTn id="68" dur="1" fill="hold">
                                          <p:stCondLst>
                                            <p:cond delay="499"/>
                                          </p:stCondLst>
                                        </p:cTn>
                                        <p:tgtEl>
                                          <p:spTgt spid="17">
                                            <p:txEl>
                                              <p:pRg st="0" end="0"/>
                                            </p:txEl>
                                          </p:spTgt>
                                        </p:tgtEl>
                                        <p:attrNameLst>
                                          <p:attrName>style.visibility</p:attrName>
                                        </p:attrNameLst>
                                      </p:cBhvr>
                                      <p:to>
                                        <p:strVal val="hidden"/>
                                      </p:to>
                                    </p:set>
                                  </p:childTnLst>
                                </p:cTn>
                              </p:par>
                              <p:par>
                                <p:cTn id="69" presetID="10" presetClass="entr" presetSubtype="0" fill="hold" grpId="0" nodeType="withEffect">
                                  <p:stCondLst>
                                    <p:cond delay="0"/>
                                  </p:stCondLst>
                                  <p:childTnLst>
                                    <p:set>
                                      <p:cBhvr>
                                        <p:cTn id="70" dur="1" fill="hold">
                                          <p:stCondLst>
                                            <p:cond delay="0"/>
                                          </p:stCondLst>
                                        </p:cTn>
                                        <p:tgtEl>
                                          <p:spTgt spid="24"/>
                                        </p:tgtEl>
                                        <p:attrNameLst>
                                          <p:attrName>style.visibility</p:attrName>
                                        </p:attrNameLst>
                                      </p:cBhvr>
                                      <p:to>
                                        <p:strVal val="visible"/>
                                      </p:to>
                                    </p:set>
                                    <p:animEffect transition="in" filter="fade">
                                      <p:cBhvr>
                                        <p:cTn id="71" dur="500"/>
                                        <p:tgtEl>
                                          <p:spTgt spid="24"/>
                                        </p:tgtEl>
                                      </p:cBhvr>
                                    </p:animEffect>
                                  </p:childTnLst>
                                </p:cTn>
                              </p:par>
                              <p:par>
                                <p:cTn id="72" presetID="10" presetClass="exit" presetSubtype="0" fill="hold" grpId="2" nodeType="withEffect">
                                  <p:stCondLst>
                                    <p:cond delay="500"/>
                                  </p:stCondLst>
                                  <p:childTnLst>
                                    <p:animEffect transition="out" filter="fade">
                                      <p:cBhvr>
                                        <p:cTn id="73" dur="500"/>
                                        <p:tgtEl>
                                          <p:spTgt spid="24"/>
                                        </p:tgtEl>
                                      </p:cBhvr>
                                    </p:animEffect>
                                    <p:set>
                                      <p:cBhvr>
                                        <p:cTn id="74" dur="1" fill="hold">
                                          <p:stCondLst>
                                            <p:cond delay="499"/>
                                          </p:stCondLst>
                                        </p:cTn>
                                        <p:tgtEl>
                                          <p:spTgt spid="24"/>
                                        </p:tgtEl>
                                        <p:attrNameLst>
                                          <p:attrName>style.visibility</p:attrName>
                                        </p:attrNameLst>
                                      </p:cBhvr>
                                      <p:to>
                                        <p:strVal val="hidden"/>
                                      </p:to>
                                    </p:set>
                                  </p:childTnLst>
                                </p:cTn>
                              </p:par>
                              <p:par>
                                <p:cTn id="75" presetID="10" presetClass="entr" presetSubtype="0" fill="hold" grpId="3" nodeType="withEffect">
                                  <p:stCondLst>
                                    <p:cond delay="1000"/>
                                  </p:stCondLst>
                                  <p:childTnLst>
                                    <p:set>
                                      <p:cBhvr>
                                        <p:cTn id="76" dur="1" fill="hold">
                                          <p:stCondLst>
                                            <p:cond delay="0"/>
                                          </p:stCondLst>
                                        </p:cTn>
                                        <p:tgtEl>
                                          <p:spTgt spid="24"/>
                                        </p:tgtEl>
                                        <p:attrNameLst>
                                          <p:attrName>style.visibility</p:attrName>
                                        </p:attrNameLst>
                                      </p:cBhvr>
                                      <p:to>
                                        <p:strVal val="visible"/>
                                      </p:to>
                                    </p:set>
                                    <p:animEffect transition="in" filter="fade">
                                      <p:cBhvr>
                                        <p:cTn id="77" dur="500"/>
                                        <p:tgtEl>
                                          <p:spTgt spid="24"/>
                                        </p:tgtEl>
                                      </p:cBhvr>
                                    </p:animEffect>
                                  </p:childTnLst>
                                </p:cTn>
                              </p:par>
                              <p:par>
                                <p:cTn id="78" presetID="10" presetClass="exit" presetSubtype="0" fill="hold" grpId="4" nodeType="withEffect">
                                  <p:stCondLst>
                                    <p:cond delay="1500"/>
                                  </p:stCondLst>
                                  <p:childTnLst>
                                    <p:animEffect transition="out" filter="fade">
                                      <p:cBhvr>
                                        <p:cTn id="79" dur="500"/>
                                        <p:tgtEl>
                                          <p:spTgt spid="24"/>
                                        </p:tgtEl>
                                      </p:cBhvr>
                                    </p:animEffect>
                                    <p:set>
                                      <p:cBhvr>
                                        <p:cTn id="80" dur="1" fill="hold">
                                          <p:stCondLst>
                                            <p:cond delay="499"/>
                                          </p:stCondLst>
                                        </p:cTn>
                                        <p:tgtEl>
                                          <p:spTgt spid="24"/>
                                        </p:tgtEl>
                                        <p:attrNameLst>
                                          <p:attrName>style.visibility</p:attrName>
                                        </p:attrNameLst>
                                      </p:cBhvr>
                                      <p:to>
                                        <p:strVal val="hidden"/>
                                      </p:to>
                                    </p:set>
                                  </p:childTnLst>
                                </p:cTn>
                              </p:par>
                              <p:par>
                                <p:cTn id="81" presetID="10" presetClass="entr" presetSubtype="0" fill="hold" grpId="5" nodeType="withEffect">
                                  <p:stCondLst>
                                    <p:cond delay="2000"/>
                                  </p:stCondLst>
                                  <p:childTnLst>
                                    <p:set>
                                      <p:cBhvr>
                                        <p:cTn id="82" dur="1" fill="hold">
                                          <p:stCondLst>
                                            <p:cond delay="0"/>
                                          </p:stCondLst>
                                        </p:cTn>
                                        <p:tgtEl>
                                          <p:spTgt spid="24"/>
                                        </p:tgtEl>
                                        <p:attrNameLst>
                                          <p:attrName>style.visibility</p:attrName>
                                        </p:attrNameLst>
                                      </p:cBhvr>
                                      <p:to>
                                        <p:strVal val="visible"/>
                                      </p:to>
                                    </p:set>
                                    <p:animEffect transition="in" filter="fade">
                                      <p:cBhvr>
                                        <p:cTn id="83" dur="500"/>
                                        <p:tgtEl>
                                          <p:spTgt spid="24"/>
                                        </p:tgtEl>
                                      </p:cBhvr>
                                    </p:animEffect>
                                  </p:childTnLst>
                                </p:cTn>
                              </p:par>
                              <p:par>
                                <p:cTn id="84" presetID="10" presetClass="exit" presetSubtype="0" fill="hold" grpId="6" nodeType="withEffect">
                                  <p:stCondLst>
                                    <p:cond delay="2500"/>
                                  </p:stCondLst>
                                  <p:childTnLst>
                                    <p:animEffect transition="out" filter="fade">
                                      <p:cBhvr>
                                        <p:cTn id="85" dur="500"/>
                                        <p:tgtEl>
                                          <p:spTgt spid="24"/>
                                        </p:tgtEl>
                                      </p:cBhvr>
                                    </p:animEffect>
                                    <p:set>
                                      <p:cBhvr>
                                        <p:cTn id="86" dur="1" fill="hold">
                                          <p:stCondLst>
                                            <p:cond delay="499"/>
                                          </p:stCondLst>
                                        </p:cTn>
                                        <p:tgtEl>
                                          <p:spTgt spid="24"/>
                                        </p:tgtEl>
                                        <p:attrNameLst>
                                          <p:attrName>style.visibility</p:attrName>
                                        </p:attrNameLst>
                                      </p:cBhvr>
                                      <p:to>
                                        <p:strVal val="hidden"/>
                                      </p:to>
                                    </p:set>
                                  </p:childTnLst>
                                </p:cTn>
                              </p:par>
                              <p:par>
                                <p:cTn id="87" presetID="10" presetClass="entr" presetSubtype="0" fill="hold" grpId="7" nodeType="withEffect">
                                  <p:stCondLst>
                                    <p:cond delay="3000"/>
                                  </p:stCondLst>
                                  <p:childTnLst>
                                    <p:set>
                                      <p:cBhvr>
                                        <p:cTn id="88" dur="1" fill="hold">
                                          <p:stCondLst>
                                            <p:cond delay="0"/>
                                          </p:stCondLst>
                                        </p:cTn>
                                        <p:tgtEl>
                                          <p:spTgt spid="24"/>
                                        </p:tgtEl>
                                        <p:attrNameLst>
                                          <p:attrName>style.visibility</p:attrName>
                                        </p:attrNameLst>
                                      </p:cBhvr>
                                      <p:to>
                                        <p:strVal val="visible"/>
                                      </p:to>
                                    </p:set>
                                    <p:animEffect transition="in" filter="fade">
                                      <p:cBhvr>
                                        <p:cTn id="89" dur="500"/>
                                        <p:tgtEl>
                                          <p:spTgt spid="24"/>
                                        </p:tgtEl>
                                      </p:cBhvr>
                                    </p:animEffect>
                                  </p:childTnLst>
                                </p:cTn>
                              </p:par>
                              <p:par>
                                <p:cTn id="90" presetID="10" presetClass="exit" presetSubtype="0" fill="hold" grpId="9" nodeType="withEffect">
                                  <p:stCondLst>
                                    <p:cond delay="3500"/>
                                  </p:stCondLst>
                                  <p:childTnLst>
                                    <p:animEffect transition="out" filter="fade">
                                      <p:cBhvr>
                                        <p:cTn id="91" dur="500"/>
                                        <p:tgtEl>
                                          <p:spTgt spid="24"/>
                                        </p:tgtEl>
                                      </p:cBhvr>
                                    </p:animEffect>
                                    <p:set>
                                      <p:cBhvr>
                                        <p:cTn id="92" dur="1" fill="hold">
                                          <p:stCondLst>
                                            <p:cond delay="499"/>
                                          </p:stCondLst>
                                        </p:cTn>
                                        <p:tgtEl>
                                          <p:spTgt spid="24"/>
                                        </p:tgtEl>
                                        <p:attrNameLst>
                                          <p:attrName>style.visibility</p:attrName>
                                        </p:attrNameLst>
                                      </p:cBhvr>
                                      <p:to>
                                        <p:strVal val="hidden"/>
                                      </p:to>
                                    </p:set>
                                  </p:childTnLst>
                                </p:cTn>
                              </p:par>
                              <p:par>
                                <p:cTn id="93" presetID="10" presetClass="entr" presetSubtype="0" fill="hold" grpId="8" nodeType="withEffect">
                                  <p:stCondLst>
                                    <p:cond delay="4000"/>
                                  </p:stCondLst>
                                  <p:childTnLst>
                                    <p:set>
                                      <p:cBhvr>
                                        <p:cTn id="94" dur="1" fill="hold">
                                          <p:stCondLst>
                                            <p:cond delay="0"/>
                                          </p:stCondLst>
                                        </p:cTn>
                                        <p:tgtEl>
                                          <p:spTgt spid="24"/>
                                        </p:tgtEl>
                                        <p:attrNameLst>
                                          <p:attrName>style.visibility</p:attrName>
                                        </p:attrNameLst>
                                      </p:cBhvr>
                                      <p:to>
                                        <p:strVal val="visible"/>
                                      </p:to>
                                    </p:set>
                                    <p:animEffect transition="in" filter="fade">
                                      <p:cBhvr>
                                        <p:cTn id="95" dur="500"/>
                                        <p:tgtEl>
                                          <p:spTgt spid="24"/>
                                        </p:tgtEl>
                                      </p:cBhvr>
                                    </p:animEffect>
                                  </p:childTnLst>
                                </p:cTn>
                              </p:par>
                              <p:par>
                                <p:cTn id="96" presetID="10" presetClass="exit" presetSubtype="0" fill="hold" grpId="1" nodeType="withEffect">
                                  <p:stCondLst>
                                    <p:cond delay="4500"/>
                                  </p:stCondLst>
                                  <p:childTnLst>
                                    <p:animEffect transition="out" filter="fade">
                                      <p:cBhvr>
                                        <p:cTn id="97" dur="500"/>
                                        <p:tgtEl>
                                          <p:spTgt spid="24"/>
                                        </p:tgtEl>
                                      </p:cBhvr>
                                    </p:animEffect>
                                    <p:set>
                                      <p:cBhvr>
                                        <p:cTn id="98" dur="1" fill="hold">
                                          <p:stCondLst>
                                            <p:cond delay="499"/>
                                          </p:stCondLst>
                                        </p:cTn>
                                        <p:tgtEl>
                                          <p:spTgt spid="24"/>
                                        </p:tgtEl>
                                        <p:attrNameLst>
                                          <p:attrName>style.visibility</p:attrName>
                                        </p:attrNameLst>
                                      </p:cBhvr>
                                      <p:to>
                                        <p:strVal val="hidden"/>
                                      </p:to>
                                    </p:set>
                                  </p:childTnLst>
                                </p:cTn>
                              </p:par>
                              <p:par>
                                <p:cTn id="99" presetID="10" presetClass="entr" presetSubtype="0" fill="hold" grpId="0" nodeType="withEffect">
                                  <p:stCondLst>
                                    <p:cond delay="0"/>
                                  </p:stCondLst>
                                  <p:childTnLst>
                                    <p:set>
                                      <p:cBhvr>
                                        <p:cTn id="100" dur="1" fill="hold">
                                          <p:stCondLst>
                                            <p:cond delay="0"/>
                                          </p:stCondLst>
                                        </p:cTn>
                                        <p:tgtEl>
                                          <p:spTgt spid="26"/>
                                        </p:tgtEl>
                                        <p:attrNameLst>
                                          <p:attrName>style.visibility</p:attrName>
                                        </p:attrNameLst>
                                      </p:cBhvr>
                                      <p:to>
                                        <p:strVal val="visible"/>
                                      </p:to>
                                    </p:set>
                                    <p:animEffect transition="in" filter="fade">
                                      <p:cBhvr>
                                        <p:cTn id="101" dur="500"/>
                                        <p:tgtEl>
                                          <p:spTgt spid="26"/>
                                        </p:tgtEl>
                                      </p:cBhvr>
                                    </p:animEffect>
                                  </p:childTnLst>
                                </p:cTn>
                              </p:par>
                              <p:par>
                                <p:cTn id="102" presetID="10" presetClass="exit" presetSubtype="0" fill="hold" grpId="2" nodeType="withEffect">
                                  <p:stCondLst>
                                    <p:cond delay="500"/>
                                  </p:stCondLst>
                                  <p:childTnLst>
                                    <p:animEffect transition="out" filter="fade">
                                      <p:cBhvr>
                                        <p:cTn id="103" dur="500"/>
                                        <p:tgtEl>
                                          <p:spTgt spid="26"/>
                                        </p:tgtEl>
                                      </p:cBhvr>
                                    </p:animEffect>
                                    <p:set>
                                      <p:cBhvr>
                                        <p:cTn id="104" dur="1" fill="hold">
                                          <p:stCondLst>
                                            <p:cond delay="499"/>
                                          </p:stCondLst>
                                        </p:cTn>
                                        <p:tgtEl>
                                          <p:spTgt spid="26"/>
                                        </p:tgtEl>
                                        <p:attrNameLst>
                                          <p:attrName>style.visibility</p:attrName>
                                        </p:attrNameLst>
                                      </p:cBhvr>
                                      <p:to>
                                        <p:strVal val="hidden"/>
                                      </p:to>
                                    </p:set>
                                  </p:childTnLst>
                                </p:cTn>
                              </p:par>
                              <p:par>
                                <p:cTn id="105" presetID="10" presetClass="entr" presetSubtype="0" fill="hold" grpId="3" nodeType="withEffect">
                                  <p:stCondLst>
                                    <p:cond delay="1000"/>
                                  </p:stCondLst>
                                  <p:childTnLst>
                                    <p:set>
                                      <p:cBhvr>
                                        <p:cTn id="106" dur="1" fill="hold">
                                          <p:stCondLst>
                                            <p:cond delay="0"/>
                                          </p:stCondLst>
                                        </p:cTn>
                                        <p:tgtEl>
                                          <p:spTgt spid="26"/>
                                        </p:tgtEl>
                                        <p:attrNameLst>
                                          <p:attrName>style.visibility</p:attrName>
                                        </p:attrNameLst>
                                      </p:cBhvr>
                                      <p:to>
                                        <p:strVal val="visible"/>
                                      </p:to>
                                    </p:set>
                                    <p:animEffect transition="in" filter="fade">
                                      <p:cBhvr>
                                        <p:cTn id="107" dur="500"/>
                                        <p:tgtEl>
                                          <p:spTgt spid="26"/>
                                        </p:tgtEl>
                                      </p:cBhvr>
                                    </p:animEffect>
                                  </p:childTnLst>
                                </p:cTn>
                              </p:par>
                              <p:par>
                                <p:cTn id="108" presetID="10" presetClass="exit" presetSubtype="0" fill="hold" grpId="4" nodeType="withEffect">
                                  <p:stCondLst>
                                    <p:cond delay="1500"/>
                                  </p:stCondLst>
                                  <p:childTnLst>
                                    <p:animEffect transition="out" filter="fade">
                                      <p:cBhvr>
                                        <p:cTn id="109" dur="500"/>
                                        <p:tgtEl>
                                          <p:spTgt spid="26"/>
                                        </p:tgtEl>
                                      </p:cBhvr>
                                    </p:animEffect>
                                    <p:set>
                                      <p:cBhvr>
                                        <p:cTn id="110" dur="1" fill="hold">
                                          <p:stCondLst>
                                            <p:cond delay="499"/>
                                          </p:stCondLst>
                                        </p:cTn>
                                        <p:tgtEl>
                                          <p:spTgt spid="26"/>
                                        </p:tgtEl>
                                        <p:attrNameLst>
                                          <p:attrName>style.visibility</p:attrName>
                                        </p:attrNameLst>
                                      </p:cBhvr>
                                      <p:to>
                                        <p:strVal val="hidden"/>
                                      </p:to>
                                    </p:set>
                                  </p:childTnLst>
                                </p:cTn>
                              </p:par>
                              <p:par>
                                <p:cTn id="111" presetID="10" presetClass="entr" presetSubtype="0" fill="hold" grpId="5" nodeType="withEffect">
                                  <p:stCondLst>
                                    <p:cond delay="2000"/>
                                  </p:stCondLst>
                                  <p:childTnLst>
                                    <p:set>
                                      <p:cBhvr>
                                        <p:cTn id="112" dur="1" fill="hold">
                                          <p:stCondLst>
                                            <p:cond delay="0"/>
                                          </p:stCondLst>
                                        </p:cTn>
                                        <p:tgtEl>
                                          <p:spTgt spid="26"/>
                                        </p:tgtEl>
                                        <p:attrNameLst>
                                          <p:attrName>style.visibility</p:attrName>
                                        </p:attrNameLst>
                                      </p:cBhvr>
                                      <p:to>
                                        <p:strVal val="visible"/>
                                      </p:to>
                                    </p:set>
                                    <p:animEffect transition="in" filter="fade">
                                      <p:cBhvr>
                                        <p:cTn id="113" dur="500"/>
                                        <p:tgtEl>
                                          <p:spTgt spid="26"/>
                                        </p:tgtEl>
                                      </p:cBhvr>
                                    </p:animEffect>
                                  </p:childTnLst>
                                </p:cTn>
                              </p:par>
                              <p:par>
                                <p:cTn id="114" presetID="10" presetClass="exit" presetSubtype="0" fill="hold" grpId="6" nodeType="withEffect">
                                  <p:stCondLst>
                                    <p:cond delay="2500"/>
                                  </p:stCondLst>
                                  <p:childTnLst>
                                    <p:animEffect transition="out" filter="fade">
                                      <p:cBhvr>
                                        <p:cTn id="115" dur="500"/>
                                        <p:tgtEl>
                                          <p:spTgt spid="26"/>
                                        </p:tgtEl>
                                      </p:cBhvr>
                                    </p:animEffect>
                                    <p:set>
                                      <p:cBhvr>
                                        <p:cTn id="116" dur="1" fill="hold">
                                          <p:stCondLst>
                                            <p:cond delay="499"/>
                                          </p:stCondLst>
                                        </p:cTn>
                                        <p:tgtEl>
                                          <p:spTgt spid="26"/>
                                        </p:tgtEl>
                                        <p:attrNameLst>
                                          <p:attrName>style.visibility</p:attrName>
                                        </p:attrNameLst>
                                      </p:cBhvr>
                                      <p:to>
                                        <p:strVal val="hidden"/>
                                      </p:to>
                                    </p:set>
                                  </p:childTnLst>
                                </p:cTn>
                              </p:par>
                              <p:par>
                                <p:cTn id="117" presetID="10" presetClass="entr" presetSubtype="0" fill="hold" grpId="7" nodeType="withEffect">
                                  <p:stCondLst>
                                    <p:cond delay="3000"/>
                                  </p:stCondLst>
                                  <p:childTnLst>
                                    <p:set>
                                      <p:cBhvr>
                                        <p:cTn id="118" dur="1" fill="hold">
                                          <p:stCondLst>
                                            <p:cond delay="0"/>
                                          </p:stCondLst>
                                        </p:cTn>
                                        <p:tgtEl>
                                          <p:spTgt spid="26"/>
                                        </p:tgtEl>
                                        <p:attrNameLst>
                                          <p:attrName>style.visibility</p:attrName>
                                        </p:attrNameLst>
                                      </p:cBhvr>
                                      <p:to>
                                        <p:strVal val="visible"/>
                                      </p:to>
                                    </p:set>
                                    <p:animEffect transition="in" filter="fade">
                                      <p:cBhvr>
                                        <p:cTn id="119" dur="500"/>
                                        <p:tgtEl>
                                          <p:spTgt spid="26"/>
                                        </p:tgtEl>
                                      </p:cBhvr>
                                    </p:animEffect>
                                  </p:childTnLst>
                                </p:cTn>
                              </p:par>
                              <p:par>
                                <p:cTn id="120" presetID="10" presetClass="exit" presetSubtype="0" fill="hold" grpId="8" nodeType="withEffect">
                                  <p:stCondLst>
                                    <p:cond delay="3500"/>
                                  </p:stCondLst>
                                  <p:childTnLst>
                                    <p:animEffect transition="out" filter="fade">
                                      <p:cBhvr>
                                        <p:cTn id="121" dur="500"/>
                                        <p:tgtEl>
                                          <p:spTgt spid="26"/>
                                        </p:tgtEl>
                                      </p:cBhvr>
                                    </p:animEffect>
                                    <p:set>
                                      <p:cBhvr>
                                        <p:cTn id="122" dur="1" fill="hold">
                                          <p:stCondLst>
                                            <p:cond delay="499"/>
                                          </p:stCondLst>
                                        </p:cTn>
                                        <p:tgtEl>
                                          <p:spTgt spid="26"/>
                                        </p:tgtEl>
                                        <p:attrNameLst>
                                          <p:attrName>style.visibility</p:attrName>
                                        </p:attrNameLst>
                                      </p:cBhvr>
                                      <p:to>
                                        <p:strVal val="hidden"/>
                                      </p:to>
                                    </p:set>
                                  </p:childTnLst>
                                </p:cTn>
                              </p:par>
                              <p:par>
                                <p:cTn id="123" presetID="10" presetClass="entr" presetSubtype="0" fill="hold" grpId="9" nodeType="withEffect">
                                  <p:stCondLst>
                                    <p:cond delay="4000"/>
                                  </p:stCondLst>
                                  <p:childTnLst>
                                    <p:set>
                                      <p:cBhvr>
                                        <p:cTn id="124" dur="1" fill="hold">
                                          <p:stCondLst>
                                            <p:cond delay="0"/>
                                          </p:stCondLst>
                                        </p:cTn>
                                        <p:tgtEl>
                                          <p:spTgt spid="26"/>
                                        </p:tgtEl>
                                        <p:attrNameLst>
                                          <p:attrName>style.visibility</p:attrName>
                                        </p:attrNameLst>
                                      </p:cBhvr>
                                      <p:to>
                                        <p:strVal val="visible"/>
                                      </p:to>
                                    </p:set>
                                    <p:animEffect transition="in" filter="fade">
                                      <p:cBhvr>
                                        <p:cTn id="125" dur="500"/>
                                        <p:tgtEl>
                                          <p:spTgt spid="26"/>
                                        </p:tgtEl>
                                      </p:cBhvr>
                                    </p:animEffect>
                                  </p:childTnLst>
                                </p:cTn>
                              </p:par>
                              <p:par>
                                <p:cTn id="126" presetID="10" presetClass="exit" presetSubtype="0" fill="hold" grpId="1" nodeType="withEffect">
                                  <p:stCondLst>
                                    <p:cond delay="4500"/>
                                  </p:stCondLst>
                                  <p:childTnLst>
                                    <p:animEffect transition="out" filter="fade">
                                      <p:cBhvr>
                                        <p:cTn id="127" dur="500"/>
                                        <p:tgtEl>
                                          <p:spTgt spid="26"/>
                                        </p:tgtEl>
                                      </p:cBhvr>
                                    </p:animEffect>
                                    <p:set>
                                      <p:cBhvr>
                                        <p:cTn id="128" dur="1" fill="hold">
                                          <p:stCondLst>
                                            <p:cond delay="499"/>
                                          </p:stCondLst>
                                        </p:cTn>
                                        <p:tgtEl>
                                          <p:spTgt spid="26"/>
                                        </p:tgtEl>
                                        <p:attrNameLst>
                                          <p:attrName>style.visibility</p:attrName>
                                        </p:attrNameLst>
                                      </p:cBhvr>
                                      <p:to>
                                        <p:strVal val="hidden"/>
                                      </p:to>
                                    </p:set>
                                  </p:childTnLst>
                                </p:cTn>
                              </p:par>
                              <p:par>
                                <p:cTn id="129" presetID="10" presetClass="entr" presetSubtype="0" fill="hold" grpId="0" nodeType="withEffect">
                                  <p:stCondLst>
                                    <p:cond delay="250"/>
                                  </p:stCondLst>
                                  <p:childTnLst>
                                    <p:set>
                                      <p:cBhvr>
                                        <p:cTn id="130" dur="1" fill="hold">
                                          <p:stCondLst>
                                            <p:cond delay="0"/>
                                          </p:stCondLst>
                                        </p:cTn>
                                        <p:tgtEl>
                                          <p:spTgt spid="25"/>
                                        </p:tgtEl>
                                        <p:attrNameLst>
                                          <p:attrName>style.visibility</p:attrName>
                                        </p:attrNameLst>
                                      </p:cBhvr>
                                      <p:to>
                                        <p:strVal val="visible"/>
                                      </p:to>
                                    </p:set>
                                    <p:animEffect transition="in" filter="fade">
                                      <p:cBhvr>
                                        <p:cTn id="131" dur="500"/>
                                        <p:tgtEl>
                                          <p:spTgt spid="25"/>
                                        </p:tgtEl>
                                      </p:cBhvr>
                                    </p:animEffect>
                                  </p:childTnLst>
                                </p:cTn>
                              </p:par>
                              <p:par>
                                <p:cTn id="132" presetID="10" presetClass="exit" presetSubtype="0" fill="hold" grpId="2" nodeType="withEffect">
                                  <p:stCondLst>
                                    <p:cond delay="750"/>
                                  </p:stCondLst>
                                  <p:childTnLst>
                                    <p:animEffect transition="out" filter="fade">
                                      <p:cBhvr>
                                        <p:cTn id="133" dur="500"/>
                                        <p:tgtEl>
                                          <p:spTgt spid="25"/>
                                        </p:tgtEl>
                                      </p:cBhvr>
                                    </p:animEffect>
                                    <p:set>
                                      <p:cBhvr>
                                        <p:cTn id="134" dur="1" fill="hold">
                                          <p:stCondLst>
                                            <p:cond delay="499"/>
                                          </p:stCondLst>
                                        </p:cTn>
                                        <p:tgtEl>
                                          <p:spTgt spid="25"/>
                                        </p:tgtEl>
                                        <p:attrNameLst>
                                          <p:attrName>style.visibility</p:attrName>
                                        </p:attrNameLst>
                                      </p:cBhvr>
                                      <p:to>
                                        <p:strVal val="hidden"/>
                                      </p:to>
                                    </p:set>
                                  </p:childTnLst>
                                </p:cTn>
                              </p:par>
                              <p:par>
                                <p:cTn id="135" presetID="10" presetClass="entr" presetSubtype="0" fill="hold" grpId="3" nodeType="withEffect">
                                  <p:stCondLst>
                                    <p:cond delay="1250"/>
                                  </p:stCondLst>
                                  <p:childTnLst>
                                    <p:set>
                                      <p:cBhvr>
                                        <p:cTn id="136" dur="1" fill="hold">
                                          <p:stCondLst>
                                            <p:cond delay="0"/>
                                          </p:stCondLst>
                                        </p:cTn>
                                        <p:tgtEl>
                                          <p:spTgt spid="25"/>
                                        </p:tgtEl>
                                        <p:attrNameLst>
                                          <p:attrName>style.visibility</p:attrName>
                                        </p:attrNameLst>
                                      </p:cBhvr>
                                      <p:to>
                                        <p:strVal val="visible"/>
                                      </p:to>
                                    </p:set>
                                    <p:animEffect transition="in" filter="fade">
                                      <p:cBhvr>
                                        <p:cTn id="137" dur="500"/>
                                        <p:tgtEl>
                                          <p:spTgt spid="25"/>
                                        </p:tgtEl>
                                      </p:cBhvr>
                                    </p:animEffect>
                                  </p:childTnLst>
                                </p:cTn>
                              </p:par>
                              <p:par>
                                <p:cTn id="138" presetID="10" presetClass="exit" presetSubtype="0" fill="hold" grpId="4" nodeType="withEffect">
                                  <p:stCondLst>
                                    <p:cond delay="1750"/>
                                  </p:stCondLst>
                                  <p:childTnLst>
                                    <p:animEffect transition="out" filter="fade">
                                      <p:cBhvr>
                                        <p:cTn id="139" dur="500"/>
                                        <p:tgtEl>
                                          <p:spTgt spid="25"/>
                                        </p:tgtEl>
                                      </p:cBhvr>
                                    </p:animEffect>
                                    <p:set>
                                      <p:cBhvr>
                                        <p:cTn id="140" dur="1" fill="hold">
                                          <p:stCondLst>
                                            <p:cond delay="499"/>
                                          </p:stCondLst>
                                        </p:cTn>
                                        <p:tgtEl>
                                          <p:spTgt spid="25"/>
                                        </p:tgtEl>
                                        <p:attrNameLst>
                                          <p:attrName>style.visibility</p:attrName>
                                        </p:attrNameLst>
                                      </p:cBhvr>
                                      <p:to>
                                        <p:strVal val="hidden"/>
                                      </p:to>
                                    </p:set>
                                  </p:childTnLst>
                                </p:cTn>
                              </p:par>
                              <p:par>
                                <p:cTn id="141" presetID="10" presetClass="entr" presetSubtype="0" fill="hold" grpId="5" nodeType="withEffect">
                                  <p:stCondLst>
                                    <p:cond delay="2250"/>
                                  </p:stCondLst>
                                  <p:childTnLst>
                                    <p:set>
                                      <p:cBhvr>
                                        <p:cTn id="142" dur="1" fill="hold">
                                          <p:stCondLst>
                                            <p:cond delay="0"/>
                                          </p:stCondLst>
                                        </p:cTn>
                                        <p:tgtEl>
                                          <p:spTgt spid="25"/>
                                        </p:tgtEl>
                                        <p:attrNameLst>
                                          <p:attrName>style.visibility</p:attrName>
                                        </p:attrNameLst>
                                      </p:cBhvr>
                                      <p:to>
                                        <p:strVal val="visible"/>
                                      </p:to>
                                    </p:set>
                                    <p:animEffect transition="in" filter="fade">
                                      <p:cBhvr>
                                        <p:cTn id="143" dur="500"/>
                                        <p:tgtEl>
                                          <p:spTgt spid="25"/>
                                        </p:tgtEl>
                                      </p:cBhvr>
                                    </p:animEffect>
                                  </p:childTnLst>
                                </p:cTn>
                              </p:par>
                              <p:par>
                                <p:cTn id="144" presetID="10" presetClass="exit" presetSubtype="0" fill="hold" grpId="6" nodeType="withEffect">
                                  <p:stCondLst>
                                    <p:cond delay="2750"/>
                                  </p:stCondLst>
                                  <p:childTnLst>
                                    <p:animEffect transition="out" filter="fade">
                                      <p:cBhvr>
                                        <p:cTn id="145" dur="500"/>
                                        <p:tgtEl>
                                          <p:spTgt spid="25"/>
                                        </p:tgtEl>
                                      </p:cBhvr>
                                    </p:animEffect>
                                    <p:set>
                                      <p:cBhvr>
                                        <p:cTn id="146" dur="1" fill="hold">
                                          <p:stCondLst>
                                            <p:cond delay="499"/>
                                          </p:stCondLst>
                                        </p:cTn>
                                        <p:tgtEl>
                                          <p:spTgt spid="25"/>
                                        </p:tgtEl>
                                        <p:attrNameLst>
                                          <p:attrName>style.visibility</p:attrName>
                                        </p:attrNameLst>
                                      </p:cBhvr>
                                      <p:to>
                                        <p:strVal val="hidden"/>
                                      </p:to>
                                    </p:set>
                                  </p:childTnLst>
                                </p:cTn>
                              </p:par>
                              <p:par>
                                <p:cTn id="147" presetID="10" presetClass="entr" presetSubtype="0" fill="hold" grpId="7" nodeType="withEffect">
                                  <p:stCondLst>
                                    <p:cond delay="3250"/>
                                  </p:stCondLst>
                                  <p:childTnLst>
                                    <p:set>
                                      <p:cBhvr>
                                        <p:cTn id="148" dur="1" fill="hold">
                                          <p:stCondLst>
                                            <p:cond delay="0"/>
                                          </p:stCondLst>
                                        </p:cTn>
                                        <p:tgtEl>
                                          <p:spTgt spid="25"/>
                                        </p:tgtEl>
                                        <p:attrNameLst>
                                          <p:attrName>style.visibility</p:attrName>
                                        </p:attrNameLst>
                                      </p:cBhvr>
                                      <p:to>
                                        <p:strVal val="visible"/>
                                      </p:to>
                                    </p:set>
                                    <p:animEffect transition="in" filter="fade">
                                      <p:cBhvr>
                                        <p:cTn id="149" dur="500"/>
                                        <p:tgtEl>
                                          <p:spTgt spid="25"/>
                                        </p:tgtEl>
                                      </p:cBhvr>
                                    </p:animEffect>
                                  </p:childTnLst>
                                </p:cTn>
                              </p:par>
                              <p:par>
                                <p:cTn id="150" presetID="10" presetClass="exit" presetSubtype="0" fill="hold" grpId="8" nodeType="withEffect">
                                  <p:stCondLst>
                                    <p:cond delay="3750"/>
                                  </p:stCondLst>
                                  <p:childTnLst>
                                    <p:animEffect transition="out" filter="fade">
                                      <p:cBhvr>
                                        <p:cTn id="151" dur="500"/>
                                        <p:tgtEl>
                                          <p:spTgt spid="25"/>
                                        </p:tgtEl>
                                      </p:cBhvr>
                                    </p:animEffect>
                                    <p:set>
                                      <p:cBhvr>
                                        <p:cTn id="152" dur="1" fill="hold">
                                          <p:stCondLst>
                                            <p:cond delay="499"/>
                                          </p:stCondLst>
                                        </p:cTn>
                                        <p:tgtEl>
                                          <p:spTgt spid="25"/>
                                        </p:tgtEl>
                                        <p:attrNameLst>
                                          <p:attrName>style.visibility</p:attrName>
                                        </p:attrNameLst>
                                      </p:cBhvr>
                                      <p:to>
                                        <p:strVal val="hidden"/>
                                      </p:to>
                                    </p:set>
                                  </p:childTnLst>
                                </p:cTn>
                              </p:par>
                              <p:par>
                                <p:cTn id="153" presetID="10" presetClass="entr" presetSubtype="0" fill="hold" grpId="9" nodeType="withEffect">
                                  <p:stCondLst>
                                    <p:cond delay="4250"/>
                                  </p:stCondLst>
                                  <p:childTnLst>
                                    <p:set>
                                      <p:cBhvr>
                                        <p:cTn id="154" dur="1" fill="hold">
                                          <p:stCondLst>
                                            <p:cond delay="0"/>
                                          </p:stCondLst>
                                        </p:cTn>
                                        <p:tgtEl>
                                          <p:spTgt spid="25"/>
                                        </p:tgtEl>
                                        <p:attrNameLst>
                                          <p:attrName>style.visibility</p:attrName>
                                        </p:attrNameLst>
                                      </p:cBhvr>
                                      <p:to>
                                        <p:strVal val="visible"/>
                                      </p:to>
                                    </p:set>
                                    <p:animEffect transition="in" filter="fade">
                                      <p:cBhvr>
                                        <p:cTn id="155" dur="500"/>
                                        <p:tgtEl>
                                          <p:spTgt spid="25"/>
                                        </p:tgtEl>
                                      </p:cBhvr>
                                    </p:animEffect>
                                  </p:childTnLst>
                                </p:cTn>
                              </p:par>
                              <p:par>
                                <p:cTn id="156" presetID="10" presetClass="exit" presetSubtype="0" fill="hold" grpId="1" nodeType="withEffect">
                                  <p:stCondLst>
                                    <p:cond delay="4750"/>
                                  </p:stCondLst>
                                  <p:childTnLst>
                                    <p:animEffect transition="out" filter="fade">
                                      <p:cBhvr>
                                        <p:cTn id="157" dur="500"/>
                                        <p:tgtEl>
                                          <p:spTgt spid="25"/>
                                        </p:tgtEl>
                                      </p:cBhvr>
                                    </p:animEffect>
                                    <p:set>
                                      <p:cBhvr>
                                        <p:cTn id="158" dur="1" fill="hold">
                                          <p:stCondLst>
                                            <p:cond delay="499"/>
                                          </p:stCondLst>
                                        </p:cTn>
                                        <p:tgtEl>
                                          <p:spTgt spid="25"/>
                                        </p:tgtEl>
                                        <p:attrNameLst>
                                          <p:attrName>style.visibility</p:attrName>
                                        </p:attrNameLst>
                                      </p:cBhvr>
                                      <p:to>
                                        <p:strVal val="hidden"/>
                                      </p:to>
                                    </p:set>
                                  </p:childTnLst>
                                </p:cTn>
                              </p:par>
                              <p:par>
                                <p:cTn id="159" presetID="10" presetClass="entr" presetSubtype="0" fill="hold" grpId="0" nodeType="withEffect">
                                  <p:stCondLst>
                                    <p:cond delay="250"/>
                                  </p:stCondLst>
                                  <p:childTnLst>
                                    <p:set>
                                      <p:cBhvr>
                                        <p:cTn id="160" dur="1" fill="hold">
                                          <p:stCondLst>
                                            <p:cond delay="0"/>
                                          </p:stCondLst>
                                        </p:cTn>
                                        <p:tgtEl>
                                          <p:spTgt spid="23"/>
                                        </p:tgtEl>
                                        <p:attrNameLst>
                                          <p:attrName>style.visibility</p:attrName>
                                        </p:attrNameLst>
                                      </p:cBhvr>
                                      <p:to>
                                        <p:strVal val="visible"/>
                                      </p:to>
                                    </p:set>
                                    <p:animEffect transition="in" filter="fade">
                                      <p:cBhvr>
                                        <p:cTn id="161" dur="500"/>
                                        <p:tgtEl>
                                          <p:spTgt spid="23"/>
                                        </p:tgtEl>
                                      </p:cBhvr>
                                    </p:animEffect>
                                  </p:childTnLst>
                                </p:cTn>
                              </p:par>
                              <p:par>
                                <p:cTn id="162" presetID="10" presetClass="exit" presetSubtype="0" fill="hold" grpId="2" nodeType="withEffect">
                                  <p:stCondLst>
                                    <p:cond delay="750"/>
                                  </p:stCondLst>
                                  <p:childTnLst>
                                    <p:animEffect transition="out" filter="fade">
                                      <p:cBhvr>
                                        <p:cTn id="163" dur="500"/>
                                        <p:tgtEl>
                                          <p:spTgt spid="23"/>
                                        </p:tgtEl>
                                      </p:cBhvr>
                                    </p:animEffect>
                                    <p:set>
                                      <p:cBhvr>
                                        <p:cTn id="164" dur="1" fill="hold">
                                          <p:stCondLst>
                                            <p:cond delay="499"/>
                                          </p:stCondLst>
                                        </p:cTn>
                                        <p:tgtEl>
                                          <p:spTgt spid="23"/>
                                        </p:tgtEl>
                                        <p:attrNameLst>
                                          <p:attrName>style.visibility</p:attrName>
                                        </p:attrNameLst>
                                      </p:cBhvr>
                                      <p:to>
                                        <p:strVal val="hidden"/>
                                      </p:to>
                                    </p:set>
                                  </p:childTnLst>
                                </p:cTn>
                              </p:par>
                              <p:par>
                                <p:cTn id="165" presetID="10" presetClass="entr" presetSubtype="0" fill="hold" grpId="3" nodeType="withEffect">
                                  <p:stCondLst>
                                    <p:cond delay="1250"/>
                                  </p:stCondLst>
                                  <p:childTnLst>
                                    <p:set>
                                      <p:cBhvr>
                                        <p:cTn id="166" dur="1" fill="hold">
                                          <p:stCondLst>
                                            <p:cond delay="0"/>
                                          </p:stCondLst>
                                        </p:cTn>
                                        <p:tgtEl>
                                          <p:spTgt spid="23"/>
                                        </p:tgtEl>
                                        <p:attrNameLst>
                                          <p:attrName>style.visibility</p:attrName>
                                        </p:attrNameLst>
                                      </p:cBhvr>
                                      <p:to>
                                        <p:strVal val="visible"/>
                                      </p:to>
                                    </p:set>
                                    <p:animEffect transition="in" filter="fade">
                                      <p:cBhvr>
                                        <p:cTn id="167" dur="500"/>
                                        <p:tgtEl>
                                          <p:spTgt spid="23"/>
                                        </p:tgtEl>
                                      </p:cBhvr>
                                    </p:animEffect>
                                  </p:childTnLst>
                                </p:cTn>
                              </p:par>
                              <p:par>
                                <p:cTn id="168" presetID="10" presetClass="exit" presetSubtype="0" fill="hold" grpId="4" nodeType="withEffect">
                                  <p:stCondLst>
                                    <p:cond delay="1750"/>
                                  </p:stCondLst>
                                  <p:childTnLst>
                                    <p:animEffect transition="out" filter="fade">
                                      <p:cBhvr>
                                        <p:cTn id="169" dur="500"/>
                                        <p:tgtEl>
                                          <p:spTgt spid="23"/>
                                        </p:tgtEl>
                                      </p:cBhvr>
                                    </p:animEffect>
                                    <p:set>
                                      <p:cBhvr>
                                        <p:cTn id="170" dur="1" fill="hold">
                                          <p:stCondLst>
                                            <p:cond delay="499"/>
                                          </p:stCondLst>
                                        </p:cTn>
                                        <p:tgtEl>
                                          <p:spTgt spid="23"/>
                                        </p:tgtEl>
                                        <p:attrNameLst>
                                          <p:attrName>style.visibility</p:attrName>
                                        </p:attrNameLst>
                                      </p:cBhvr>
                                      <p:to>
                                        <p:strVal val="hidden"/>
                                      </p:to>
                                    </p:set>
                                  </p:childTnLst>
                                </p:cTn>
                              </p:par>
                              <p:par>
                                <p:cTn id="171" presetID="10" presetClass="entr" presetSubtype="0" fill="hold" grpId="5" nodeType="withEffect">
                                  <p:stCondLst>
                                    <p:cond delay="2250"/>
                                  </p:stCondLst>
                                  <p:childTnLst>
                                    <p:set>
                                      <p:cBhvr>
                                        <p:cTn id="172" dur="1" fill="hold">
                                          <p:stCondLst>
                                            <p:cond delay="0"/>
                                          </p:stCondLst>
                                        </p:cTn>
                                        <p:tgtEl>
                                          <p:spTgt spid="23"/>
                                        </p:tgtEl>
                                        <p:attrNameLst>
                                          <p:attrName>style.visibility</p:attrName>
                                        </p:attrNameLst>
                                      </p:cBhvr>
                                      <p:to>
                                        <p:strVal val="visible"/>
                                      </p:to>
                                    </p:set>
                                    <p:animEffect transition="in" filter="fade">
                                      <p:cBhvr>
                                        <p:cTn id="173" dur="500"/>
                                        <p:tgtEl>
                                          <p:spTgt spid="23"/>
                                        </p:tgtEl>
                                      </p:cBhvr>
                                    </p:animEffect>
                                  </p:childTnLst>
                                </p:cTn>
                              </p:par>
                              <p:par>
                                <p:cTn id="174" presetID="10" presetClass="exit" presetSubtype="0" fill="hold" grpId="6" nodeType="withEffect">
                                  <p:stCondLst>
                                    <p:cond delay="2750"/>
                                  </p:stCondLst>
                                  <p:childTnLst>
                                    <p:animEffect transition="out" filter="fade">
                                      <p:cBhvr>
                                        <p:cTn id="175" dur="500"/>
                                        <p:tgtEl>
                                          <p:spTgt spid="23"/>
                                        </p:tgtEl>
                                      </p:cBhvr>
                                    </p:animEffect>
                                    <p:set>
                                      <p:cBhvr>
                                        <p:cTn id="176" dur="1" fill="hold">
                                          <p:stCondLst>
                                            <p:cond delay="499"/>
                                          </p:stCondLst>
                                        </p:cTn>
                                        <p:tgtEl>
                                          <p:spTgt spid="23"/>
                                        </p:tgtEl>
                                        <p:attrNameLst>
                                          <p:attrName>style.visibility</p:attrName>
                                        </p:attrNameLst>
                                      </p:cBhvr>
                                      <p:to>
                                        <p:strVal val="hidden"/>
                                      </p:to>
                                    </p:set>
                                  </p:childTnLst>
                                </p:cTn>
                              </p:par>
                              <p:par>
                                <p:cTn id="177" presetID="10" presetClass="entr" presetSubtype="0" fill="hold" grpId="7" nodeType="withEffect">
                                  <p:stCondLst>
                                    <p:cond delay="3250"/>
                                  </p:stCondLst>
                                  <p:childTnLst>
                                    <p:set>
                                      <p:cBhvr>
                                        <p:cTn id="178" dur="1" fill="hold">
                                          <p:stCondLst>
                                            <p:cond delay="0"/>
                                          </p:stCondLst>
                                        </p:cTn>
                                        <p:tgtEl>
                                          <p:spTgt spid="23"/>
                                        </p:tgtEl>
                                        <p:attrNameLst>
                                          <p:attrName>style.visibility</p:attrName>
                                        </p:attrNameLst>
                                      </p:cBhvr>
                                      <p:to>
                                        <p:strVal val="visible"/>
                                      </p:to>
                                    </p:set>
                                    <p:animEffect transition="in" filter="fade">
                                      <p:cBhvr>
                                        <p:cTn id="179" dur="500"/>
                                        <p:tgtEl>
                                          <p:spTgt spid="23"/>
                                        </p:tgtEl>
                                      </p:cBhvr>
                                    </p:animEffect>
                                  </p:childTnLst>
                                </p:cTn>
                              </p:par>
                              <p:par>
                                <p:cTn id="180" presetID="10" presetClass="exit" presetSubtype="0" fill="hold" grpId="8" nodeType="withEffect">
                                  <p:stCondLst>
                                    <p:cond delay="3750"/>
                                  </p:stCondLst>
                                  <p:childTnLst>
                                    <p:animEffect transition="out" filter="fade">
                                      <p:cBhvr>
                                        <p:cTn id="181" dur="500"/>
                                        <p:tgtEl>
                                          <p:spTgt spid="23"/>
                                        </p:tgtEl>
                                      </p:cBhvr>
                                    </p:animEffect>
                                    <p:set>
                                      <p:cBhvr>
                                        <p:cTn id="182" dur="1" fill="hold">
                                          <p:stCondLst>
                                            <p:cond delay="499"/>
                                          </p:stCondLst>
                                        </p:cTn>
                                        <p:tgtEl>
                                          <p:spTgt spid="23"/>
                                        </p:tgtEl>
                                        <p:attrNameLst>
                                          <p:attrName>style.visibility</p:attrName>
                                        </p:attrNameLst>
                                      </p:cBhvr>
                                      <p:to>
                                        <p:strVal val="hidden"/>
                                      </p:to>
                                    </p:set>
                                  </p:childTnLst>
                                </p:cTn>
                              </p:par>
                              <p:par>
                                <p:cTn id="183" presetID="10" presetClass="entr" presetSubtype="0" fill="hold" grpId="9" nodeType="withEffect">
                                  <p:stCondLst>
                                    <p:cond delay="4250"/>
                                  </p:stCondLst>
                                  <p:childTnLst>
                                    <p:set>
                                      <p:cBhvr>
                                        <p:cTn id="184" dur="1" fill="hold">
                                          <p:stCondLst>
                                            <p:cond delay="0"/>
                                          </p:stCondLst>
                                        </p:cTn>
                                        <p:tgtEl>
                                          <p:spTgt spid="23"/>
                                        </p:tgtEl>
                                        <p:attrNameLst>
                                          <p:attrName>style.visibility</p:attrName>
                                        </p:attrNameLst>
                                      </p:cBhvr>
                                      <p:to>
                                        <p:strVal val="visible"/>
                                      </p:to>
                                    </p:set>
                                    <p:animEffect transition="in" filter="fade">
                                      <p:cBhvr>
                                        <p:cTn id="185" dur="500"/>
                                        <p:tgtEl>
                                          <p:spTgt spid="23"/>
                                        </p:tgtEl>
                                      </p:cBhvr>
                                    </p:animEffect>
                                  </p:childTnLst>
                                </p:cTn>
                              </p:par>
                              <p:par>
                                <p:cTn id="186" presetID="10" presetClass="exit" presetSubtype="0" fill="hold" grpId="1" nodeType="withEffect">
                                  <p:stCondLst>
                                    <p:cond delay="4750"/>
                                  </p:stCondLst>
                                  <p:childTnLst>
                                    <p:animEffect transition="out" filter="fade">
                                      <p:cBhvr>
                                        <p:cTn id="187" dur="500"/>
                                        <p:tgtEl>
                                          <p:spTgt spid="23"/>
                                        </p:tgtEl>
                                      </p:cBhvr>
                                    </p:animEffect>
                                    <p:set>
                                      <p:cBhvr>
                                        <p:cTn id="188" dur="1" fill="hold">
                                          <p:stCondLst>
                                            <p:cond delay="499"/>
                                          </p:stCondLst>
                                        </p:cTn>
                                        <p:tgtEl>
                                          <p:spTgt spid="23"/>
                                        </p:tgtEl>
                                        <p:attrNameLst>
                                          <p:attrName>style.visibility</p:attrName>
                                        </p:attrNameLst>
                                      </p:cBhvr>
                                      <p:to>
                                        <p:strVal val="hidden"/>
                                      </p:to>
                                    </p:set>
                                  </p:childTnLst>
                                </p:cTn>
                              </p:par>
                              <p:par>
                                <p:cTn id="189" presetID="10" presetClass="entr" presetSubtype="0" fill="hold" grpId="0" nodeType="withEffect">
                                  <p:stCondLst>
                                    <p:cond delay="500"/>
                                  </p:stCondLst>
                                  <p:childTnLst>
                                    <p:set>
                                      <p:cBhvr>
                                        <p:cTn id="190" dur="1" fill="hold">
                                          <p:stCondLst>
                                            <p:cond delay="0"/>
                                          </p:stCondLst>
                                        </p:cTn>
                                        <p:tgtEl>
                                          <p:spTgt spid="27"/>
                                        </p:tgtEl>
                                        <p:attrNameLst>
                                          <p:attrName>style.visibility</p:attrName>
                                        </p:attrNameLst>
                                      </p:cBhvr>
                                      <p:to>
                                        <p:strVal val="visible"/>
                                      </p:to>
                                    </p:set>
                                    <p:animEffect transition="in" filter="fade">
                                      <p:cBhvr>
                                        <p:cTn id="191" dur="500"/>
                                        <p:tgtEl>
                                          <p:spTgt spid="27"/>
                                        </p:tgtEl>
                                      </p:cBhvr>
                                    </p:animEffect>
                                  </p:childTnLst>
                                </p:cTn>
                              </p:par>
                              <p:par>
                                <p:cTn id="192" presetID="10" presetClass="exit" presetSubtype="0" fill="hold" grpId="2" nodeType="withEffect">
                                  <p:stCondLst>
                                    <p:cond delay="1000"/>
                                  </p:stCondLst>
                                  <p:childTnLst>
                                    <p:animEffect transition="out" filter="fade">
                                      <p:cBhvr>
                                        <p:cTn id="193" dur="500"/>
                                        <p:tgtEl>
                                          <p:spTgt spid="27"/>
                                        </p:tgtEl>
                                      </p:cBhvr>
                                    </p:animEffect>
                                    <p:set>
                                      <p:cBhvr>
                                        <p:cTn id="194" dur="1" fill="hold">
                                          <p:stCondLst>
                                            <p:cond delay="499"/>
                                          </p:stCondLst>
                                        </p:cTn>
                                        <p:tgtEl>
                                          <p:spTgt spid="27"/>
                                        </p:tgtEl>
                                        <p:attrNameLst>
                                          <p:attrName>style.visibility</p:attrName>
                                        </p:attrNameLst>
                                      </p:cBhvr>
                                      <p:to>
                                        <p:strVal val="hidden"/>
                                      </p:to>
                                    </p:set>
                                  </p:childTnLst>
                                </p:cTn>
                              </p:par>
                              <p:par>
                                <p:cTn id="195" presetID="10" presetClass="entr" presetSubtype="0" fill="hold" grpId="3" nodeType="withEffect">
                                  <p:stCondLst>
                                    <p:cond delay="1500"/>
                                  </p:stCondLst>
                                  <p:childTnLst>
                                    <p:set>
                                      <p:cBhvr>
                                        <p:cTn id="196" dur="1" fill="hold">
                                          <p:stCondLst>
                                            <p:cond delay="0"/>
                                          </p:stCondLst>
                                        </p:cTn>
                                        <p:tgtEl>
                                          <p:spTgt spid="27"/>
                                        </p:tgtEl>
                                        <p:attrNameLst>
                                          <p:attrName>style.visibility</p:attrName>
                                        </p:attrNameLst>
                                      </p:cBhvr>
                                      <p:to>
                                        <p:strVal val="visible"/>
                                      </p:to>
                                    </p:set>
                                    <p:animEffect transition="in" filter="fade">
                                      <p:cBhvr>
                                        <p:cTn id="197" dur="500"/>
                                        <p:tgtEl>
                                          <p:spTgt spid="27"/>
                                        </p:tgtEl>
                                      </p:cBhvr>
                                    </p:animEffect>
                                  </p:childTnLst>
                                </p:cTn>
                              </p:par>
                              <p:par>
                                <p:cTn id="198" presetID="10" presetClass="exit" presetSubtype="0" fill="hold" grpId="4" nodeType="withEffect">
                                  <p:stCondLst>
                                    <p:cond delay="2000"/>
                                  </p:stCondLst>
                                  <p:childTnLst>
                                    <p:animEffect transition="out" filter="fade">
                                      <p:cBhvr>
                                        <p:cTn id="199" dur="500"/>
                                        <p:tgtEl>
                                          <p:spTgt spid="27"/>
                                        </p:tgtEl>
                                      </p:cBhvr>
                                    </p:animEffect>
                                    <p:set>
                                      <p:cBhvr>
                                        <p:cTn id="200" dur="1" fill="hold">
                                          <p:stCondLst>
                                            <p:cond delay="499"/>
                                          </p:stCondLst>
                                        </p:cTn>
                                        <p:tgtEl>
                                          <p:spTgt spid="27"/>
                                        </p:tgtEl>
                                        <p:attrNameLst>
                                          <p:attrName>style.visibility</p:attrName>
                                        </p:attrNameLst>
                                      </p:cBhvr>
                                      <p:to>
                                        <p:strVal val="hidden"/>
                                      </p:to>
                                    </p:set>
                                  </p:childTnLst>
                                </p:cTn>
                              </p:par>
                              <p:par>
                                <p:cTn id="201" presetID="10" presetClass="entr" presetSubtype="0" fill="hold" grpId="5" nodeType="withEffect">
                                  <p:stCondLst>
                                    <p:cond delay="2500"/>
                                  </p:stCondLst>
                                  <p:childTnLst>
                                    <p:set>
                                      <p:cBhvr>
                                        <p:cTn id="202" dur="1" fill="hold">
                                          <p:stCondLst>
                                            <p:cond delay="0"/>
                                          </p:stCondLst>
                                        </p:cTn>
                                        <p:tgtEl>
                                          <p:spTgt spid="27"/>
                                        </p:tgtEl>
                                        <p:attrNameLst>
                                          <p:attrName>style.visibility</p:attrName>
                                        </p:attrNameLst>
                                      </p:cBhvr>
                                      <p:to>
                                        <p:strVal val="visible"/>
                                      </p:to>
                                    </p:set>
                                    <p:animEffect transition="in" filter="fade">
                                      <p:cBhvr>
                                        <p:cTn id="203" dur="500"/>
                                        <p:tgtEl>
                                          <p:spTgt spid="27"/>
                                        </p:tgtEl>
                                      </p:cBhvr>
                                    </p:animEffect>
                                  </p:childTnLst>
                                </p:cTn>
                              </p:par>
                              <p:par>
                                <p:cTn id="204" presetID="10" presetClass="exit" presetSubtype="0" fill="hold" grpId="6" nodeType="withEffect">
                                  <p:stCondLst>
                                    <p:cond delay="3000"/>
                                  </p:stCondLst>
                                  <p:childTnLst>
                                    <p:animEffect transition="out" filter="fade">
                                      <p:cBhvr>
                                        <p:cTn id="205" dur="500"/>
                                        <p:tgtEl>
                                          <p:spTgt spid="27"/>
                                        </p:tgtEl>
                                      </p:cBhvr>
                                    </p:animEffect>
                                    <p:set>
                                      <p:cBhvr>
                                        <p:cTn id="206" dur="1" fill="hold">
                                          <p:stCondLst>
                                            <p:cond delay="499"/>
                                          </p:stCondLst>
                                        </p:cTn>
                                        <p:tgtEl>
                                          <p:spTgt spid="27"/>
                                        </p:tgtEl>
                                        <p:attrNameLst>
                                          <p:attrName>style.visibility</p:attrName>
                                        </p:attrNameLst>
                                      </p:cBhvr>
                                      <p:to>
                                        <p:strVal val="hidden"/>
                                      </p:to>
                                    </p:set>
                                  </p:childTnLst>
                                </p:cTn>
                              </p:par>
                              <p:par>
                                <p:cTn id="207" presetID="10" presetClass="entr" presetSubtype="0" fill="hold" grpId="7" nodeType="withEffect">
                                  <p:stCondLst>
                                    <p:cond delay="3500"/>
                                  </p:stCondLst>
                                  <p:childTnLst>
                                    <p:set>
                                      <p:cBhvr>
                                        <p:cTn id="208" dur="1" fill="hold">
                                          <p:stCondLst>
                                            <p:cond delay="0"/>
                                          </p:stCondLst>
                                        </p:cTn>
                                        <p:tgtEl>
                                          <p:spTgt spid="27"/>
                                        </p:tgtEl>
                                        <p:attrNameLst>
                                          <p:attrName>style.visibility</p:attrName>
                                        </p:attrNameLst>
                                      </p:cBhvr>
                                      <p:to>
                                        <p:strVal val="visible"/>
                                      </p:to>
                                    </p:set>
                                    <p:animEffect transition="in" filter="fade">
                                      <p:cBhvr>
                                        <p:cTn id="209" dur="500"/>
                                        <p:tgtEl>
                                          <p:spTgt spid="27"/>
                                        </p:tgtEl>
                                      </p:cBhvr>
                                    </p:animEffect>
                                  </p:childTnLst>
                                </p:cTn>
                              </p:par>
                              <p:par>
                                <p:cTn id="210" presetID="10" presetClass="exit" presetSubtype="0" fill="hold" grpId="8" nodeType="withEffect">
                                  <p:stCondLst>
                                    <p:cond delay="4000"/>
                                  </p:stCondLst>
                                  <p:childTnLst>
                                    <p:animEffect transition="out" filter="fade">
                                      <p:cBhvr>
                                        <p:cTn id="211" dur="500"/>
                                        <p:tgtEl>
                                          <p:spTgt spid="27"/>
                                        </p:tgtEl>
                                      </p:cBhvr>
                                    </p:animEffect>
                                    <p:set>
                                      <p:cBhvr>
                                        <p:cTn id="212" dur="1" fill="hold">
                                          <p:stCondLst>
                                            <p:cond delay="499"/>
                                          </p:stCondLst>
                                        </p:cTn>
                                        <p:tgtEl>
                                          <p:spTgt spid="27"/>
                                        </p:tgtEl>
                                        <p:attrNameLst>
                                          <p:attrName>style.visibility</p:attrName>
                                        </p:attrNameLst>
                                      </p:cBhvr>
                                      <p:to>
                                        <p:strVal val="hidden"/>
                                      </p:to>
                                    </p:set>
                                  </p:childTnLst>
                                </p:cTn>
                              </p:par>
                              <p:par>
                                <p:cTn id="213" presetID="10" presetClass="entr" presetSubtype="0" fill="hold" grpId="9" nodeType="withEffect">
                                  <p:stCondLst>
                                    <p:cond delay="4500"/>
                                  </p:stCondLst>
                                  <p:childTnLst>
                                    <p:set>
                                      <p:cBhvr>
                                        <p:cTn id="214" dur="1" fill="hold">
                                          <p:stCondLst>
                                            <p:cond delay="0"/>
                                          </p:stCondLst>
                                        </p:cTn>
                                        <p:tgtEl>
                                          <p:spTgt spid="27"/>
                                        </p:tgtEl>
                                        <p:attrNameLst>
                                          <p:attrName>style.visibility</p:attrName>
                                        </p:attrNameLst>
                                      </p:cBhvr>
                                      <p:to>
                                        <p:strVal val="visible"/>
                                      </p:to>
                                    </p:set>
                                    <p:animEffect transition="in" filter="fade">
                                      <p:cBhvr>
                                        <p:cTn id="215" dur="500"/>
                                        <p:tgtEl>
                                          <p:spTgt spid="27"/>
                                        </p:tgtEl>
                                      </p:cBhvr>
                                    </p:animEffect>
                                  </p:childTnLst>
                                </p:cTn>
                              </p:par>
                              <p:par>
                                <p:cTn id="216" presetID="10" presetClass="exit" presetSubtype="0" fill="hold" grpId="1" nodeType="withEffect">
                                  <p:stCondLst>
                                    <p:cond delay="5000"/>
                                  </p:stCondLst>
                                  <p:childTnLst>
                                    <p:animEffect transition="out" filter="fade">
                                      <p:cBhvr>
                                        <p:cTn id="217" dur="500"/>
                                        <p:tgtEl>
                                          <p:spTgt spid="27"/>
                                        </p:tgtEl>
                                      </p:cBhvr>
                                    </p:animEffect>
                                    <p:set>
                                      <p:cBhvr>
                                        <p:cTn id="218" dur="1" fill="hold">
                                          <p:stCondLst>
                                            <p:cond delay="499"/>
                                          </p:stCondLst>
                                        </p:cTn>
                                        <p:tgtEl>
                                          <p:spTgt spid="27"/>
                                        </p:tgtEl>
                                        <p:attrNameLst>
                                          <p:attrName>style.visibility</p:attrName>
                                        </p:attrNameLst>
                                      </p:cBhvr>
                                      <p:to>
                                        <p:strVal val="hidden"/>
                                      </p:to>
                                    </p:set>
                                  </p:childTnLst>
                                </p:cTn>
                              </p:par>
                              <p:par>
                                <p:cTn id="219" presetID="10" presetClass="entr" presetSubtype="0" fill="hold" grpId="0" nodeType="withEffect">
                                  <p:stCondLst>
                                    <p:cond delay="750"/>
                                  </p:stCondLst>
                                  <p:childTnLst>
                                    <p:set>
                                      <p:cBhvr>
                                        <p:cTn id="220" dur="1" fill="hold">
                                          <p:stCondLst>
                                            <p:cond delay="0"/>
                                          </p:stCondLst>
                                        </p:cTn>
                                        <p:tgtEl>
                                          <p:spTgt spid="22"/>
                                        </p:tgtEl>
                                        <p:attrNameLst>
                                          <p:attrName>style.visibility</p:attrName>
                                        </p:attrNameLst>
                                      </p:cBhvr>
                                      <p:to>
                                        <p:strVal val="visible"/>
                                      </p:to>
                                    </p:set>
                                    <p:animEffect transition="in" filter="fade">
                                      <p:cBhvr>
                                        <p:cTn id="221" dur="500"/>
                                        <p:tgtEl>
                                          <p:spTgt spid="22"/>
                                        </p:tgtEl>
                                      </p:cBhvr>
                                    </p:animEffect>
                                  </p:childTnLst>
                                </p:cTn>
                              </p:par>
                              <p:par>
                                <p:cTn id="222" presetID="10" presetClass="exit" presetSubtype="0" fill="hold" grpId="2" nodeType="withEffect">
                                  <p:stCondLst>
                                    <p:cond delay="1250"/>
                                  </p:stCondLst>
                                  <p:childTnLst>
                                    <p:animEffect transition="out" filter="fade">
                                      <p:cBhvr>
                                        <p:cTn id="223" dur="500"/>
                                        <p:tgtEl>
                                          <p:spTgt spid="22"/>
                                        </p:tgtEl>
                                      </p:cBhvr>
                                    </p:animEffect>
                                    <p:set>
                                      <p:cBhvr>
                                        <p:cTn id="224" dur="1" fill="hold">
                                          <p:stCondLst>
                                            <p:cond delay="499"/>
                                          </p:stCondLst>
                                        </p:cTn>
                                        <p:tgtEl>
                                          <p:spTgt spid="22"/>
                                        </p:tgtEl>
                                        <p:attrNameLst>
                                          <p:attrName>style.visibility</p:attrName>
                                        </p:attrNameLst>
                                      </p:cBhvr>
                                      <p:to>
                                        <p:strVal val="hidden"/>
                                      </p:to>
                                    </p:set>
                                  </p:childTnLst>
                                </p:cTn>
                              </p:par>
                              <p:par>
                                <p:cTn id="225" presetID="10" presetClass="entr" presetSubtype="0" fill="hold" grpId="3" nodeType="withEffect">
                                  <p:stCondLst>
                                    <p:cond delay="1750"/>
                                  </p:stCondLst>
                                  <p:childTnLst>
                                    <p:set>
                                      <p:cBhvr>
                                        <p:cTn id="226" dur="1" fill="hold">
                                          <p:stCondLst>
                                            <p:cond delay="0"/>
                                          </p:stCondLst>
                                        </p:cTn>
                                        <p:tgtEl>
                                          <p:spTgt spid="22"/>
                                        </p:tgtEl>
                                        <p:attrNameLst>
                                          <p:attrName>style.visibility</p:attrName>
                                        </p:attrNameLst>
                                      </p:cBhvr>
                                      <p:to>
                                        <p:strVal val="visible"/>
                                      </p:to>
                                    </p:set>
                                    <p:animEffect transition="in" filter="fade">
                                      <p:cBhvr>
                                        <p:cTn id="227" dur="500"/>
                                        <p:tgtEl>
                                          <p:spTgt spid="22"/>
                                        </p:tgtEl>
                                      </p:cBhvr>
                                    </p:animEffect>
                                  </p:childTnLst>
                                </p:cTn>
                              </p:par>
                              <p:par>
                                <p:cTn id="228" presetID="10" presetClass="exit" presetSubtype="0" fill="hold" grpId="4" nodeType="withEffect">
                                  <p:stCondLst>
                                    <p:cond delay="2250"/>
                                  </p:stCondLst>
                                  <p:childTnLst>
                                    <p:animEffect transition="out" filter="fade">
                                      <p:cBhvr>
                                        <p:cTn id="229" dur="500"/>
                                        <p:tgtEl>
                                          <p:spTgt spid="22"/>
                                        </p:tgtEl>
                                      </p:cBhvr>
                                    </p:animEffect>
                                    <p:set>
                                      <p:cBhvr>
                                        <p:cTn id="230" dur="1" fill="hold">
                                          <p:stCondLst>
                                            <p:cond delay="499"/>
                                          </p:stCondLst>
                                        </p:cTn>
                                        <p:tgtEl>
                                          <p:spTgt spid="22"/>
                                        </p:tgtEl>
                                        <p:attrNameLst>
                                          <p:attrName>style.visibility</p:attrName>
                                        </p:attrNameLst>
                                      </p:cBhvr>
                                      <p:to>
                                        <p:strVal val="hidden"/>
                                      </p:to>
                                    </p:set>
                                  </p:childTnLst>
                                </p:cTn>
                              </p:par>
                              <p:par>
                                <p:cTn id="231" presetID="10" presetClass="entr" presetSubtype="0" fill="hold" grpId="5" nodeType="withEffect">
                                  <p:stCondLst>
                                    <p:cond delay="2750"/>
                                  </p:stCondLst>
                                  <p:childTnLst>
                                    <p:set>
                                      <p:cBhvr>
                                        <p:cTn id="232" dur="1" fill="hold">
                                          <p:stCondLst>
                                            <p:cond delay="0"/>
                                          </p:stCondLst>
                                        </p:cTn>
                                        <p:tgtEl>
                                          <p:spTgt spid="22"/>
                                        </p:tgtEl>
                                        <p:attrNameLst>
                                          <p:attrName>style.visibility</p:attrName>
                                        </p:attrNameLst>
                                      </p:cBhvr>
                                      <p:to>
                                        <p:strVal val="visible"/>
                                      </p:to>
                                    </p:set>
                                    <p:animEffect transition="in" filter="fade">
                                      <p:cBhvr>
                                        <p:cTn id="233" dur="500"/>
                                        <p:tgtEl>
                                          <p:spTgt spid="22"/>
                                        </p:tgtEl>
                                      </p:cBhvr>
                                    </p:animEffect>
                                  </p:childTnLst>
                                </p:cTn>
                              </p:par>
                              <p:par>
                                <p:cTn id="234" presetID="10" presetClass="exit" presetSubtype="0" fill="hold" grpId="6" nodeType="withEffect">
                                  <p:stCondLst>
                                    <p:cond delay="3250"/>
                                  </p:stCondLst>
                                  <p:childTnLst>
                                    <p:animEffect transition="out" filter="fade">
                                      <p:cBhvr>
                                        <p:cTn id="235" dur="500"/>
                                        <p:tgtEl>
                                          <p:spTgt spid="22"/>
                                        </p:tgtEl>
                                      </p:cBhvr>
                                    </p:animEffect>
                                    <p:set>
                                      <p:cBhvr>
                                        <p:cTn id="236" dur="1" fill="hold">
                                          <p:stCondLst>
                                            <p:cond delay="499"/>
                                          </p:stCondLst>
                                        </p:cTn>
                                        <p:tgtEl>
                                          <p:spTgt spid="22"/>
                                        </p:tgtEl>
                                        <p:attrNameLst>
                                          <p:attrName>style.visibility</p:attrName>
                                        </p:attrNameLst>
                                      </p:cBhvr>
                                      <p:to>
                                        <p:strVal val="hidden"/>
                                      </p:to>
                                    </p:set>
                                  </p:childTnLst>
                                </p:cTn>
                              </p:par>
                              <p:par>
                                <p:cTn id="237" presetID="10" presetClass="entr" presetSubtype="0" fill="hold" grpId="7" nodeType="withEffect">
                                  <p:stCondLst>
                                    <p:cond delay="3750"/>
                                  </p:stCondLst>
                                  <p:childTnLst>
                                    <p:set>
                                      <p:cBhvr>
                                        <p:cTn id="238" dur="1" fill="hold">
                                          <p:stCondLst>
                                            <p:cond delay="0"/>
                                          </p:stCondLst>
                                        </p:cTn>
                                        <p:tgtEl>
                                          <p:spTgt spid="22"/>
                                        </p:tgtEl>
                                        <p:attrNameLst>
                                          <p:attrName>style.visibility</p:attrName>
                                        </p:attrNameLst>
                                      </p:cBhvr>
                                      <p:to>
                                        <p:strVal val="visible"/>
                                      </p:to>
                                    </p:set>
                                    <p:animEffect transition="in" filter="fade">
                                      <p:cBhvr>
                                        <p:cTn id="239" dur="500"/>
                                        <p:tgtEl>
                                          <p:spTgt spid="22"/>
                                        </p:tgtEl>
                                      </p:cBhvr>
                                    </p:animEffect>
                                  </p:childTnLst>
                                </p:cTn>
                              </p:par>
                              <p:par>
                                <p:cTn id="240" presetID="10" presetClass="exit" presetSubtype="0" fill="hold" grpId="8" nodeType="withEffect">
                                  <p:stCondLst>
                                    <p:cond delay="4250"/>
                                  </p:stCondLst>
                                  <p:childTnLst>
                                    <p:animEffect transition="out" filter="fade">
                                      <p:cBhvr>
                                        <p:cTn id="241" dur="500"/>
                                        <p:tgtEl>
                                          <p:spTgt spid="22"/>
                                        </p:tgtEl>
                                      </p:cBhvr>
                                    </p:animEffect>
                                    <p:set>
                                      <p:cBhvr>
                                        <p:cTn id="242" dur="1" fill="hold">
                                          <p:stCondLst>
                                            <p:cond delay="499"/>
                                          </p:stCondLst>
                                        </p:cTn>
                                        <p:tgtEl>
                                          <p:spTgt spid="22"/>
                                        </p:tgtEl>
                                        <p:attrNameLst>
                                          <p:attrName>style.visibility</p:attrName>
                                        </p:attrNameLst>
                                      </p:cBhvr>
                                      <p:to>
                                        <p:strVal val="hidden"/>
                                      </p:to>
                                    </p:set>
                                  </p:childTnLst>
                                </p:cTn>
                              </p:par>
                              <p:par>
                                <p:cTn id="243" presetID="10" presetClass="entr" presetSubtype="0" fill="hold" grpId="9" nodeType="withEffect">
                                  <p:stCondLst>
                                    <p:cond delay="4750"/>
                                  </p:stCondLst>
                                  <p:childTnLst>
                                    <p:set>
                                      <p:cBhvr>
                                        <p:cTn id="244" dur="1" fill="hold">
                                          <p:stCondLst>
                                            <p:cond delay="0"/>
                                          </p:stCondLst>
                                        </p:cTn>
                                        <p:tgtEl>
                                          <p:spTgt spid="22"/>
                                        </p:tgtEl>
                                        <p:attrNameLst>
                                          <p:attrName>style.visibility</p:attrName>
                                        </p:attrNameLst>
                                      </p:cBhvr>
                                      <p:to>
                                        <p:strVal val="visible"/>
                                      </p:to>
                                    </p:set>
                                    <p:animEffect transition="in" filter="fade">
                                      <p:cBhvr>
                                        <p:cTn id="245" dur="500"/>
                                        <p:tgtEl>
                                          <p:spTgt spid="22"/>
                                        </p:tgtEl>
                                      </p:cBhvr>
                                    </p:animEffect>
                                  </p:childTnLst>
                                </p:cTn>
                              </p:par>
                              <p:par>
                                <p:cTn id="246" presetID="10" presetClass="exit" presetSubtype="0" fill="hold" grpId="1" nodeType="withEffect">
                                  <p:stCondLst>
                                    <p:cond delay="5250"/>
                                  </p:stCondLst>
                                  <p:childTnLst>
                                    <p:animEffect transition="out" filter="fade">
                                      <p:cBhvr>
                                        <p:cTn id="247" dur="500"/>
                                        <p:tgtEl>
                                          <p:spTgt spid="22"/>
                                        </p:tgtEl>
                                      </p:cBhvr>
                                    </p:animEffect>
                                    <p:set>
                                      <p:cBhvr>
                                        <p:cTn id="248" dur="1" fill="hold">
                                          <p:stCondLst>
                                            <p:cond delay="499"/>
                                          </p:stCondLst>
                                        </p:cTn>
                                        <p:tgtEl>
                                          <p:spTgt spid="22"/>
                                        </p:tgtEl>
                                        <p:attrNameLst>
                                          <p:attrName>style.visibility</p:attrName>
                                        </p:attrNameLst>
                                      </p:cBhvr>
                                      <p:to>
                                        <p:strVal val="hidden"/>
                                      </p:to>
                                    </p:set>
                                  </p:childTnLst>
                                </p:cTn>
                              </p:par>
                              <p:par>
                                <p:cTn id="249" presetID="16" presetClass="exit" presetSubtype="21" fill="hold" grpId="1" nodeType="withEffect">
                                  <p:stCondLst>
                                    <p:cond delay="4250"/>
                                  </p:stCondLst>
                                  <p:childTnLst>
                                    <p:animEffect transition="out" filter="barn(inVertical)">
                                      <p:cBhvr>
                                        <p:cTn id="250" dur="1000"/>
                                        <p:tgtEl>
                                          <p:spTgt spid="11"/>
                                        </p:tgtEl>
                                      </p:cBhvr>
                                    </p:animEffect>
                                    <p:set>
                                      <p:cBhvr>
                                        <p:cTn id="251" dur="1" fill="hold">
                                          <p:stCondLst>
                                            <p:cond delay="999"/>
                                          </p:stCondLst>
                                        </p:cTn>
                                        <p:tgtEl>
                                          <p:spTgt spid="11"/>
                                        </p:tgtEl>
                                        <p:attrNameLst>
                                          <p:attrName>style.visibility</p:attrName>
                                        </p:attrNameLst>
                                      </p:cBhvr>
                                      <p:to>
                                        <p:strVal val="hidden"/>
                                      </p:to>
                                    </p:set>
                                  </p:childTnLst>
                                </p:cTn>
                              </p:par>
                            </p:childTnLst>
                          </p:cTn>
                        </p:par>
                        <p:par>
                          <p:cTn id="252" fill="hold">
                            <p:stCondLst>
                              <p:cond delay="7750"/>
                            </p:stCondLst>
                            <p:childTnLst>
                              <p:par>
                                <p:cTn id="253" presetID="16" presetClass="exit" presetSubtype="37" fill="hold" grpId="1" nodeType="afterEffect">
                                  <p:stCondLst>
                                    <p:cond delay="0"/>
                                  </p:stCondLst>
                                  <p:childTnLst>
                                    <p:animEffect transition="out" filter="barn(outVertical)">
                                      <p:cBhvr>
                                        <p:cTn id="254" dur="2000"/>
                                        <p:tgtEl>
                                          <p:spTgt spid="3"/>
                                        </p:tgtEl>
                                      </p:cBhvr>
                                    </p:animEffect>
                                    <p:set>
                                      <p:cBhvr>
                                        <p:cTn id="255" dur="1" fill="hold">
                                          <p:stCondLst>
                                            <p:cond delay="1999"/>
                                          </p:stCondLst>
                                        </p:cTn>
                                        <p:tgtEl>
                                          <p:spTgt spid="3"/>
                                        </p:tgtEl>
                                        <p:attrNameLst>
                                          <p:attrName>style.visibility</p:attrName>
                                        </p:attrNameLst>
                                      </p:cBhvr>
                                      <p:to>
                                        <p:strVal val="hidden"/>
                                      </p:to>
                                    </p:set>
                                  </p:childTnLst>
                                </p:cTn>
                              </p:par>
                              <p:par>
                                <p:cTn id="256" presetID="16" presetClass="exit" presetSubtype="37" fill="hold" grpId="1" nodeType="withEffect">
                                  <p:stCondLst>
                                    <p:cond delay="0"/>
                                  </p:stCondLst>
                                  <p:childTnLst>
                                    <p:animEffect transition="out" filter="barn(outVertical)">
                                      <p:cBhvr>
                                        <p:cTn id="257" dur="2000"/>
                                        <p:tgtEl>
                                          <p:spTgt spid="2"/>
                                        </p:tgtEl>
                                      </p:cBhvr>
                                    </p:animEffect>
                                    <p:set>
                                      <p:cBhvr>
                                        <p:cTn id="258" dur="1" fill="hold">
                                          <p:stCondLst>
                                            <p:cond delay="1999"/>
                                          </p:stCondLst>
                                        </p:cTn>
                                        <p:tgtEl>
                                          <p:spTgt spid="2"/>
                                        </p:tgtEl>
                                        <p:attrNameLst>
                                          <p:attrName>style.visibility</p:attrName>
                                        </p:attrNameLst>
                                      </p:cBhvr>
                                      <p:to>
                                        <p:strVal val="hidden"/>
                                      </p:to>
                                    </p:set>
                                  </p:childTnLst>
                                </p:cTn>
                              </p:par>
                              <p:par>
                                <p:cTn id="259" presetID="16" presetClass="exit" presetSubtype="37" fill="hold" nodeType="withEffect">
                                  <p:stCondLst>
                                    <p:cond delay="0"/>
                                  </p:stCondLst>
                                  <p:childTnLst>
                                    <p:animEffect transition="out" filter="barn(outVertical)">
                                      <p:cBhvr>
                                        <p:cTn id="260" dur="2000"/>
                                        <p:tgtEl>
                                          <p:spTgt spid="8"/>
                                        </p:tgtEl>
                                      </p:cBhvr>
                                    </p:animEffect>
                                    <p:set>
                                      <p:cBhvr>
                                        <p:cTn id="261" dur="1" fill="hold">
                                          <p:stCondLst>
                                            <p:cond delay="1999"/>
                                          </p:stCondLst>
                                        </p:cTn>
                                        <p:tgtEl>
                                          <p:spTgt spid="8"/>
                                        </p:tgtEl>
                                        <p:attrNameLst>
                                          <p:attrName>style.visibility</p:attrName>
                                        </p:attrNameLst>
                                      </p:cBhvr>
                                      <p:to>
                                        <p:strVal val="hidden"/>
                                      </p:to>
                                    </p:set>
                                  </p:childTnLst>
                                </p:cTn>
                              </p:par>
                              <p:par>
                                <p:cTn id="262" presetID="16" presetClass="exit" presetSubtype="37" fill="hold" nodeType="withEffect">
                                  <p:stCondLst>
                                    <p:cond delay="0"/>
                                  </p:stCondLst>
                                  <p:childTnLst>
                                    <p:animEffect transition="out" filter="barn(outVertical)">
                                      <p:cBhvr>
                                        <p:cTn id="263" dur="2000"/>
                                        <p:tgtEl>
                                          <p:spTgt spid="6"/>
                                        </p:tgtEl>
                                      </p:cBhvr>
                                    </p:animEffect>
                                    <p:set>
                                      <p:cBhvr>
                                        <p:cTn id="264" dur="1" fill="hold">
                                          <p:stCondLst>
                                            <p:cond delay="1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7" grpId="1" animBg="1"/>
      <p:bldP spid="27" grpId="2" animBg="1"/>
      <p:bldP spid="27" grpId="3" animBg="1"/>
      <p:bldP spid="27" grpId="4" animBg="1"/>
      <p:bldP spid="27" grpId="5" animBg="1"/>
      <p:bldP spid="27" grpId="6" animBg="1"/>
      <p:bldP spid="27" grpId="7" animBg="1"/>
      <p:bldP spid="27" grpId="8" animBg="1"/>
      <p:bldP spid="27" grpId="9" animBg="1"/>
      <p:bldP spid="25" grpId="0" animBg="1"/>
      <p:bldP spid="25" grpId="1" animBg="1"/>
      <p:bldP spid="25" grpId="2" animBg="1"/>
      <p:bldP spid="25" grpId="3" animBg="1"/>
      <p:bldP spid="25" grpId="4" animBg="1"/>
      <p:bldP spid="25" grpId="5" animBg="1"/>
      <p:bldP spid="25" grpId="6" animBg="1"/>
      <p:bldP spid="25" grpId="7" animBg="1"/>
      <p:bldP spid="25" grpId="8" animBg="1"/>
      <p:bldP spid="25" grpId="9" animBg="1"/>
      <p:bldP spid="26" grpId="0" animBg="1"/>
      <p:bldP spid="26" grpId="1" animBg="1"/>
      <p:bldP spid="26" grpId="2" animBg="1"/>
      <p:bldP spid="26" grpId="3" animBg="1"/>
      <p:bldP spid="26" grpId="4" animBg="1"/>
      <p:bldP spid="26" grpId="5" animBg="1"/>
      <p:bldP spid="26" grpId="6" animBg="1"/>
      <p:bldP spid="26" grpId="7" animBg="1"/>
      <p:bldP spid="26" grpId="8" animBg="1"/>
      <p:bldP spid="26" grpId="9" animBg="1"/>
      <p:bldP spid="24" grpId="0" animBg="1"/>
      <p:bldP spid="24" grpId="1" animBg="1"/>
      <p:bldP spid="24" grpId="2" animBg="1"/>
      <p:bldP spid="24" grpId="3" animBg="1"/>
      <p:bldP spid="24" grpId="4" animBg="1"/>
      <p:bldP spid="24" grpId="5" animBg="1"/>
      <p:bldP spid="24" grpId="6" animBg="1"/>
      <p:bldP spid="24" grpId="7" animBg="1"/>
      <p:bldP spid="24" grpId="8" animBg="1"/>
      <p:bldP spid="24" grpId="9" animBg="1"/>
      <p:bldP spid="23" grpId="0" animBg="1"/>
      <p:bldP spid="23" grpId="1" animBg="1"/>
      <p:bldP spid="23" grpId="2" animBg="1"/>
      <p:bldP spid="23" grpId="3" animBg="1"/>
      <p:bldP spid="23" grpId="4" animBg="1"/>
      <p:bldP spid="23" grpId="5" animBg="1"/>
      <p:bldP spid="23" grpId="6" animBg="1"/>
      <p:bldP spid="23" grpId="7" animBg="1"/>
      <p:bldP spid="23" grpId="8" animBg="1"/>
      <p:bldP spid="23" grpId="9" animBg="1"/>
      <p:bldP spid="22" grpId="0" animBg="1"/>
      <p:bldP spid="22" grpId="1" animBg="1"/>
      <p:bldP spid="22" grpId="2" animBg="1"/>
      <p:bldP spid="22" grpId="3" animBg="1"/>
      <p:bldP spid="22" grpId="4" animBg="1"/>
      <p:bldP spid="22" grpId="5" animBg="1"/>
      <p:bldP spid="22" grpId="6" animBg="1"/>
      <p:bldP spid="22" grpId="7" animBg="1"/>
      <p:bldP spid="22" grpId="8" animBg="1"/>
      <p:bldP spid="22" grpId="9" animBg="1"/>
      <p:bldP spid="2" grpId="0" animBg="1"/>
      <p:bldP spid="2" grpId="1" animBg="1"/>
      <p:bldP spid="3" grpId="0" animBg="1"/>
      <p:bldP spid="3" grpId="1" animBg="1"/>
      <p:bldP spid="11" grpId="0" animBg="1"/>
      <p:bldP spid="11" grpId="1" animBg="1"/>
      <p:bldP spid="16" grpId="0" build="p">
        <p:tmplLst>
          <p:tmpl lvl="1">
            <p:tnLst>
              <p:par>
                <p:cTn presetID="26" presetClass="emph" presetSubtype="0" fill="hold" nodeType="withEffect">
                  <p:stCondLst>
                    <p:cond delay="1500"/>
                  </p:stCondLst>
                  <p:iterate type="lt">
                    <p:tmPct val="10000"/>
                  </p:iterate>
                  <p:childTnLst>
                    <p:animEffect transition="out" filter="fade">
                      <p:cBhvr>
                        <p:cTn dur="500" tmFilter="0, 0; .2, .5; .8, .5; 1, 0"/>
                        <p:tgtEl>
                          <p:spTgt spid="16"/>
                        </p:tgtEl>
                      </p:cBhvr>
                    </p:animEffect>
                    <p:animScale>
                      <p:cBhvr>
                        <p:cTn dur="250" autoRev="1" fill="hold"/>
                        <p:tgtEl>
                          <p:spTgt spid="16"/>
                        </p:tgtEl>
                      </p:cBhvr>
                      <p:by x="105000" y="105000"/>
                    </p:animScale>
                  </p:childTnLst>
                </p:cTn>
              </p:par>
            </p:tnLst>
          </p:tmpl>
        </p:tmplLst>
      </p:bldP>
      <p:bldP spid="16" grpId="1" build="p">
        <p:tmplLst>
          <p:tmpl lvl="1">
            <p:tnLst>
              <p:par>
                <p:cTn presetID="26" presetClass="emph" presetSubtype="0" fill="hold" nodeType="withEffect">
                  <p:stCondLst>
                    <p:cond delay="2000"/>
                  </p:stCondLst>
                  <p:iterate type="lt">
                    <p:tmPct val="10000"/>
                  </p:iterate>
                  <p:childTnLst>
                    <p:animEffect transition="out" filter="fade">
                      <p:cBhvr>
                        <p:cTn dur="500" tmFilter="0, 0; .2, .5; .8, .5; 1, 0"/>
                        <p:tgtEl>
                          <p:spTgt spid="16"/>
                        </p:tgtEl>
                      </p:cBhvr>
                    </p:animEffect>
                    <p:animScale>
                      <p:cBhvr>
                        <p:cTn dur="250" autoRev="1" fill="hold"/>
                        <p:tgtEl>
                          <p:spTgt spid="16"/>
                        </p:tgtEl>
                      </p:cBhvr>
                      <p:by x="105000" y="105000"/>
                    </p:animScale>
                  </p:childTnLst>
                </p:cTn>
              </p:par>
            </p:tnLst>
          </p:tmpl>
        </p:tmplLst>
      </p:bldP>
      <p:bldP spid="16" grpId="2" build="p">
        <p:tmplLst>
          <p:tmpl lvl="1">
            <p:tnLst>
              <p:par>
                <p:cTn presetID="10" presetClass="entr" presetSubtype="0" fill="hold" nodeType="withEffect">
                  <p:stCondLst>
                    <p:cond delay="1000"/>
                  </p:stCondLst>
                  <p:iterate type="lt">
                    <p:tmPct val="0"/>
                  </p:iterate>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6" grpId="3" build="p">
        <p:tmplLst>
          <p:tmpl lvl="1">
            <p:tnLst>
              <p:par>
                <p:cTn presetID="26" presetClass="emph" presetSubtype="0" fill="hold" nodeType="withEffect">
                  <p:stCondLst>
                    <p:cond delay="2500"/>
                  </p:stCondLst>
                  <p:iterate type="lt">
                    <p:tmPct val="10000"/>
                  </p:iterate>
                  <p:childTnLst>
                    <p:animEffect transition="out" filter="fade">
                      <p:cBhvr>
                        <p:cTn dur="500" tmFilter="0, 0; .2, .5; .8, .5; 1, 0"/>
                        <p:tgtEl>
                          <p:spTgt spid="16"/>
                        </p:tgtEl>
                      </p:cBhvr>
                    </p:animEffect>
                    <p:animScale>
                      <p:cBhvr>
                        <p:cTn dur="250" autoRev="1" fill="hold"/>
                        <p:tgtEl>
                          <p:spTgt spid="16"/>
                        </p:tgtEl>
                      </p:cBhvr>
                      <p:by x="105000" y="105000"/>
                    </p:animScale>
                  </p:childTnLst>
                </p:cTn>
              </p:par>
            </p:tnLst>
          </p:tmpl>
        </p:tmplLst>
      </p:bldP>
      <p:bldP spid="16" grpId="4" build="p">
        <p:tmplLst>
          <p:tmpl lvl="1">
            <p:tnLst>
              <p:par>
                <p:cTn presetID="10" presetClass="exit" presetSubtype="0" fill="hold" nodeType="withEffect">
                  <p:stCondLst>
                    <p:cond delay="3750"/>
                  </p:stCondLst>
                  <p:iterate type="lt">
                    <p:tmPct val="0"/>
                  </p:iterate>
                  <p:childTnLst>
                    <p:animEffect transition="out" filter="fade">
                      <p:cBhvr>
                        <p:cTn dur="500"/>
                        <p:tgtEl>
                          <p:spTgt spid="16"/>
                        </p:tgtEl>
                      </p:cBhvr>
                    </p:animEffect>
                    <p:set>
                      <p:cBhvr>
                        <p:cTn dur="1" fill="hold">
                          <p:stCondLst>
                            <p:cond delay="499"/>
                          </p:stCondLst>
                        </p:cTn>
                        <p:tgtEl>
                          <p:spTgt spid="16"/>
                        </p:tgtEl>
                        <p:attrNameLst>
                          <p:attrName>style.visibility</p:attrName>
                        </p:attrNameLst>
                      </p:cBhvr>
                      <p:to>
                        <p:strVal val="hidden"/>
                      </p:to>
                    </p:set>
                  </p:childTnLst>
                </p:cTn>
              </p:par>
            </p:tnLst>
          </p:tmpl>
        </p:tmplLst>
      </p:bldP>
      <p:bldP spid="17" grpId="0" build="p">
        <p:tmplLst>
          <p:tmpl lvl="1">
            <p:tnLst>
              <p:par>
                <p:cTn presetID="10" presetClass="entr" presetSubtype="0" fill="hold" nodeType="withEffect">
                  <p:stCondLst>
                    <p:cond delay="1500"/>
                  </p:stCondLst>
                  <p:iterate type="lt">
                    <p:tmPct val="0"/>
                  </p:iterate>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P spid="17" grpId="1" build="p">
        <p:tmplLst>
          <p:tmpl lvl="1">
            <p:tnLst>
              <p:par>
                <p:cTn presetID="26" presetClass="emph" presetSubtype="0" fill="hold" nodeType="withEffect">
                  <p:stCondLst>
                    <p:cond delay="2000"/>
                  </p:stCondLst>
                  <p:iterate type="lt">
                    <p:tmPct val="10000"/>
                  </p:iterate>
                  <p:childTnLst>
                    <p:animEffect transition="out" filter="fade">
                      <p:cBhvr>
                        <p:cTn dur="500" tmFilter="0, 0; .2, .5; .8, .5; 1, 0"/>
                        <p:tgtEl>
                          <p:spTgt spid="17"/>
                        </p:tgtEl>
                      </p:cBhvr>
                    </p:animEffect>
                    <p:animScale>
                      <p:cBhvr>
                        <p:cTn dur="250" autoRev="1" fill="hold"/>
                        <p:tgtEl>
                          <p:spTgt spid="17"/>
                        </p:tgtEl>
                      </p:cBhvr>
                      <p:by x="105000" y="105000"/>
                    </p:animScale>
                  </p:childTnLst>
                </p:cTn>
              </p:par>
            </p:tnLst>
          </p:tmpl>
        </p:tmplLst>
      </p:bldP>
      <p:bldP spid="17" grpId="2" build="p">
        <p:tmplLst>
          <p:tmpl lvl="1">
            <p:tnLst>
              <p:par>
                <p:cTn presetID="26" presetClass="emph" presetSubtype="0" fill="hold" nodeType="withEffect">
                  <p:stCondLst>
                    <p:cond delay="2500"/>
                  </p:stCondLst>
                  <p:iterate type="lt">
                    <p:tmPct val="10000"/>
                  </p:iterate>
                  <p:childTnLst>
                    <p:animEffect transition="out" filter="fade">
                      <p:cBhvr>
                        <p:cTn dur="500" tmFilter="0, 0; .2, .5; .8, .5; 1, 0"/>
                        <p:tgtEl>
                          <p:spTgt spid="17"/>
                        </p:tgtEl>
                      </p:cBhvr>
                    </p:animEffect>
                    <p:animScale>
                      <p:cBhvr>
                        <p:cTn dur="250" autoRev="1" fill="hold"/>
                        <p:tgtEl>
                          <p:spTgt spid="17"/>
                        </p:tgtEl>
                      </p:cBhvr>
                      <p:by x="105000" y="105000"/>
                    </p:animScale>
                  </p:childTnLst>
                </p:cTn>
              </p:par>
            </p:tnLst>
          </p:tmpl>
        </p:tmplLst>
      </p:bldP>
      <p:bldP spid="17" grpId="3" build="p">
        <p:tmplLst>
          <p:tmpl lvl="1">
            <p:tnLst>
              <p:par>
                <p:cTn presetID="26" presetClass="emph" presetSubtype="0" fill="hold" nodeType="withEffect">
                  <p:stCondLst>
                    <p:cond delay="3000"/>
                  </p:stCondLst>
                  <p:iterate type="lt">
                    <p:tmPct val="10000"/>
                  </p:iterate>
                  <p:childTnLst>
                    <p:animEffect transition="out" filter="fade">
                      <p:cBhvr>
                        <p:cTn dur="500" tmFilter="0, 0; .2, .5; .8, .5; 1, 0"/>
                        <p:tgtEl>
                          <p:spTgt spid="17"/>
                        </p:tgtEl>
                      </p:cBhvr>
                    </p:animEffect>
                    <p:animScale>
                      <p:cBhvr>
                        <p:cTn dur="250" autoRev="1" fill="hold"/>
                        <p:tgtEl>
                          <p:spTgt spid="17"/>
                        </p:tgtEl>
                      </p:cBhvr>
                      <p:by x="105000" y="105000"/>
                    </p:animScale>
                  </p:childTnLst>
                </p:cTn>
              </p:par>
            </p:tnLst>
          </p:tmpl>
        </p:tmplLst>
      </p:bldP>
      <p:bldP spid="17" grpId="4" build="p">
        <p:tmplLst>
          <p:tmpl lvl="1">
            <p:tnLst>
              <p:par>
                <p:cTn presetID="10" presetClass="exit" presetSubtype="0" fill="hold" nodeType="withEffect">
                  <p:stCondLst>
                    <p:cond delay="4250"/>
                  </p:stCondLst>
                  <p:iterate type="lt">
                    <p:tmPct val="0"/>
                  </p:iterate>
                  <p:childTnLst>
                    <p:animEffect transition="out" filter="fade">
                      <p:cBhvr>
                        <p:cTn dur="500"/>
                        <p:tgtEl>
                          <p:spTgt spid="17"/>
                        </p:tgtEl>
                      </p:cBhvr>
                    </p:animEffect>
                    <p:set>
                      <p:cBhvr>
                        <p:cTn dur="1" fill="hold">
                          <p:stCondLst>
                            <p:cond delay="499"/>
                          </p:stCondLst>
                        </p:cTn>
                        <p:tgtEl>
                          <p:spTgt spid="17"/>
                        </p:tgtEl>
                        <p:attrNameLst>
                          <p:attrName>style.visibility</p:attrName>
                        </p:attrNameLst>
                      </p:cBhvr>
                      <p:to>
                        <p:strVal val="hidden"/>
                      </p:to>
                    </p:set>
                  </p:childTnLst>
                </p:cTn>
              </p:par>
            </p:tnLst>
          </p:tmpl>
        </p:tmplLst>
      </p:bldP>
      <p:bldP spid="18" grpId="0"/>
      <p:bldP spid="18" grpId="1"/>
    </p:bldLst>
  </p:timing>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83BF1A-4CA2-47EF-59B9-9F44E346463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A357B72-5765-9AB1-9547-5E2430C6880E}"/>
              </a:ext>
            </a:extLst>
          </p:cNvPr>
          <p:cNvSpPr>
            <a:spLocks noGrp="1"/>
          </p:cNvSpPr>
          <p:nvPr>
            <p:ph type="dt" sz="half" idx="10"/>
          </p:nvPr>
        </p:nvSpPr>
        <p:spPr/>
        <p:txBody>
          <a:bodyPr/>
          <a:lstStyle/>
          <a:p>
            <a:fld id="{409CCD85-9DA0-41D0-AB0D-FAFAB3DE1DAA}" type="datetimeFigureOut">
              <a:rPr lang="en-US" smtClean="0"/>
              <a:t>11/17/2022</a:t>
            </a:fld>
            <a:endParaRPr lang="en-US"/>
          </a:p>
        </p:txBody>
      </p:sp>
      <p:sp>
        <p:nvSpPr>
          <p:cNvPr id="4" name="Footer Placeholder 3">
            <a:extLst>
              <a:ext uri="{FF2B5EF4-FFF2-40B4-BE49-F238E27FC236}">
                <a16:creationId xmlns:a16="http://schemas.microsoft.com/office/drawing/2014/main" id="{E99E6FBC-6C23-9117-56F3-1AF5471A54C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D1BADED-F99C-3C97-D0B6-C3FA33F3E400}"/>
              </a:ext>
            </a:extLst>
          </p:cNvPr>
          <p:cNvSpPr>
            <a:spLocks noGrp="1"/>
          </p:cNvSpPr>
          <p:nvPr>
            <p:ph type="sldNum" sz="quarter" idx="12"/>
          </p:nvPr>
        </p:nvSpPr>
        <p:spPr/>
        <p:txBody>
          <a:bodyPr/>
          <a:lstStyle/>
          <a:p>
            <a:fld id="{9AF3A1CC-138D-4C26-B77F-73B99CB3CB44}" type="slidenum">
              <a:rPr lang="en-US" smtClean="0"/>
              <a:t>‹#›</a:t>
            </a:fld>
            <a:endParaRPr lang="en-US"/>
          </a:p>
        </p:txBody>
      </p:sp>
    </p:spTree>
    <p:extLst>
      <p:ext uri="{BB962C8B-B14F-4D97-AF65-F5344CB8AC3E}">
        <p14:creationId xmlns:p14="http://schemas.microsoft.com/office/powerpoint/2010/main" val="18482579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C02E94F-5980-E1D5-A89C-4F944B57D7B5}"/>
              </a:ext>
            </a:extLst>
          </p:cNvPr>
          <p:cNvSpPr>
            <a:spLocks noGrp="1"/>
          </p:cNvSpPr>
          <p:nvPr>
            <p:ph type="dt" sz="half" idx="10"/>
          </p:nvPr>
        </p:nvSpPr>
        <p:spPr/>
        <p:txBody>
          <a:bodyPr/>
          <a:lstStyle/>
          <a:p>
            <a:fld id="{409CCD85-9DA0-41D0-AB0D-FAFAB3DE1DAA}" type="datetimeFigureOut">
              <a:rPr lang="en-US" smtClean="0"/>
              <a:t>11/17/2022</a:t>
            </a:fld>
            <a:endParaRPr lang="en-US"/>
          </a:p>
        </p:txBody>
      </p:sp>
      <p:sp>
        <p:nvSpPr>
          <p:cNvPr id="3" name="Footer Placeholder 2">
            <a:extLst>
              <a:ext uri="{FF2B5EF4-FFF2-40B4-BE49-F238E27FC236}">
                <a16:creationId xmlns:a16="http://schemas.microsoft.com/office/drawing/2014/main" id="{A203D5B6-81EF-21F6-79FE-A20317AD45A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78DAFBD-AB99-49E6-99D7-968C55B26671}"/>
              </a:ext>
            </a:extLst>
          </p:cNvPr>
          <p:cNvSpPr>
            <a:spLocks noGrp="1"/>
          </p:cNvSpPr>
          <p:nvPr>
            <p:ph type="sldNum" sz="quarter" idx="12"/>
          </p:nvPr>
        </p:nvSpPr>
        <p:spPr/>
        <p:txBody>
          <a:bodyPr/>
          <a:lstStyle/>
          <a:p>
            <a:fld id="{9AF3A1CC-138D-4C26-B77F-73B99CB3CB44}" type="slidenum">
              <a:rPr lang="en-US" smtClean="0"/>
              <a:t>‹#›</a:t>
            </a:fld>
            <a:endParaRPr lang="en-US"/>
          </a:p>
        </p:txBody>
      </p:sp>
    </p:spTree>
    <p:extLst>
      <p:ext uri="{BB962C8B-B14F-4D97-AF65-F5344CB8AC3E}">
        <p14:creationId xmlns:p14="http://schemas.microsoft.com/office/powerpoint/2010/main" val="17711113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EF183F-F81D-33E6-D30B-4A0BB5259EF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4DCA9A6-8252-272A-C445-9DC9F389066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5FEF7A9-D4A5-FED0-E13E-DB9C9390A8C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3889D43-DA35-8308-DFB9-47993398B0C4}"/>
              </a:ext>
            </a:extLst>
          </p:cNvPr>
          <p:cNvSpPr>
            <a:spLocks noGrp="1"/>
          </p:cNvSpPr>
          <p:nvPr>
            <p:ph type="dt" sz="half" idx="10"/>
          </p:nvPr>
        </p:nvSpPr>
        <p:spPr/>
        <p:txBody>
          <a:bodyPr/>
          <a:lstStyle/>
          <a:p>
            <a:fld id="{409CCD85-9DA0-41D0-AB0D-FAFAB3DE1DAA}" type="datetimeFigureOut">
              <a:rPr lang="en-US" smtClean="0"/>
              <a:t>11/17/2022</a:t>
            </a:fld>
            <a:endParaRPr lang="en-US"/>
          </a:p>
        </p:txBody>
      </p:sp>
      <p:sp>
        <p:nvSpPr>
          <p:cNvPr id="6" name="Footer Placeholder 5">
            <a:extLst>
              <a:ext uri="{FF2B5EF4-FFF2-40B4-BE49-F238E27FC236}">
                <a16:creationId xmlns:a16="http://schemas.microsoft.com/office/drawing/2014/main" id="{D8E613D0-1B7F-E6BF-874C-0FFD13A3D00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F0264F-A6BB-D135-AD76-CADDA88A96A9}"/>
              </a:ext>
            </a:extLst>
          </p:cNvPr>
          <p:cNvSpPr>
            <a:spLocks noGrp="1"/>
          </p:cNvSpPr>
          <p:nvPr>
            <p:ph type="sldNum" sz="quarter" idx="12"/>
          </p:nvPr>
        </p:nvSpPr>
        <p:spPr/>
        <p:txBody>
          <a:bodyPr/>
          <a:lstStyle/>
          <a:p>
            <a:fld id="{9AF3A1CC-138D-4C26-B77F-73B99CB3CB44}" type="slidenum">
              <a:rPr lang="en-US" smtClean="0"/>
              <a:t>‹#›</a:t>
            </a:fld>
            <a:endParaRPr lang="en-US"/>
          </a:p>
        </p:txBody>
      </p:sp>
    </p:spTree>
    <p:extLst>
      <p:ext uri="{BB962C8B-B14F-4D97-AF65-F5344CB8AC3E}">
        <p14:creationId xmlns:p14="http://schemas.microsoft.com/office/powerpoint/2010/main" val="25174738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F52A40-8716-9555-E121-58045BAD11C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CC18033-B022-FBFC-2148-A036F93E1E3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3301870-5ADB-FD60-555A-B8780EBDCB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DEB2B95-A69B-0BD3-22CE-245D8DA7F4DB}"/>
              </a:ext>
            </a:extLst>
          </p:cNvPr>
          <p:cNvSpPr>
            <a:spLocks noGrp="1"/>
          </p:cNvSpPr>
          <p:nvPr>
            <p:ph type="dt" sz="half" idx="10"/>
          </p:nvPr>
        </p:nvSpPr>
        <p:spPr/>
        <p:txBody>
          <a:bodyPr/>
          <a:lstStyle/>
          <a:p>
            <a:fld id="{409CCD85-9DA0-41D0-AB0D-FAFAB3DE1DAA}" type="datetimeFigureOut">
              <a:rPr lang="en-US" smtClean="0"/>
              <a:t>11/17/2022</a:t>
            </a:fld>
            <a:endParaRPr lang="en-US"/>
          </a:p>
        </p:txBody>
      </p:sp>
      <p:sp>
        <p:nvSpPr>
          <p:cNvPr id="6" name="Footer Placeholder 5">
            <a:extLst>
              <a:ext uri="{FF2B5EF4-FFF2-40B4-BE49-F238E27FC236}">
                <a16:creationId xmlns:a16="http://schemas.microsoft.com/office/drawing/2014/main" id="{4083939F-DE55-1A49-D953-6F357B7196D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2AEC123-36B3-77B8-AC7C-95915E45288E}"/>
              </a:ext>
            </a:extLst>
          </p:cNvPr>
          <p:cNvSpPr>
            <a:spLocks noGrp="1"/>
          </p:cNvSpPr>
          <p:nvPr>
            <p:ph type="sldNum" sz="quarter" idx="12"/>
          </p:nvPr>
        </p:nvSpPr>
        <p:spPr/>
        <p:txBody>
          <a:bodyPr/>
          <a:lstStyle/>
          <a:p>
            <a:fld id="{9AF3A1CC-138D-4C26-B77F-73B99CB3CB44}" type="slidenum">
              <a:rPr lang="en-US" smtClean="0"/>
              <a:t>‹#›</a:t>
            </a:fld>
            <a:endParaRPr lang="en-US"/>
          </a:p>
        </p:txBody>
      </p:sp>
    </p:spTree>
    <p:extLst>
      <p:ext uri="{BB962C8B-B14F-4D97-AF65-F5344CB8AC3E}">
        <p14:creationId xmlns:p14="http://schemas.microsoft.com/office/powerpoint/2010/main" val="39913923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A0E860-1A90-476A-C2E4-6476121982F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9845069-3067-BEF0-33F0-F1D36F8B718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9F33FB-44F3-0C4E-C5BA-0B3DDEF4D547}"/>
              </a:ext>
            </a:extLst>
          </p:cNvPr>
          <p:cNvSpPr>
            <a:spLocks noGrp="1"/>
          </p:cNvSpPr>
          <p:nvPr>
            <p:ph type="dt" sz="half" idx="10"/>
          </p:nvPr>
        </p:nvSpPr>
        <p:spPr/>
        <p:txBody>
          <a:bodyPr/>
          <a:lstStyle/>
          <a:p>
            <a:fld id="{409CCD85-9DA0-41D0-AB0D-FAFAB3DE1DAA}" type="datetimeFigureOut">
              <a:rPr lang="en-US" smtClean="0"/>
              <a:t>11/17/2022</a:t>
            </a:fld>
            <a:endParaRPr lang="en-US"/>
          </a:p>
        </p:txBody>
      </p:sp>
      <p:sp>
        <p:nvSpPr>
          <p:cNvPr id="5" name="Footer Placeholder 4">
            <a:extLst>
              <a:ext uri="{FF2B5EF4-FFF2-40B4-BE49-F238E27FC236}">
                <a16:creationId xmlns:a16="http://schemas.microsoft.com/office/drawing/2014/main" id="{6887A91C-7E90-A2F9-3CF2-6D546318B2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634CB8-7BB7-E031-A13A-C89D9D37A16C}"/>
              </a:ext>
            </a:extLst>
          </p:cNvPr>
          <p:cNvSpPr>
            <a:spLocks noGrp="1"/>
          </p:cNvSpPr>
          <p:nvPr>
            <p:ph type="sldNum" sz="quarter" idx="12"/>
          </p:nvPr>
        </p:nvSpPr>
        <p:spPr/>
        <p:txBody>
          <a:bodyPr/>
          <a:lstStyle/>
          <a:p>
            <a:fld id="{9AF3A1CC-138D-4C26-B77F-73B99CB3CB44}" type="slidenum">
              <a:rPr lang="en-US" smtClean="0"/>
              <a:t>‹#›</a:t>
            </a:fld>
            <a:endParaRPr lang="en-US"/>
          </a:p>
        </p:txBody>
      </p:sp>
    </p:spTree>
    <p:extLst>
      <p:ext uri="{BB962C8B-B14F-4D97-AF65-F5344CB8AC3E}">
        <p14:creationId xmlns:p14="http://schemas.microsoft.com/office/powerpoint/2010/main" val="30721594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0EEE69C-894D-DA0A-DFC0-E35E51B9A97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8879B1A-1CFE-A6AD-E47A-4B78E3D57A2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BF7A5C-98FB-2F4F-F138-E473C3A74C72}"/>
              </a:ext>
            </a:extLst>
          </p:cNvPr>
          <p:cNvSpPr>
            <a:spLocks noGrp="1"/>
          </p:cNvSpPr>
          <p:nvPr>
            <p:ph type="dt" sz="half" idx="10"/>
          </p:nvPr>
        </p:nvSpPr>
        <p:spPr/>
        <p:txBody>
          <a:bodyPr/>
          <a:lstStyle/>
          <a:p>
            <a:fld id="{409CCD85-9DA0-41D0-AB0D-FAFAB3DE1DAA}" type="datetimeFigureOut">
              <a:rPr lang="en-US" smtClean="0"/>
              <a:t>11/17/2022</a:t>
            </a:fld>
            <a:endParaRPr lang="en-US"/>
          </a:p>
        </p:txBody>
      </p:sp>
      <p:sp>
        <p:nvSpPr>
          <p:cNvPr id="5" name="Footer Placeholder 4">
            <a:extLst>
              <a:ext uri="{FF2B5EF4-FFF2-40B4-BE49-F238E27FC236}">
                <a16:creationId xmlns:a16="http://schemas.microsoft.com/office/drawing/2014/main" id="{29FD9510-D861-9910-2130-B43AF4A47D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4C4A08-E369-A18C-C442-911ED8DBEB28}"/>
              </a:ext>
            </a:extLst>
          </p:cNvPr>
          <p:cNvSpPr>
            <a:spLocks noGrp="1"/>
          </p:cNvSpPr>
          <p:nvPr>
            <p:ph type="sldNum" sz="quarter" idx="12"/>
          </p:nvPr>
        </p:nvSpPr>
        <p:spPr/>
        <p:txBody>
          <a:bodyPr/>
          <a:lstStyle/>
          <a:p>
            <a:fld id="{9AF3A1CC-138D-4C26-B77F-73B99CB3CB44}" type="slidenum">
              <a:rPr lang="en-US" smtClean="0"/>
              <a:t>‹#›</a:t>
            </a:fld>
            <a:endParaRPr lang="en-US"/>
          </a:p>
        </p:txBody>
      </p:sp>
    </p:spTree>
    <p:extLst>
      <p:ext uri="{BB962C8B-B14F-4D97-AF65-F5344CB8AC3E}">
        <p14:creationId xmlns:p14="http://schemas.microsoft.com/office/powerpoint/2010/main" val="37963032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3813F0-7BBB-445F-A05D-1089F71F9B3B}"/>
              </a:ext>
            </a:extLst>
          </p:cNvPr>
          <p:cNvSpPr>
            <a:spLocks noGrp="1"/>
          </p:cNvSpPr>
          <p:nvPr>
            <p:ph type="title"/>
          </p:nvPr>
        </p:nvSpPr>
        <p:spPr>
          <a:xfrm>
            <a:off x="838200" y="365129"/>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4222961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400" y="2130430"/>
            <a:ext cx="10363200" cy="1470025"/>
          </a:xfrm>
        </p:spPr>
        <p:txBody>
          <a:bodyPr/>
          <a:lstStyle/>
          <a:p>
            <a:r>
              <a:rPr lang="en-US"/>
              <a:t>[Insert Title Here] </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78" indent="0" algn="ctr">
              <a:buNone/>
              <a:defRPr>
                <a:solidFill>
                  <a:schemeClr val="tx1">
                    <a:tint val="75000"/>
                  </a:schemeClr>
                </a:solidFill>
              </a:defRPr>
            </a:lvl2pPr>
            <a:lvl3pPr marL="914354"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2"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8737600" y="6172205"/>
            <a:ext cx="2844800" cy="365125"/>
          </a:xfrm>
          <a:prstGeom prst="rect">
            <a:avLst/>
          </a:prstGeom>
        </p:spPr>
        <p:txBody>
          <a:bodyPr/>
          <a:lstStyle/>
          <a:p>
            <a:fld id="{CAA65450-9309-4CC7-8A27-0CEE0AA3DE4A}" type="datetimeFigureOut">
              <a:rPr lang="en-US" smtClean="0"/>
              <a:t>11/17/2022</a:t>
            </a:fld>
            <a:endParaRPr lang="en-US"/>
          </a:p>
        </p:txBody>
      </p:sp>
      <p:sp>
        <p:nvSpPr>
          <p:cNvPr id="5" name="Footer Placeholder 4"/>
          <p:cNvSpPr>
            <a:spLocks noGrp="1"/>
          </p:cNvSpPr>
          <p:nvPr>
            <p:ph type="ftr" sz="quarter" idx="11"/>
          </p:nvPr>
        </p:nvSpPr>
        <p:spPr>
          <a:xfrm>
            <a:off x="4165600" y="6172205"/>
            <a:ext cx="3860800" cy="365125"/>
          </a:xfrm>
          <a:prstGeom prst="rect">
            <a:avLst/>
          </a:prstGeom>
        </p:spPr>
        <p:txBody>
          <a:bodyPr/>
          <a:lstStyle/>
          <a:p>
            <a:endParaRPr lang="en-US"/>
          </a:p>
        </p:txBody>
      </p:sp>
    </p:spTree>
    <p:extLst>
      <p:ext uri="{BB962C8B-B14F-4D97-AF65-F5344CB8AC3E}">
        <p14:creationId xmlns:p14="http://schemas.microsoft.com/office/powerpoint/2010/main" val="28955407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[Insert Title Here] </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737600" y="6172205"/>
            <a:ext cx="2844800" cy="365125"/>
          </a:xfrm>
          <a:prstGeom prst="rect">
            <a:avLst/>
          </a:prstGeom>
        </p:spPr>
        <p:txBody>
          <a:bodyPr/>
          <a:lstStyle/>
          <a:p>
            <a:fld id="{CAA65450-9309-4CC7-8A27-0CEE0AA3DE4A}" type="datetimeFigureOut">
              <a:rPr lang="en-US" smtClean="0"/>
              <a:t>11/17/2022</a:t>
            </a:fld>
            <a:endParaRPr lang="en-US"/>
          </a:p>
        </p:txBody>
      </p:sp>
      <p:sp>
        <p:nvSpPr>
          <p:cNvPr id="5" name="Footer Placeholder 4"/>
          <p:cNvSpPr>
            <a:spLocks noGrp="1"/>
          </p:cNvSpPr>
          <p:nvPr>
            <p:ph type="ftr" sz="quarter" idx="11"/>
          </p:nvPr>
        </p:nvSpPr>
        <p:spPr>
          <a:xfrm>
            <a:off x="4165600" y="6172205"/>
            <a:ext cx="3860800" cy="365125"/>
          </a:xfrm>
          <a:prstGeom prst="rect">
            <a:avLst/>
          </a:prstGeom>
        </p:spPr>
        <p:txBody>
          <a:bodyPr/>
          <a:lstStyle/>
          <a:p>
            <a:endParaRPr lang="en-US"/>
          </a:p>
        </p:txBody>
      </p:sp>
    </p:spTree>
    <p:extLst>
      <p:ext uri="{BB962C8B-B14F-4D97-AF65-F5344CB8AC3E}">
        <p14:creationId xmlns:p14="http://schemas.microsoft.com/office/powerpoint/2010/main" val="17520290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63084" y="4406905"/>
            <a:ext cx="10363200" cy="1362075"/>
          </a:xfrm>
        </p:spPr>
        <p:txBody>
          <a:bodyPr anchor="t"/>
          <a:lstStyle>
            <a:lvl1pPr algn="l">
              <a:defRPr sz="4000" b="1" cap="all"/>
            </a:lvl1pPr>
          </a:lstStyle>
          <a:p>
            <a:r>
              <a:rPr lang="en-US"/>
              <a:t>[Insert Title Here] </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178" indent="0">
              <a:buNone/>
              <a:defRPr sz="1800">
                <a:solidFill>
                  <a:schemeClr val="tx1">
                    <a:tint val="75000"/>
                  </a:schemeClr>
                </a:solidFill>
              </a:defRPr>
            </a:lvl2pPr>
            <a:lvl3pPr marL="914354" indent="0">
              <a:buNone/>
              <a:defRPr sz="1600">
                <a:solidFill>
                  <a:schemeClr val="tx1">
                    <a:tint val="75000"/>
                  </a:schemeClr>
                </a:solidFill>
              </a:defRPr>
            </a:lvl3pPr>
            <a:lvl4pPr marL="1371532" indent="0">
              <a:buNone/>
              <a:defRPr sz="1400">
                <a:solidFill>
                  <a:schemeClr val="tx1">
                    <a:tint val="75000"/>
                  </a:schemeClr>
                </a:solidFill>
              </a:defRPr>
            </a:lvl4pPr>
            <a:lvl5pPr marL="1828709" indent="0">
              <a:buNone/>
              <a:defRPr sz="1400">
                <a:solidFill>
                  <a:schemeClr val="tx1">
                    <a:tint val="75000"/>
                  </a:schemeClr>
                </a:solidFill>
              </a:defRPr>
            </a:lvl5pPr>
            <a:lvl6pPr marL="2285886" indent="0">
              <a:buNone/>
              <a:defRPr sz="1400">
                <a:solidFill>
                  <a:schemeClr val="tx1">
                    <a:tint val="75000"/>
                  </a:schemeClr>
                </a:solidFill>
              </a:defRPr>
            </a:lvl6pPr>
            <a:lvl7pPr marL="2743062" indent="0">
              <a:buNone/>
              <a:defRPr sz="1400">
                <a:solidFill>
                  <a:schemeClr val="tx1">
                    <a:tint val="75000"/>
                  </a:schemeClr>
                </a:solidFill>
              </a:defRPr>
            </a:lvl7pPr>
            <a:lvl8pPr marL="3200240" indent="0">
              <a:buNone/>
              <a:defRPr sz="1400">
                <a:solidFill>
                  <a:schemeClr val="tx1">
                    <a:tint val="75000"/>
                  </a:schemeClr>
                </a:solidFill>
              </a:defRPr>
            </a:lvl8pPr>
            <a:lvl9pPr marL="3657418"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737600" y="6172205"/>
            <a:ext cx="2844800" cy="365125"/>
          </a:xfrm>
          <a:prstGeom prst="rect">
            <a:avLst/>
          </a:prstGeom>
        </p:spPr>
        <p:txBody>
          <a:bodyPr/>
          <a:lstStyle/>
          <a:p>
            <a:fld id="{CAA65450-9309-4CC7-8A27-0CEE0AA3DE4A}" type="datetimeFigureOut">
              <a:rPr lang="en-US" smtClean="0"/>
              <a:t>11/17/2022</a:t>
            </a:fld>
            <a:endParaRPr lang="en-US"/>
          </a:p>
        </p:txBody>
      </p:sp>
      <p:sp>
        <p:nvSpPr>
          <p:cNvPr id="5" name="Footer Placeholder 4"/>
          <p:cNvSpPr>
            <a:spLocks noGrp="1"/>
          </p:cNvSpPr>
          <p:nvPr>
            <p:ph type="ftr" sz="quarter" idx="11"/>
          </p:nvPr>
        </p:nvSpPr>
        <p:spPr>
          <a:xfrm>
            <a:off x="4165600" y="6172205"/>
            <a:ext cx="3860800" cy="365125"/>
          </a:xfrm>
          <a:prstGeom prst="rect">
            <a:avLst/>
          </a:prstGeom>
        </p:spPr>
        <p:txBody>
          <a:bodyPr/>
          <a:lstStyle/>
          <a:p>
            <a:endParaRPr lang="en-US"/>
          </a:p>
        </p:txBody>
      </p:sp>
    </p:spTree>
    <p:extLst>
      <p:ext uri="{BB962C8B-B14F-4D97-AF65-F5344CB8AC3E}">
        <p14:creationId xmlns:p14="http://schemas.microsoft.com/office/powerpoint/2010/main" val="9694700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[Insert Title Here] </a:t>
            </a:r>
          </a:p>
        </p:txBody>
      </p:sp>
      <p:sp>
        <p:nvSpPr>
          <p:cNvPr id="3" name="Content Placeholder 2"/>
          <p:cNvSpPr>
            <a:spLocks noGrp="1"/>
          </p:cNvSpPr>
          <p:nvPr>
            <p:ph sz="half" idx="1"/>
          </p:nvPr>
        </p:nvSpPr>
        <p:spPr>
          <a:xfrm>
            <a:off x="609600" y="1600201"/>
            <a:ext cx="53848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737600" y="6172205"/>
            <a:ext cx="2844800" cy="365125"/>
          </a:xfrm>
          <a:prstGeom prst="rect">
            <a:avLst/>
          </a:prstGeom>
        </p:spPr>
        <p:txBody>
          <a:bodyPr/>
          <a:lstStyle/>
          <a:p>
            <a:fld id="{CAA65450-9309-4CC7-8A27-0CEE0AA3DE4A}" type="datetimeFigureOut">
              <a:rPr lang="en-US" smtClean="0"/>
              <a:t>11/17/2022</a:t>
            </a:fld>
            <a:endParaRPr lang="en-US"/>
          </a:p>
        </p:txBody>
      </p:sp>
      <p:sp>
        <p:nvSpPr>
          <p:cNvPr id="6" name="Footer Placeholder 5"/>
          <p:cNvSpPr>
            <a:spLocks noGrp="1"/>
          </p:cNvSpPr>
          <p:nvPr>
            <p:ph type="ftr" sz="quarter" idx="11"/>
          </p:nvPr>
        </p:nvSpPr>
        <p:spPr>
          <a:xfrm>
            <a:off x="4165600" y="6172205"/>
            <a:ext cx="3860800" cy="365125"/>
          </a:xfrm>
          <a:prstGeom prst="rect">
            <a:avLst/>
          </a:prstGeom>
        </p:spPr>
        <p:txBody>
          <a:bodyPr/>
          <a:lstStyle/>
          <a:p>
            <a:endParaRPr lang="en-US"/>
          </a:p>
        </p:txBody>
      </p:sp>
    </p:spTree>
    <p:extLst>
      <p:ext uri="{BB962C8B-B14F-4D97-AF65-F5344CB8AC3E}">
        <p14:creationId xmlns:p14="http://schemas.microsoft.com/office/powerpoint/2010/main" val="8516373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[Insert Title Here] </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7"/>
            <a:ext cx="5386917" cy="36925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7"/>
            <a:ext cx="5389033" cy="36925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737600" y="6172205"/>
            <a:ext cx="2844800" cy="365125"/>
          </a:xfrm>
          <a:prstGeom prst="rect">
            <a:avLst/>
          </a:prstGeom>
        </p:spPr>
        <p:txBody>
          <a:bodyPr/>
          <a:lstStyle/>
          <a:p>
            <a:fld id="{CAA65450-9309-4CC7-8A27-0CEE0AA3DE4A}" type="datetimeFigureOut">
              <a:rPr lang="en-US" smtClean="0"/>
              <a:t>11/17/2022</a:t>
            </a:fld>
            <a:endParaRPr lang="en-US"/>
          </a:p>
        </p:txBody>
      </p:sp>
      <p:sp>
        <p:nvSpPr>
          <p:cNvPr id="8" name="Footer Placeholder 7"/>
          <p:cNvSpPr>
            <a:spLocks noGrp="1"/>
          </p:cNvSpPr>
          <p:nvPr>
            <p:ph type="ftr" sz="quarter" idx="11"/>
          </p:nvPr>
        </p:nvSpPr>
        <p:spPr>
          <a:xfrm>
            <a:off x="4165600" y="6172205"/>
            <a:ext cx="3860800" cy="365125"/>
          </a:xfrm>
          <a:prstGeom prst="rect">
            <a:avLst/>
          </a:prstGeom>
        </p:spPr>
        <p:txBody>
          <a:bodyPr/>
          <a:lstStyle/>
          <a:p>
            <a:endParaRPr lang="en-US"/>
          </a:p>
        </p:txBody>
      </p:sp>
    </p:spTree>
    <p:extLst>
      <p:ext uri="{BB962C8B-B14F-4D97-AF65-F5344CB8AC3E}">
        <p14:creationId xmlns:p14="http://schemas.microsoft.com/office/powerpoint/2010/main" val="18597599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[Insert Title Here] </a:t>
            </a:r>
          </a:p>
        </p:txBody>
      </p:sp>
      <p:sp>
        <p:nvSpPr>
          <p:cNvPr id="3" name="Date Placeholder 2"/>
          <p:cNvSpPr>
            <a:spLocks noGrp="1"/>
          </p:cNvSpPr>
          <p:nvPr>
            <p:ph type="dt" sz="half" idx="10"/>
          </p:nvPr>
        </p:nvSpPr>
        <p:spPr>
          <a:xfrm>
            <a:off x="8737600" y="6172205"/>
            <a:ext cx="2844800" cy="365125"/>
          </a:xfrm>
          <a:prstGeom prst="rect">
            <a:avLst/>
          </a:prstGeom>
        </p:spPr>
        <p:txBody>
          <a:bodyPr/>
          <a:lstStyle/>
          <a:p>
            <a:fld id="{CAA65450-9309-4CC7-8A27-0CEE0AA3DE4A}" type="datetimeFigureOut">
              <a:rPr lang="en-US" smtClean="0"/>
              <a:t>11/17/2022</a:t>
            </a:fld>
            <a:endParaRPr lang="en-US"/>
          </a:p>
        </p:txBody>
      </p:sp>
      <p:sp>
        <p:nvSpPr>
          <p:cNvPr id="4" name="Footer Placeholder 3"/>
          <p:cNvSpPr>
            <a:spLocks noGrp="1"/>
          </p:cNvSpPr>
          <p:nvPr>
            <p:ph type="ftr" sz="quarter" idx="11"/>
          </p:nvPr>
        </p:nvSpPr>
        <p:spPr>
          <a:xfrm>
            <a:off x="4165600" y="6172205"/>
            <a:ext cx="3860800" cy="365125"/>
          </a:xfrm>
          <a:prstGeom prst="rect">
            <a:avLst/>
          </a:prstGeom>
        </p:spPr>
        <p:txBody>
          <a:bodyPr/>
          <a:lstStyle/>
          <a:p>
            <a:endParaRPr lang="en-US"/>
          </a:p>
        </p:txBody>
      </p:sp>
    </p:spTree>
    <p:extLst>
      <p:ext uri="{BB962C8B-B14F-4D97-AF65-F5344CB8AC3E}">
        <p14:creationId xmlns:p14="http://schemas.microsoft.com/office/powerpoint/2010/main" val="289027677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image" Target="../media/image5.jpeg"/><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1851308"/>
      </p:ext>
    </p:extLst>
  </p:cSld>
  <p:clrMap bg1="lt1" tx1="dk1" bg2="lt2" tx2="dk2" accent1="accent1" accent2="accent2" accent3="accent3" accent4="accent4" accent5="accent5" accent6="accent6" hlink="hlink" folHlink="folHlink"/>
  <p:sldLayoutIdLst>
    <p:sldLayoutId id="2147483656" r:id="rId1"/>
    <p:sldLayoutId id="2147483655" r:id="rId2"/>
    <p:sldLayoutId id="2147483676" r:id="rId3"/>
  </p:sldLayoutIdLst>
  <p:txStyles>
    <p:titleStyle>
      <a:lvl1pPr algn="l" defTabSz="91435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9" indent="-228589" algn="l" defTabSz="91435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[Insert Title Here]</a:t>
            </a:r>
          </a:p>
        </p:txBody>
      </p:sp>
      <p:sp>
        <p:nvSpPr>
          <p:cNvPr id="3" name="Text Placeholder 2"/>
          <p:cNvSpPr>
            <a:spLocks noGrp="1"/>
          </p:cNvSpPr>
          <p:nvPr>
            <p:ph type="body" idx="1"/>
          </p:nvPr>
        </p:nvSpPr>
        <p:spPr>
          <a:xfrm>
            <a:off x="609600" y="1600201"/>
            <a:ext cx="10972800" cy="4191000"/>
          </a:xfrm>
          <a:prstGeom prst="rect">
            <a:avLst/>
          </a:prstGeom>
        </p:spPr>
        <p:txBody>
          <a:bodyPr vert="horz" lIns="91440" tIns="45720" rIns="91440" bIns="45720" rtlCol="0">
            <a:normAutofit/>
          </a:bodyPr>
          <a:lstStyle/>
          <a:p>
            <a:pPr lvl="0"/>
            <a:endParaRPr lang="en-US"/>
          </a:p>
        </p:txBody>
      </p:sp>
    </p:spTree>
    <p:extLst>
      <p:ext uri="{BB962C8B-B14F-4D97-AF65-F5344CB8AC3E}">
        <p14:creationId xmlns:p14="http://schemas.microsoft.com/office/powerpoint/2010/main" val="1206997409"/>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txStyles>
    <p:titleStyle>
      <a:lvl1pPr algn="ctr" defTabSz="914354" rtl="0" eaLnBrk="1" latinLnBrk="0" hangingPunct="1">
        <a:spcBef>
          <a:spcPct val="0"/>
        </a:spcBef>
        <a:buNone/>
        <a:defRPr sz="4400" kern="1200" baseline="0">
          <a:solidFill>
            <a:schemeClr val="tx1"/>
          </a:solidFill>
          <a:latin typeface="+mj-lt"/>
          <a:ea typeface="+mj-ea"/>
          <a:cs typeface="+mj-cs"/>
        </a:defRPr>
      </a:lvl1pPr>
    </p:titleStyle>
    <p:bodyStyle>
      <a:lvl1pPr marL="342882" indent="-342882" algn="l" defTabSz="914354"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13" indent="-285737" algn="l" defTabSz="914354"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942" indent="-228589" algn="l" defTabSz="914354"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120" indent="-228589"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298" indent="-228589"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474" indent="-228589"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652" indent="-228589"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829" indent="-228589"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006" indent="-228589"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80F2838-973E-D1B5-10E1-8269F4ABF20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E24C8CB-8525-D289-7909-208A3967386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9540AF-5C8E-4518-0D8B-1A638E8B91D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9CCD85-9DA0-41D0-AB0D-FAFAB3DE1DAA}" type="datetimeFigureOut">
              <a:rPr lang="en-US" smtClean="0"/>
              <a:t>11/17/2022</a:t>
            </a:fld>
            <a:endParaRPr lang="en-US"/>
          </a:p>
        </p:txBody>
      </p:sp>
      <p:sp>
        <p:nvSpPr>
          <p:cNvPr id="5" name="Footer Placeholder 4">
            <a:extLst>
              <a:ext uri="{FF2B5EF4-FFF2-40B4-BE49-F238E27FC236}">
                <a16:creationId xmlns:a16="http://schemas.microsoft.com/office/drawing/2014/main" id="{8D5E4D9A-1607-4EBE-2E79-08C1A5A2373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04BB1CA-BB3A-AC49-3D92-1800E20A5CD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F3A1CC-138D-4C26-B77F-73B99CB3CB44}" type="slidenum">
              <a:rPr lang="en-US" smtClean="0"/>
              <a:t>‹#›</a:t>
            </a:fld>
            <a:endParaRPr lang="en-US"/>
          </a:p>
        </p:txBody>
      </p:sp>
    </p:spTree>
    <p:extLst>
      <p:ext uri="{BB962C8B-B14F-4D97-AF65-F5344CB8AC3E}">
        <p14:creationId xmlns:p14="http://schemas.microsoft.com/office/powerpoint/2010/main" val="4260170984"/>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4.xml"/><Relationship Id="rId4" Type="http://schemas.openxmlformats.org/officeDocument/2006/relationships/image" Target="../media/image8.jpeg"/></Relationships>
</file>

<file path=ppt/slides/_rels/slide1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xml"/><Relationship Id="rId1" Type="http://schemas.openxmlformats.org/officeDocument/2006/relationships/slideLayout" Target="../slideLayouts/slideLayout18.xml"/><Relationship Id="rId5" Type="http://schemas.openxmlformats.org/officeDocument/2006/relationships/image" Target="../media/image44.png"/><Relationship Id="rId4" Type="http://schemas.openxmlformats.org/officeDocument/2006/relationships/image" Target="../media/image43.png"/></Relationships>
</file>

<file path=ppt/slides/_rels/slide1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hyperlink" Target="https://www.apaservices.org/practice/update/2015/09-10/substance-disorders"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xml"/><Relationship Id="rId1" Type="http://schemas.openxmlformats.org/officeDocument/2006/relationships/slideLayout" Target="../slideLayouts/slideLayout18.xml"/><Relationship Id="rId5" Type="http://schemas.openxmlformats.org/officeDocument/2006/relationships/image" Target="../media/image44.png"/><Relationship Id="rId4" Type="http://schemas.openxmlformats.org/officeDocument/2006/relationships/image" Target="../media/image43.png"/></Relationships>
</file>

<file path=ppt/slides/_rels/slide1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xml"/><Relationship Id="rId1" Type="http://schemas.openxmlformats.org/officeDocument/2006/relationships/slideLayout" Target="../slideLayouts/slideLayout16.xml"/><Relationship Id="rId5" Type="http://schemas.openxmlformats.org/officeDocument/2006/relationships/image" Target="../media/image44.png"/><Relationship Id="rId4" Type="http://schemas.openxmlformats.org/officeDocument/2006/relationships/image" Target="../media/image43.png"/></Relationships>
</file>

<file path=ppt/slides/_rels/slide1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7.xml"/><Relationship Id="rId1" Type="http://schemas.openxmlformats.org/officeDocument/2006/relationships/slideLayout" Target="../slideLayouts/slideLayout18.xml"/><Relationship Id="rId5" Type="http://schemas.openxmlformats.org/officeDocument/2006/relationships/image" Target="../media/image44.png"/><Relationship Id="rId4" Type="http://schemas.openxmlformats.org/officeDocument/2006/relationships/image" Target="../media/image43.png"/></Relationships>
</file>

<file path=ppt/slides/_rels/slide1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8.xml"/><Relationship Id="rId1" Type="http://schemas.openxmlformats.org/officeDocument/2006/relationships/slideLayout" Target="../slideLayouts/slideLayout18.xml"/><Relationship Id="rId5" Type="http://schemas.openxmlformats.org/officeDocument/2006/relationships/image" Target="../media/image44.png"/><Relationship Id="rId4" Type="http://schemas.openxmlformats.org/officeDocument/2006/relationships/image" Target="../media/image43.png"/></Relationships>
</file>

<file path=ppt/slides/_rels/slide1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9.xml"/><Relationship Id="rId1" Type="http://schemas.openxmlformats.org/officeDocument/2006/relationships/slideLayout" Target="../slideLayouts/slideLayout18.xml"/><Relationship Id="rId5" Type="http://schemas.openxmlformats.org/officeDocument/2006/relationships/image" Target="../media/image44.png"/><Relationship Id="rId4" Type="http://schemas.openxmlformats.org/officeDocument/2006/relationships/image" Target="../media/image43.png"/></Relationships>
</file>

<file path=ppt/slides/_rels/slide1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0.xml"/><Relationship Id="rId1" Type="http://schemas.openxmlformats.org/officeDocument/2006/relationships/slideLayout" Target="../slideLayouts/slideLayout18.xml"/><Relationship Id="rId5" Type="http://schemas.openxmlformats.org/officeDocument/2006/relationships/image" Target="../media/image44.png"/><Relationship Id="rId4" Type="http://schemas.openxmlformats.org/officeDocument/2006/relationships/image" Target="../media/image43.png"/></Relationships>
</file>

<file path=ppt/slides/_rels/slide1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1.xml"/><Relationship Id="rId1" Type="http://schemas.openxmlformats.org/officeDocument/2006/relationships/slideLayout" Target="../slideLayouts/slideLayout18.xml"/><Relationship Id="rId5" Type="http://schemas.openxmlformats.org/officeDocument/2006/relationships/image" Target="../media/image44.png"/><Relationship Id="rId4" Type="http://schemas.openxmlformats.org/officeDocument/2006/relationships/image" Target="../media/image43.png"/></Relationships>
</file>

<file path=ppt/slides/_rels/slide1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2.xml"/><Relationship Id="rId1" Type="http://schemas.openxmlformats.org/officeDocument/2006/relationships/slideLayout" Target="../slideLayouts/slideLayout18.xml"/><Relationship Id="rId5" Type="http://schemas.openxmlformats.org/officeDocument/2006/relationships/image" Target="../media/image44.png"/><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3.xml"/><Relationship Id="rId4" Type="http://schemas.openxmlformats.org/officeDocument/2006/relationships/image" Target="../media/image8.jpeg"/></Relationships>
</file>

<file path=ppt/slides/_rels/slide2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3.xml"/><Relationship Id="rId1" Type="http://schemas.openxmlformats.org/officeDocument/2006/relationships/slideLayout" Target="../slideLayouts/slideLayout18.xml"/><Relationship Id="rId5" Type="http://schemas.openxmlformats.org/officeDocument/2006/relationships/image" Target="../media/image44.png"/><Relationship Id="rId4" Type="http://schemas.openxmlformats.org/officeDocument/2006/relationships/image" Target="../media/image43.png"/></Relationships>
</file>

<file path=ppt/slides/_rels/slide2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4.xml"/><Relationship Id="rId1" Type="http://schemas.openxmlformats.org/officeDocument/2006/relationships/slideLayout" Target="../slideLayouts/slideLayout18.xml"/><Relationship Id="rId5" Type="http://schemas.openxmlformats.org/officeDocument/2006/relationships/image" Target="../media/image44.png"/><Relationship Id="rId4" Type="http://schemas.openxmlformats.org/officeDocument/2006/relationships/image" Target="../media/image43.png"/></Relationships>
</file>

<file path=ppt/slides/_rels/slide2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5.xml"/><Relationship Id="rId1" Type="http://schemas.openxmlformats.org/officeDocument/2006/relationships/slideLayout" Target="../slideLayouts/slideLayout18.xml"/><Relationship Id="rId5" Type="http://schemas.openxmlformats.org/officeDocument/2006/relationships/image" Target="../media/image44.png"/><Relationship Id="rId4" Type="http://schemas.openxmlformats.org/officeDocument/2006/relationships/image" Target="../media/image43.png"/></Relationships>
</file>

<file path=ppt/slides/_rels/slide2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6.xml"/><Relationship Id="rId1" Type="http://schemas.openxmlformats.org/officeDocument/2006/relationships/slideLayout" Target="../slideLayouts/slideLayout18.xml"/><Relationship Id="rId5" Type="http://schemas.openxmlformats.org/officeDocument/2006/relationships/image" Target="../media/image44.png"/><Relationship Id="rId4" Type="http://schemas.openxmlformats.org/officeDocument/2006/relationships/image" Target="../media/image43.png"/></Relationships>
</file>

<file path=ppt/slides/_rels/slide2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7.xml"/><Relationship Id="rId1" Type="http://schemas.openxmlformats.org/officeDocument/2006/relationships/slideLayout" Target="../slideLayouts/slideLayout18.xml"/><Relationship Id="rId5" Type="http://schemas.openxmlformats.org/officeDocument/2006/relationships/image" Target="../media/image44.png"/><Relationship Id="rId4" Type="http://schemas.openxmlformats.org/officeDocument/2006/relationships/image" Target="../media/image43.png"/></Relationships>
</file>

<file path=ppt/slides/_rels/slide2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8.xml"/><Relationship Id="rId1" Type="http://schemas.openxmlformats.org/officeDocument/2006/relationships/slideLayout" Target="../slideLayouts/slideLayout18.xml"/><Relationship Id="rId5" Type="http://schemas.openxmlformats.org/officeDocument/2006/relationships/image" Target="../media/image44.png"/><Relationship Id="rId4" Type="http://schemas.openxmlformats.org/officeDocument/2006/relationships/image" Target="../media/image43.png"/></Relationships>
</file>

<file path=ppt/slides/_rels/slide2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9.xml"/><Relationship Id="rId1" Type="http://schemas.openxmlformats.org/officeDocument/2006/relationships/slideLayout" Target="../slideLayouts/slideLayout18.xml"/><Relationship Id="rId5" Type="http://schemas.openxmlformats.org/officeDocument/2006/relationships/image" Target="../media/image44.png"/><Relationship Id="rId4" Type="http://schemas.openxmlformats.org/officeDocument/2006/relationships/image" Target="../media/image43.png"/></Relationships>
</file>

<file path=ppt/slides/_rels/slide2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0.xml"/><Relationship Id="rId1" Type="http://schemas.openxmlformats.org/officeDocument/2006/relationships/slideLayout" Target="../slideLayouts/slideLayout18.xml"/><Relationship Id="rId5" Type="http://schemas.openxmlformats.org/officeDocument/2006/relationships/image" Target="../media/image44.png"/><Relationship Id="rId4" Type="http://schemas.openxmlformats.org/officeDocument/2006/relationships/image" Target="../media/image43.png"/></Relationships>
</file>

<file path=ppt/slides/_rels/slide2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1.xml"/><Relationship Id="rId1" Type="http://schemas.openxmlformats.org/officeDocument/2006/relationships/slideLayout" Target="../slideLayouts/slideLayout18.xml"/><Relationship Id="rId5" Type="http://schemas.openxmlformats.org/officeDocument/2006/relationships/image" Target="../media/image44.png"/><Relationship Id="rId4" Type="http://schemas.openxmlformats.org/officeDocument/2006/relationships/image" Target="../media/image43.png"/></Relationships>
</file>

<file path=ppt/slides/_rels/slide2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2.xml"/><Relationship Id="rId1" Type="http://schemas.openxmlformats.org/officeDocument/2006/relationships/slideLayout" Target="../slideLayouts/slideLayout18.xml"/><Relationship Id="rId5" Type="http://schemas.openxmlformats.org/officeDocument/2006/relationships/image" Target="../media/image44.png"/><Relationship Id="rId4" Type="http://schemas.openxmlformats.org/officeDocument/2006/relationships/image" Target="../media/image43.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3.xml"/><Relationship Id="rId4" Type="http://schemas.openxmlformats.org/officeDocument/2006/relationships/image" Target="../media/image8.jpeg"/></Relationships>
</file>

<file path=ppt/slides/_rels/slide30.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44.png"/><Relationship Id="rId2" Type="http://schemas.openxmlformats.org/officeDocument/2006/relationships/notesSlide" Target="../notesSlides/notesSlide23.xml"/><Relationship Id="rId1" Type="http://schemas.openxmlformats.org/officeDocument/2006/relationships/slideLayout" Target="../slideLayouts/slideLayout18.xml"/><Relationship Id="rId6" Type="http://schemas.openxmlformats.org/officeDocument/2006/relationships/image" Target="../media/image43.png"/><Relationship Id="rId5" Type="http://schemas.openxmlformats.org/officeDocument/2006/relationships/image" Target="../media/image68.png"/><Relationship Id="rId4" Type="http://schemas.openxmlformats.org/officeDocument/2006/relationships/image" Target="../media/image67.png"/></Relationships>
</file>

<file path=ppt/slides/_rels/slide3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4.xml"/><Relationship Id="rId1" Type="http://schemas.openxmlformats.org/officeDocument/2006/relationships/slideLayout" Target="../slideLayouts/slideLayout18.xml"/><Relationship Id="rId5" Type="http://schemas.openxmlformats.org/officeDocument/2006/relationships/image" Target="../media/image44.png"/><Relationship Id="rId4" Type="http://schemas.openxmlformats.org/officeDocument/2006/relationships/image" Target="../media/image43.png"/></Relationships>
</file>

<file path=ppt/slides/_rels/slide3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5.xml"/><Relationship Id="rId1" Type="http://schemas.openxmlformats.org/officeDocument/2006/relationships/slideLayout" Target="../slideLayouts/slideLayout18.xml"/><Relationship Id="rId5" Type="http://schemas.openxmlformats.org/officeDocument/2006/relationships/image" Target="../media/image44.png"/><Relationship Id="rId4" Type="http://schemas.openxmlformats.org/officeDocument/2006/relationships/image" Target="../media/image43.png"/></Relationships>
</file>

<file path=ppt/slides/_rels/slide3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6.xml"/><Relationship Id="rId1" Type="http://schemas.openxmlformats.org/officeDocument/2006/relationships/slideLayout" Target="../slideLayouts/slideLayout18.xml"/><Relationship Id="rId5" Type="http://schemas.openxmlformats.org/officeDocument/2006/relationships/image" Target="../media/image44.png"/><Relationship Id="rId4" Type="http://schemas.openxmlformats.org/officeDocument/2006/relationships/image" Target="../media/image43.png"/></Relationships>
</file>

<file path=ppt/slides/_rels/slide3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7.xml"/><Relationship Id="rId1" Type="http://schemas.openxmlformats.org/officeDocument/2006/relationships/slideLayout" Target="../slideLayouts/slideLayout18.xml"/><Relationship Id="rId5" Type="http://schemas.openxmlformats.org/officeDocument/2006/relationships/image" Target="../media/image44.png"/><Relationship Id="rId4" Type="http://schemas.openxmlformats.org/officeDocument/2006/relationships/image" Target="../media/image43.png"/></Relationships>
</file>

<file path=ppt/slides/_rels/slide3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8.xml"/><Relationship Id="rId1" Type="http://schemas.openxmlformats.org/officeDocument/2006/relationships/slideLayout" Target="../slideLayouts/slideLayout18.xml"/><Relationship Id="rId5" Type="http://schemas.openxmlformats.org/officeDocument/2006/relationships/image" Target="../media/image44.png"/><Relationship Id="rId4" Type="http://schemas.openxmlformats.org/officeDocument/2006/relationships/image" Target="../media/image43.png"/></Relationships>
</file>

<file path=ppt/slides/_rels/slide3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9.xml"/><Relationship Id="rId1" Type="http://schemas.openxmlformats.org/officeDocument/2006/relationships/slideLayout" Target="../slideLayouts/slideLayout18.xml"/><Relationship Id="rId5" Type="http://schemas.openxmlformats.org/officeDocument/2006/relationships/image" Target="../media/image44.png"/><Relationship Id="rId4" Type="http://schemas.openxmlformats.org/officeDocument/2006/relationships/image" Target="../media/image43.png"/></Relationships>
</file>

<file path=ppt/slides/_rels/slide3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0.xml"/><Relationship Id="rId1" Type="http://schemas.openxmlformats.org/officeDocument/2006/relationships/slideLayout" Target="../slideLayouts/slideLayout18.xml"/><Relationship Id="rId5" Type="http://schemas.openxmlformats.org/officeDocument/2006/relationships/image" Target="../media/image44.png"/><Relationship Id="rId4" Type="http://schemas.openxmlformats.org/officeDocument/2006/relationships/image" Target="../media/image43.png"/></Relationships>
</file>

<file path=ppt/slides/_rels/slide3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1.xml"/><Relationship Id="rId1" Type="http://schemas.openxmlformats.org/officeDocument/2006/relationships/slideLayout" Target="../slideLayouts/slideLayout18.xml"/><Relationship Id="rId5" Type="http://schemas.openxmlformats.org/officeDocument/2006/relationships/image" Target="../media/image44.png"/><Relationship Id="rId4" Type="http://schemas.openxmlformats.org/officeDocument/2006/relationships/image" Target="../media/image43.png"/></Relationships>
</file>

<file path=ppt/slides/_rels/slide3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2.xml"/><Relationship Id="rId1" Type="http://schemas.openxmlformats.org/officeDocument/2006/relationships/slideLayout" Target="../slideLayouts/slideLayout18.xml"/><Relationship Id="rId5" Type="http://schemas.openxmlformats.org/officeDocument/2006/relationships/image" Target="../media/image44.png"/><Relationship Id="rId4" Type="http://schemas.openxmlformats.org/officeDocument/2006/relationships/image" Target="../media/image43.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jpeg"/><Relationship Id="rId1" Type="http://schemas.openxmlformats.org/officeDocument/2006/relationships/slideLayout" Target="../slideLayouts/slideLayout3.xml"/><Relationship Id="rId5" Type="http://schemas.openxmlformats.org/officeDocument/2006/relationships/image" Target="../media/image11.png"/><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3.xml"/><Relationship Id="rId1" Type="http://schemas.openxmlformats.org/officeDocument/2006/relationships/slideLayout" Target="../slideLayouts/slideLayout18.xml"/><Relationship Id="rId5" Type="http://schemas.openxmlformats.org/officeDocument/2006/relationships/image" Target="../media/image44.png"/><Relationship Id="rId4" Type="http://schemas.openxmlformats.org/officeDocument/2006/relationships/image" Target="../media/image43.png"/></Relationships>
</file>

<file path=ppt/slides/_rels/slide4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4.xml"/><Relationship Id="rId1" Type="http://schemas.openxmlformats.org/officeDocument/2006/relationships/slideLayout" Target="../slideLayouts/slideLayout18.xml"/><Relationship Id="rId5" Type="http://schemas.openxmlformats.org/officeDocument/2006/relationships/image" Target="../media/image44.png"/><Relationship Id="rId4" Type="http://schemas.openxmlformats.org/officeDocument/2006/relationships/image" Target="../media/image43.png"/></Relationships>
</file>

<file path=ppt/slides/_rels/slide4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5.xml"/><Relationship Id="rId1" Type="http://schemas.openxmlformats.org/officeDocument/2006/relationships/slideLayout" Target="../slideLayouts/slideLayout18.xml"/><Relationship Id="rId5" Type="http://schemas.openxmlformats.org/officeDocument/2006/relationships/image" Target="../media/image44.png"/><Relationship Id="rId4" Type="http://schemas.openxmlformats.org/officeDocument/2006/relationships/image" Target="../media/image43.png"/></Relationships>
</file>

<file path=ppt/slides/_rels/slide4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6.xml"/><Relationship Id="rId1" Type="http://schemas.openxmlformats.org/officeDocument/2006/relationships/slideLayout" Target="../slideLayouts/slideLayout18.xml"/><Relationship Id="rId5" Type="http://schemas.openxmlformats.org/officeDocument/2006/relationships/image" Target="../media/image44.png"/><Relationship Id="rId4" Type="http://schemas.openxmlformats.org/officeDocument/2006/relationships/image" Target="../media/image43.png"/></Relationships>
</file>

<file path=ppt/slides/_rels/slide4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7.xml"/><Relationship Id="rId1" Type="http://schemas.openxmlformats.org/officeDocument/2006/relationships/slideLayout" Target="../slideLayouts/slideLayout18.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hyperlink" Target="https://www.vivahealth.com/Download.aspx?ID=15548#:~:text=For%20monitoring%20of%20patient%20compliance,diagnosis%20as%20the%20secondary%20diagnosis."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8.xml"/><Relationship Id="rId1" Type="http://schemas.openxmlformats.org/officeDocument/2006/relationships/slideLayout" Target="../slideLayouts/slideLayout18.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hyperlink" Target="https://www.vivahealth.com/Download.aspx?ID=15548#:~:text=For%20monitoring%20of%20patient%20compliance,diagnosis%20as%20the%20secondary%20diagnosis."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9.xml"/><Relationship Id="rId1" Type="http://schemas.openxmlformats.org/officeDocument/2006/relationships/slideLayout" Target="../slideLayouts/slideLayout18.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hyperlink" Target="https://www.vivahealth.com/Download.aspx?ID=15548#:~:text=For%20monitoring%20of%20patient%20compliance,diagnosis%20as%20the%20secondary%20diagnosis."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40.xml"/><Relationship Id="rId1" Type="http://schemas.openxmlformats.org/officeDocument/2006/relationships/slideLayout" Target="../slideLayouts/slideLayout18.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hyperlink" Target="https://www.vivahealth.com/Download.aspx?ID=15548#:~:text=For%20monitoring%20of%20patient%20compliance,diagnosis%20as%20the%20secondary%20diagnosis."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1.xml"/><Relationship Id="rId1" Type="http://schemas.openxmlformats.org/officeDocument/2006/relationships/slideLayout" Target="../slideLayouts/slideLayout18.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87.png"/></Relationships>
</file>

<file path=ppt/slides/_rels/slide4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42.xml"/><Relationship Id="rId1" Type="http://schemas.openxmlformats.org/officeDocument/2006/relationships/slideLayout" Target="../slideLayouts/slideLayout18.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89.png"/></Relationships>
</file>

<file path=ppt/slides/_rels/slide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9.png"/><Relationship Id="rId7" Type="http://schemas.openxmlformats.org/officeDocument/2006/relationships/diagramColors" Target="../diagrams/colors1.xml"/><Relationship Id="rId2" Type="http://schemas.openxmlformats.org/officeDocument/2006/relationships/image" Target="../media/image8.jpeg"/><Relationship Id="rId1" Type="http://schemas.openxmlformats.org/officeDocument/2006/relationships/slideLayout" Target="../slideLayouts/slideLayout3.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20.png"/></Relationships>
</file>

<file path=ppt/slides/_rels/slide5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43.xml"/><Relationship Id="rId1" Type="http://schemas.openxmlformats.org/officeDocument/2006/relationships/slideLayout" Target="../slideLayouts/slideLayout18.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91.png"/></Relationships>
</file>

<file path=ppt/slides/_rels/slide5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44.xml"/><Relationship Id="rId1" Type="http://schemas.openxmlformats.org/officeDocument/2006/relationships/slideLayout" Target="../slideLayouts/slideLayout18.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93.png"/></Relationships>
</file>

<file path=ppt/slides/_rels/slide5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94.png"/><Relationship Id="rId1" Type="http://schemas.openxmlformats.org/officeDocument/2006/relationships/slideLayout" Target="../slideLayouts/slideLayout16.xml"/><Relationship Id="rId4" Type="http://schemas.openxmlformats.org/officeDocument/2006/relationships/image" Target="../media/image44.png"/></Relationships>
</file>

<file path=ppt/slides/_rels/slide53.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45.xml"/><Relationship Id="rId1" Type="http://schemas.openxmlformats.org/officeDocument/2006/relationships/slideLayout" Target="../slideLayouts/slideLayout5.xml"/><Relationship Id="rId4" Type="http://schemas.openxmlformats.org/officeDocument/2006/relationships/image" Target="../media/image96.jpeg"/></Relationships>
</file>

<file path=ppt/slides/_rels/slide5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5.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55.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5.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56.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5.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57.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5.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59.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5.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6.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8.jpeg"/><Relationship Id="rId7" Type="http://schemas.openxmlformats.org/officeDocument/2006/relationships/diagramColors" Target="../diagrams/colors2.xml"/><Relationship Id="rId2" Type="http://schemas.openxmlformats.org/officeDocument/2006/relationships/image" Target="../media/image9.png"/><Relationship Id="rId1" Type="http://schemas.openxmlformats.org/officeDocument/2006/relationships/slideLayout" Target="../slideLayouts/slideLayout3.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20.png"/></Relationships>
</file>

<file path=ppt/slides/_rels/slide60.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9.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62.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5.xml"/><Relationship Id="rId4" Type="http://schemas.openxmlformats.org/officeDocument/2006/relationships/image" Target="../media/image110.png"/></Relationships>
</file>

<file path=ppt/slides/_rels/slide63.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hyperlink" Target="https://www.rcorp-ta.org/" TargetMode="Externa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7.xml"/><Relationship Id="rId1" Type="http://schemas.openxmlformats.org/officeDocument/2006/relationships/slideLayout" Target="../slideLayouts/slideLayout3.xml"/><Relationship Id="rId5" Type="http://schemas.openxmlformats.org/officeDocument/2006/relationships/image" Target="../media/image114.png"/><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jpeg"/><Relationship Id="rId1" Type="http://schemas.openxmlformats.org/officeDocument/2006/relationships/slideLayout" Target="../slideLayouts/slideLayout3.xml"/><Relationship Id="rId5" Type="http://schemas.openxmlformats.org/officeDocument/2006/relationships/image" Target="../media/image41.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15.xml"/><Relationship Id="rId4" Type="http://schemas.openxmlformats.org/officeDocument/2006/relationships/image" Target="../media/image44.png"/></Relationships>
</file>

<file path=ppt/slides/_rels/slide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xml"/><Relationship Id="rId1" Type="http://schemas.openxmlformats.org/officeDocument/2006/relationships/slideLayout" Target="../slideLayouts/slideLayout18.xml"/><Relationship Id="rId5" Type="http://schemas.openxmlformats.org/officeDocument/2006/relationships/image" Target="../media/image44.png"/><Relationship Id="rId4" Type="http://schemas.openxmlformats.org/officeDocument/2006/relationships/image" Target="../media/image4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D4DBBD1-0C3B-4A3C-89FB-B3E01B1E8B68}"/>
              </a:ext>
            </a:extLst>
          </p:cNvPr>
          <p:cNvPicPr>
            <a:picLocks noChangeAspect="1"/>
          </p:cNvPicPr>
          <p:nvPr/>
        </p:nvPicPr>
        <p:blipFill rotWithShape="1">
          <a:blip r:embed="rId3"/>
          <a:srcRect t="5534"/>
          <a:stretch/>
        </p:blipFill>
        <p:spPr>
          <a:xfrm>
            <a:off x="0" y="900544"/>
            <a:ext cx="12192000" cy="6504047"/>
          </a:xfrm>
          <a:prstGeom prst="rect">
            <a:avLst/>
          </a:prstGeom>
        </p:spPr>
      </p:pic>
      <p:pic>
        <p:nvPicPr>
          <p:cNvPr id="5" name="Content Placeholder 4" descr="Text&#10;&#10;Description automatically generated">
            <a:extLst>
              <a:ext uri="{FF2B5EF4-FFF2-40B4-BE49-F238E27FC236}">
                <a16:creationId xmlns:a16="http://schemas.microsoft.com/office/drawing/2014/main" id="{6CDF9399-C2D5-4D18-BEF9-CE360B4860F2}"/>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733093" y="275106"/>
            <a:ext cx="6725813" cy="1842872"/>
          </a:xfrm>
          <a:prstGeom prst="rect">
            <a:avLst/>
          </a:prstGeom>
        </p:spPr>
      </p:pic>
      <p:sp>
        <p:nvSpPr>
          <p:cNvPr id="6" name="TextBox 5">
            <a:extLst>
              <a:ext uri="{FF2B5EF4-FFF2-40B4-BE49-F238E27FC236}">
                <a16:creationId xmlns:a16="http://schemas.microsoft.com/office/drawing/2014/main" id="{C7757BF2-5251-4CED-BDDC-BC446572AADC}"/>
              </a:ext>
            </a:extLst>
          </p:cNvPr>
          <p:cNvSpPr txBox="1"/>
          <p:nvPr/>
        </p:nvSpPr>
        <p:spPr>
          <a:xfrm>
            <a:off x="3144419" y="3523154"/>
            <a:ext cx="6139543" cy="1200329"/>
          </a:xfrm>
          <a:prstGeom prst="rect">
            <a:avLst/>
          </a:prstGeom>
          <a:noFill/>
        </p:spPr>
        <p:txBody>
          <a:bodyPr wrap="square" rtlCol="0">
            <a:spAutoFit/>
          </a:bodyPr>
          <a:lstStyle/>
          <a:p>
            <a:pPr algn="ctr"/>
            <a:r>
              <a:rPr lang="en-US" sz="3600"/>
              <a:t>Do’s and Don’ts of Drug Coding</a:t>
            </a:r>
          </a:p>
          <a:p>
            <a:pPr algn="ctr"/>
            <a:r>
              <a:rPr lang="en-US" sz="3600"/>
              <a:t>November 17, 2022</a:t>
            </a:r>
          </a:p>
        </p:txBody>
      </p:sp>
    </p:spTree>
    <p:extLst>
      <p:ext uri="{BB962C8B-B14F-4D97-AF65-F5344CB8AC3E}">
        <p14:creationId xmlns:p14="http://schemas.microsoft.com/office/powerpoint/2010/main" val="3785214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Content Placeholder 5">
            <a:extLst>
              <a:ext uri="{FF2B5EF4-FFF2-40B4-BE49-F238E27FC236}">
                <a16:creationId xmlns:a16="http://schemas.microsoft.com/office/drawing/2014/main" id="{B4CEA158-2004-9994-ED1B-DDF60E2650E0}"/>
              </a:ext>
            </a:extLst>
          </p:cNvPr>
          <p:cNvPicPr>
            <a:picLocks noGrp="1" noChangeAspect="1"/>
          </p:cNvPicPr>
          <p:nvPr>
            <p:ph sz="half" idx="2"/>
          </p:nvPr>
        </p:nvPicPr>
        <p:blipFill rotWithShape="1">
          <a:blip r:embed="rId3"/>
          <a:srcRect l="6055" r="22388" b="-1"/>
          <a:stretch/>
        </p:blipFill>
        <p:spPr>
          <a:xfrm>
            <a:off x="1" y="10"/>
            <a:ext cx="9669642" cy="6857990"/>
          </a:xfrm>
          <a:prstGeom prst="rect">
            <a:avLst/>
          </a:prstGeom>
        </p:spPr>
      </p:pic>
      <p:sp>
        <p:nvSpPr>
          <p:cNvPr id="12"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544D978-EE13-558E-34D4-9087475EAAA3}"/>
              </a:ext>
            </a:extLst>
          </p:cNvPr>
          <p:cNvSpPr>
            <a:spLocks noGrp="1"/>
          </p:cNvSpPr>
          <p:nvPr>
            <p:ph type="title"/>
          </p:nvPr>
        </p:nvSpPr>
        <p:spPr>
          <a:xfrm>
            <a:off x="8345650" y="182563"/>
            <a:ext cx="3822189" cy="1899912"/>
          </a:xfrm>
        </p:spPr>
        <p:txBody>
          <a:bodyPr vert="horz" lIns="91440" tIns="45720" rIns="91440" bIns="45720" rtlCol="0" anchor="ctr">
            <a:normAutofit/>
          </a:bodyPr>
          <a:lstStyle/>
          <a:p>
            <a:r>
              <a:rPr lang="en-US" sz="4000"/>
              <a:t>ICD-10 Transition</a:t>
            </a:r>
          </a:p>
        </p:txBody>
      </p:sp>
      <p:sp>
        <p:nvSpPr>
          <p:cNvPr id="3" name="Content Placeholder 2">
            <a:extLst>
              <a:ext uri="{FF2B5EF4-FFF2-40B4-BE49-F238E27FC236}">
                <a16:creationId xmlns:a16="http://schemas.microsoft.com/office/drawing/2014/main" id="{B3DBCC29-B04E-801D-CAAF-8BAB76056EC2}"/>
              </a:ext>
            </a:extLst>
          </p:cNvPr>
          <p:cNvSpPr>
            <a:spLocks noGrp="1"/>
          </p:cNvSpPr>
          <p:nvPr>
            <p:ph sz="half" idx="1"/>
          </p:nvPr>
        </p:nvSpPr>
        <p:spPr>
          <a:xfrm>
            <a:off x="8345650" y="2265037"/>
            <a:ext cx="3686879" cy="3742762"/>
          </a:xfrm>
        </p:spPr>
        <p:txBody>
          <a:bodyPr vert="horz" lIns="91440" tIns="45720" rIns="91440" bIns="45720" rtlCol="0">
            <a:normAutofit fontScale="92500" lnSpcReduction="10000"/>
          </a:bodyPr>
          <a:lstStyle/>
          <a:p>
            <a:r>
              <a:rPr lang="en-US" sz="1900"/>
              <a:t>Major Problems from Transition:</a:t>
            </a:r>
          </a:p>
          <a:p>
            <a:pPr marL="1600200" marR="0" lvl="3">
              <a:spcBef>
                <a:spcPts val="0"/>
              </a:spcBef>
              <a:spcAft>
                <a:spcPts val="0"/>
              </a:spcAft>
            </a:pPr>
            <a:r>
              <a:rPr lang="en-US" sz="1900">
                <a:effectLst/>
              </a:rPr>
              <a:t>Clinical Documentation deficiencies</a:t>
            </a:r>
          </a:p>
          <a:p>
            <a:pPr marL="1600200" marR="0" lvl="3">
              <a:spcBef>
                <a:spcPts val="0"/>
              </a:spcBef>
              <a:spcAft>
                <a:spcPts val="0"/>
              </a:spcAft>
            </a:pPr>
            <a:r>
              <a:rPr lang="en-US" sz="1900">
                <a:effectLst/>
              </a:rPr>
              <a:t>Increases in Physician Queries</a:t>
            </a:r>
          </a:p>
          <a:p>
            <a:pPr marL="1600200" marR="0" lvl="3">
              <a:spcBef>
                <a:spcPts val="0"/>
              </a:spcBef>
              <a:spcAft>
                <a:spcPts val="0"/>
              </a:spcAft>
            </a:pPr>
            <a:r>
              <a:rPr lang="en-US" sz="1900">
                <a:effectLst/>
              </a:rPr>
              <a:t>Inadequate Physician Education</a:t>
            </a:r>
          </a:p>
          <a:p>
            <a:pPr marL="1600200" marR="0" lvl="3">
              <a:spcBef>
                <a:spcPts val="0"/>
              </a:spcBef>
              <a:spcAft>
                <a:spcPts val="0"/>
              </a:spcAft>
            </a:pPr>
            <a:r>
              <a:rPr lang="en-US" sz="1900">
                <a:effectLst/>
              </a:rPr>
              <a:t>Incorrect Translation of Payer Policies </a:t>
            </a:r>
          </a:p>
          <a:p>
            <a:pPr marL="1600200" marR="0" lvl="3">
              <a:spcBef>
                <a:spcPts val="0"/>
              </a:spcBef>
              <a:spcAft>
                <a:spcPts val="0"/>
              </a:spcAft>
            </a:pPr>
            <a:r>
              <a:rPr lang="en-US" sz="1900">
                <a:effectLst/>
              </a:rPr>
              <a:t>Incorrect Claim Edits</a:t>
            </a:r>
          </a:p>
          <a:p>
            <a:pPr marL="1600200" marR="0" lvl="3">
              <a:spcBef>
                <a:spcPts val="0"/>
              </a:spcBef>
              <a:spcAft>
                <a:spcPts val="0"/>
              </a:spcAft>
            </a:pPr>
            <a:r>
              <a:rPr lang="en-US" sz="1900">
                <a:effectLst/>
              </a:rPr>
              <a:t>Poorly designed EHR Coding Tools</a:t>
            </a:r>
          </a:p>
          <a:p>
            <a:pPr marL="1600200" marR="0" lvl="3">
              <a:spcBef>
                <a:spcPts val="0"/>
              </a:spcBef>
              <a:spcAft>
                <a:spcPts val="0"/>
              </a:spcAft>
            </a:pPr>
            <a:r>
              <a:rPr lang="en-US" sz="1900">
                <a:effectLst/>
              </a:rPr>
              <a:t>Code Translation</a:t>
            </a:r>
          </a:p>
          <a:p>
            <a:endParaRPr lang="en-US" sz="1900"/>
          </a:p>
        </p:txBody>
      </p:sp>
      <p:sp>
        <p:nvSpPr>
          <p:cNvPr id="6" name="TextBox 5">
            <a:extLst>
              <a:ext uri="{FF2B5EF4-FFF2-40B4-BE49-F238E27FC236}">
                <a16:creationId xmlns:a16="http://schemas.microsoft.com/office/drawing/2014/main" id="{39E49877-4514-2839-97F9-7558798A2E7D}"/>
              </a:ext>
            </a:extLst>
          </p:cNvPr>
          <p:cNvSpPr txBox="1"/>
          <p:nvPr/>
        </p:nvSpPr>
        <p:spPr>
          <a:xfrm>
            <a:off x="0" y="6611769"/>
            <a:ext cx="70404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white"/>
                </a:solidFill>
                <a:effectLst/>
                <a:uLnTx/>
                <a:uFillTx/>
                <a:latin typeface="Calibri" panose="020F0502020204030204"/>
                <a:ea typeface="+mn-ea"/>
                <a:cs typeface="+mn-cs"/>
              </a:rPr>
              <a:t>Bowman, Sue E. "Look Back on the ICD-10 Transition: Crisis Averted or Imaginary?" Journal of AHIMA 87, no.8 (August 2016): 24-31.</a:t>
            </a:r>
          </a:p>
        </p:txBody>
      </p:sp>
      <p:pic>
        <p:nvPicPr>
          <p:cNvPr id="4" name="Picture 3">
            <a:extLst>
              <a:ext uri="{FF2B5EF4-FFF2-40B4-BE49-F238E27FC236}">
                <a16:creationId xmlns:a16="http://schemas.microsoft.com/office/drawing/2014/main" id="{7C84BF0C-6AAF-A6E0-4FD6-0C8C71F0BBA4}"/>
              </a:ext>
            </a:extLst>
          </p:cNvPr>
          <p:cNvPicPr>
            <a:picLocks noChangeAspect="1"/>
          </p:cNvPicPr>
          <p:nvPr/>
        </p:nvPicPr>
        <p:blipFill>
          <a:blip r:embed="rId4"/>
          <a:stretch>
            <a:fillRect/>
          </a:stretch>
        </p:blipFill>
        <p:spPr>
          <a:xfrm>
            <a:off x="10787400" y="6288833"/>
            <a:ext cx="1404055" cy="569167"/>
          </a:xfrm>
          <a:prstGeom prst="rect">
            <a:avLst/>
          </a:prstGeom>
        </p:spPr>
      </p:pic>
      <p:pic>
        <p:nvPicPr>
          <p:cNvPr id="7" name="Picture 6">
            <a:extLst>
              <a:ext uri="{FF2B5EF4-FFF2-40B4-BE49-F238E27FC236}">
                <a16:creationId xmlns:a16="http://schemas.microsoft.com/office/drawing/2014/main" id="{B54623F7-C02A-1AB4-952E-D6C9952819F9}"/>
              </a:ext>
            </a:extLst>
          </p:cNvPr>
          <p:cNvPicPr>
            <a:picLocks noChangeAspect="1"/>
          </p:cNvPicPr>
          <p:nvPr/>
        </p:nvPicPr>
        <p:blipFill>
          <a:blip r:embed="rId5"/>
          <a:stretch>
            <a:fillRect/>
          </a:stretch>
        </p:blipFill>
        <p:spPr>
          <a:xfrm>
            <a:off x="8620598" y="6290018"/>
            <a:ext cx="2166257" cy="567982"/>
          </a:xfrm>
          <a:prstGeom prst="rect">
            <a:avLst/>
          </a:prstGeom>
        </p:spPr>
      </p:pic>
    </p:spTree>
    <p:extLst>
      <p:ext uri="{BB962C8B-B14F-4D97-AF65-F5344CB8AC3E}">
        <p14:creationId xmlns:p14="http://schemas.microsoft.com/office/powerpoint/2010/main" val="30379418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Content Placeholder 5" descr="A person working on a computer&#10;&#10;Description automatically generated with medium confidence">
            <a:extLst>
              <a:ext uri="{FF2B5EF4-FFF2-40B4-BE49-F238E27FC236}">
                <a16:creationId xmlns:a16="http://schemas.microsoft.com/office/drawing/2014/main" id="{322D612B-E67B-4F49-FC41-168A619D54A7}"/>
              </a:ext>
            </a:extLst>
          </p:cNvPr>
          <p:cNvPicPr>
            <a:picLocks noGrp="1" noChangeAspect="1"/>
          </p:cNvPicPr>
          <p:nvPr>
            <p:ph sz="half" idx="2"/>
          </p:nvPr>
        </p:nvPicPr>
        <p:blipFill rotWithShape="1">
          <a:blip r:embed="rId3"/>
          <a:srcRect t="14773"/>
          <a:stretch/>
        </p:blipFill>
        <p:spPr>
          <a:xfrm>
            <a:off x="-1" y="10"/>
            <a:ext cx="12192000" cy="6857990"/>
          </a:xfrm>
          <a:prstGeom prst="rect">
            <a:avLst/>
          </a:prstGeom>
        </p:spPr>
      </p:pic>
      <p:sp>
        <p:nvSpPr>
          <p:cNvPr id="11"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marL="0" marR="0" lvl="0" indent="0" algn="ctr" defTabSz="914400" rtl="0" eaLnBrk="1" fontAlgn="auto" latinLnBrk="0" hangingPunct="1">
              <a:lnSpc>
                <a:spcPct val="100000"/>
              </a:lnSpc>
              <a:spcBef>
                <a:spcPts val="0"/>
              </a:spcBef>
              <a:spcAft>
                <a:spcPts val="1000"/>
              </a:spcAft>
              <a:buClr>
                <a:prstClr val="black"/>
              </a:buClr>
              <a:buSzPct val="100000"/>
              <a:buFont typeface="Arial"/>
              <a:buNone/>
              <a:tabLst/>
              <a:defRPr/>
            </a:pPr>
            <a:endParaRPr kumimoji="0" lang="en-US" sz="1600" b="0" i="0" u="none" strike="noStrike" kern="1200" cap="all" spc="0" normalizeH="0" baseline="0" noProof="0">
              <a:ln>
                <a:noFill/>
              </a:ln>
              <a:solidFill>
                <a:prstClr val="black"/>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6A391C8-6FC2-DE16-1D15-94C3FD86DD50}"/>
              </a:ext>
            </a:extLst>
          </p:cNvPr>
          <p:cNvSpPr>
            <a:spLocks noGrp="1"/>
          </p:cNvSpPr>
          <p:nvPr>
            <p:ph type="title"/>
          </p:nvPr>
        </p:nvSpPr>
        <p:spPr>
          <a:xfrm>
            <a:off x="709448" y="1913950"/>
            <a:ext cx="4204137" cy="1342754"/>
          </a:xfrm>
        </p:spPr>
        <p:txBody>
          <a:bodyPr vert="horz" lIns="91440" tIns="45720" rIns="91440" bIns="45720" rtlCol="0" anchor="ctr">
            <a:normAutofit/>
          </a:bodyPr>
          <a:lstStyle/>
          <a:p>
            <a:pPr algn="ctr"/>
            <a:r>
              <a:rPr lang="en-US" sz="3600"/>
              <a:t>Coding of Drugs</a:t>
            </a:r>
          </a:p>
        </p:txBody>
      </p:sp>
      <p:cxnSp>
        <p:nvCxnSpPr>
          <p:cNvPr id="13" name="Straight Connector 12">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68ADDA7A-DFF9-E19B-D474-B07AE2512760}"/>
              </a:ext>
            </a:extLst>
          </p:cNvPr>
          <p:cNvSpPr>
            <a:spLocks noGrp="1"/>
          </p:cNvSpPr>
          <p:nvPr>
            <p:ph sz="half" idx="1"/>
          </p:nvPr>
        </p:nvSpPr>
        <p:spPr>
          <a:xfrm>
            <a:off x="525516" y="3417573"/>
            <a:ext cx="4593021" cy="2619839"/>
          </a:xfrm>
        </p:spPr>
        <p:txBody>
          <a:bodyPr vert="horz" lIns="91440" tIns="45720" rIns="91440" bIns="45720" rtlCol="0" anchor="ctr">
            <a:normAutofit/>
          </a:bodyPr>
          <a:lstStyle/>
          <a:p>
            <a:r>
              <a:rPr lang="en-US" sz="1800">
                <a:effectLst/>
              </a:rPr>
              <a:t>ICD-10-CM doesn’t actually have a considerably larger number of codes related to mental and behavioral disorders compared to ICD-9 but the section on substance use disorder is vastly larger and much more detailed in ICD 10.</a:t>
            </a:r>
          </a:p>
          <a:p>
            <a:endParaRPr lang="en-US" sz="1800"/>
          </a:p>
        </p:txBody>
      </p:sp>
      <p:sp>
        <p:nvSpPr>
          <p:cNvPr id="7" name="TextBox 6">
            <a:extLst>
              <a:ext uri="{FF2B5EF4-FFF2-40B4-BE49-F238E27FC236}">
                <a16:creationId xmlns:a16="http://schemas.microsoft.com/office/drawing/2014/main" id="{BBFCDCAB-8286-FB95-4BC9-BFF44EB12803}"/>
              </a:ext>
            </a:extLst>
          </p:cNvPr>
          <p:cNvSpPr txBox="1"/>
          <p:nvPr/>
        </p:nvSpPr>
        <p:spPr>
          <a:xfrm>
            <a:off x="7744982" y="6608306"/>
            <a:ext cx="4447018" cy="249684"/>
          </a:xfrm>
          <a:prstGeom prst="rect">
            <a:avLst/>
          </a:prstGeom>
          <a:noFill/>
        </p:spPr>
        <p:txBody>
          <a:bodyPr wrap="square" rtlCol="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000" b="0" i="1" u="sng"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https://www.apaservices.org/practice/update/2015/09-10/substance-disorders</a:t>
            </a:r>
            <a:endParaRPr kumimoji="0" lang="en-US" sz="1000" b="0"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71B78454-600C-D9FE-8D6A-20124F38D067}"/>
              </a:ext>
            </a:extLst>
          </p:cNvPr>
          <p:cNvPicPr>
            <a:picLocks noChangeAspect="1"/>
          </p:cNvPicPr>
          <p:nvPr/>
        </p:nvPicPr>
        <p:blipFill>
          <a:blip r:embed="rId5"/>
          <a:stretch>
            <a:fillRect/>
          </a:stretch>
        </p:blipFill>
        <p:spPr>
          <a:xfrm>
            <a:off x="-2" y="6288823"/>
            <a:ext cx="1404055" cy="569167"/>
          </a:xfrm>
          <a:prstGeom prst="rect">
            <a:avLst/>
          </a:prstGeom>
        </p:spPr>
      </p:pic>
      <p:pic>
        <p:nvPicPr>
          <p:cNvPr id="5" name="Picture 4">
            <a:extLst>
              <a:ext uri="{FF2B5EF4-FFF2-40B4-BE49-F238E27FC236}">
                <a16:creationId xmlns:a16="http://schemas.microsoft.com/office/drawing/2014/main" id="{CFBDF1CC-50AE-63D3-8D11-12D1A7483B04}"/>
              </a:ext>
            </a:extLst>
          </p:cNvPr>
          <p:cNvPicPr>
            <a:picLocks noChangeAspect="1"/>
          </p:cNvPicPr>
          <p:nvPr/>
        </p:nvPicPr>
        <p:blipFill>
          <a:blip r:embed="rId6"/>
          <a:stretch>
            <a:fillRect/>
          </a:stretch>
        </p:blipFill>
        <p:spPr>
          <a:xfrm>
            <a:off x="1404053" y="6288823"/>
            <a:ext cx="2166257" cy="567982"/>
          </a:xfrm>
          <a:prstGeom prst="rect">
            <a:avLst/>
          </a:prstGeom>
        </p:spPr>
      </p:pic>
    </p:spTree>
    <p:extLst>
      <p:ext uri="{BB962C8B-B14F-4D97-AF65-F5344CB8AC3E}">
        <p14:creationId xmlns:p14="http://schemas.microsoft.com/office/powerpoint/2010/main" val="19779982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70A441B-3C08-D2C4-62C7-54DCBB1C4B31}"/>
              </a:ext>
            </a:extLst>
          </p:cNvPr>
          <p:cNvSpPr>
            <a:spLocks noGrp="1"/>
          </p:cNvSpPr>
          <p:nvPr>
            <p:ph type="title"/>
          </p:nvPr>
        </p:nvSpPr>
        <p:spPr>
          <a:xfrm>
            <a:off x="115909" y="1945574"/>
            <a:ext cx="3606086" cy="2709275"/>
          </a:xfrm>
          <a:prstGeom prst="ellipse">
            <a:avLst/>
          </a:prstGeom>
          <a:solidFill>
            <a:srgbClr val="262626"/>
          </a:solidFill>
          <a:ln w="174625" cmpd="thinThick">
            <a:solidFill>
              <a:srgbClr val="262626"/>
            </a:solidFill>
          </a:ln>
        </p:spPr>
        <p:txBody>
          <a:bodyPr vert="horz" lIns="91440" tIns="45720" rIns="91440" bIns="45720" rtlCol="0" anchor="ctr">
            <a:normAutofit fontScale="90000"/>
          </a:bodyPr>
          <a:lstStyle/>
          <a:p>
            <a:r>
              <a:rPr lang="en-US" sz="2600" u="sng" kern="1200">
                <a:solidFill>
                  <a:srgbClr val="FFFFFF"/>
                </a:solidFill>
                <a:latin typeface="+mj-lt"/>
                <a:ea typeface="+mj-ea"/>
                <a:cs typeface="+mj-cs"/>
              </a:rPr>
              <a:t>Anatomy of a Code:</a:t>
            </a:r>
            <a:br>
              <a:rPr lang="en-US" sz="2600" u="sng" kern="1200">
                <a:solidFill>
                  <a:srgbClr val="FFFFFF"/>
                </a:solidFill>
                <a:latin typeface="+mj-lt"/>
                <a:ea typeface="+mj-ea"/>
                <a:cs typeface="+mj-cs"/>
              </a:rPr>
            </a:br>
            <a:r>
              <a:rPr lang="en-US" sz="2600" kern="1200">
                <a:solidFill>
                  <a:srgbClr val="FFFFFF"/>
                </a:solidFill>
                <a:latin typeface="+mj-lt"/>
                <a:ea typeface="+mj-ea"/>
                <a:cs typeface="+mj-cs"/>
              </a:rPr>
              <a:t>-Adverse Effect        -Poisoning                -Underdosing</a:t>
            </a:r>
            <a:br>
              <a:rPr lang="en-US" sz="2600" kern="1200">
                <a:solidFill>
                  <a:srgbClr val="FFFFFF"/>
                </a:solidFill>
                <a:latin typeface="+mj-lt"/>
                <a:ea typeface="+mj-ea"/>
                <a:cs typeface="+mj-cs"/>
              </a:rPr>
            </a:br>
            <a:r>
              <a:rPr lang="en-US" sz="2600" kern="1200">
                <a:solidFill>
                  <a:srgbClr val="FFFFFF"/>
                </a:solidFill>
                <a:latin typeface="+mj-lt"/>
                <a:ea typeface="+mj-ea"/>
                <a:cs typeface="+mj-cs"/>
              </a:rPr>
              <a:t>-Toxic Effects</a:t>
            </a:r>
            <a:endParaRPr lang="en-US" sz="2600" u="sng" kern="1200">
              <a:solidFill>
                <a:srgbClr val="FFFFFF"/>
              </a:solidFill>
              <a:latin typeface="+mj-lt"/>
              <a:ea typeface="+mj-ea"/>
              <a:cs typeface="+mj-cs"/>
            </a:endParaRPr>
          </a:p>
        </p:txBody>
      </p:sp>
      <p:pic>
        <p:nvPicPr>
          <p:cNvPr id="6" name="Content Placeholder 5">
            <a:extLst>
              <a:ext uri="{FF2B5EF4-FFF2-40B4-BE49-F238E27FC236}">
                <a16:creationId xmlns:a16="http://schemas.microsoft.com/office/drawing/2014/main" id="{F49A9A8F-D87F-3C70-A9D4-CEF7EEBE2FC3}"/>
              </a:ext>
            </a:extLst>
          </p:cNvPr>
          <p:cNvPicPr>
            <a:picLocks noGrp="1" noChangeAspect="1"/>
          </p:cNvPicPr>
          <p:nvPr>
            <p:ph sz="half" idx="1"/>
          </p:nvPr>
        </p:nvPicPr>
        <p:blipFill rotWithShape="1">
          <a:blip r:embed="rId3"/>
          <a:srcRect t="9389"/>
          <a:stretch/>
        </p:blipFill>
        <p:spPr>
          <a:xfrm>
            <a:off x="3889422" y="0"/>
            <a:ext cx="8302578" cy="6858000"/>
          </a:xfrm>
          <a:prstGeom prst="rect">
            <a:avLst/>
          </a:prstGeom>
        </p:spPr>
      </p:pic>
      <p:pic>
        <p:nvPicPr>
          <p:cNvPr id="3" name="Picture 2">
            <a:extLst>
              <a:ext uri="{FF2B5EF4-FFF2-40B4-BE49-F238E27FC236}">
                <a16:creationId xmlns:a16="http://schemas.microsoft.com/office/drawing/2014/main" id="{7129340E-F845-983E-90E1-D68060D18D56}"/>
              </a:ext>
            </a:extLst>
          </p:cNvPr>
          <p:cNvPicPr>
            <a:picLocks noChangeAspect="1"/>
          </p:cNvPicPr>
          <p:nvPr/>
        </p:nvPicPr>
        <p:blipFill>
          <a:blip r:embed="rId4"/>
          <a:stretch>
            <a:fillRect/>
          </a:stretch>
        </p:blipFill>
        <p:spPr>
          <a:xfrm>
            <a:off x="0" y="6288833"/>
            <a:ext cx="1404055" cy="569167"/>
          </a:xfrm>
          <a:prstGeom prst="rect">
            <a:avLst/>
          </a:prstGeom>
        </p:spPr>
      </p:pic>
      <p:pic>
        <p:nvPicPr>
          <p:cNvPr id="4" name="Picture 3">
            <a:extLst>
              <a:ext uri="{FF2B5EF4-FFF2-40B4-BE49-F238E27FC236}">
                <a16:creationId xmlns:a16="http://schemas.microsoft.com/office/drawing/2014/main" id="{896E7B61-D982-6A47-BAA0-9CFCE67FDB39}"/>
              </a:ext>
            </a:extLst>
          </p:cNvPr>
          <p:cNvPicPr>
            <a:picLocks noChangeAspect="1"/>
          </p:cNvPicPr>
          <p:nvPr/>
        </p:nvPicPr>
        <p:blipFill>
          <a:blip r:embed="rId5"/>
          <a:stretch>
            <a:fillRect/>
          </a:stretch>
        </p:blipFill>
        <p:spPr>
          <a:xfrm>
            <a:off x="1404055" y="6288833"/>
            <a:ext cx="2166257" cy="567982"/>
          </a:xfrm>
          <a:prstGeom prst="rect">
            <a:avLst/>
          </a:prstGeom>
        </p:spPr>
      </p:pic>
    </p:spTree>
    <p:extLst>
      <p:ext uri="{BB962C8B-B14F-4D97-AF65-F5344CB8AC3E}">
        <p14:creationId xmlns:p14="http://schemas.microsoft.com/office/powerpoint/2010/main" val="19535008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lowchart: Document 9">
            <a:extLst>
              <a:ext uri="{FF2B5EF4-FFF2-40B4-BE49-F238E27FC236}">
                <a16:creationId xmlns:a16="http://schemas.microsoft.com/office/drawing/2014/main" id="{D12DDE76-C203-4047-9998-63900085B5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175" y="0"/>
            <a:ext cx="3248025" cy="3400426"/>
          </a:xfrm>
          <a:prstGeom prst="flowChartDocument">
            <a:avLst/>
          </a:prstGeom>
          <a:solidFill>
            <a:srgbClr val="676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0FC64A6-9943-55A7-AAC1-E805B4DBE6D3}"/>
              </a:ext>
            </a:extLst>
          </p:cNvPr>
          <p:cNvSpPr>
            <a:spLocks noGrp="1"/>
          </p:cNvSpPr>
          <p:nvPr>
            <p:ph type="title"/>
          </p:nvPr>
        </p:nvSpPr>
        <p:spPr>
          <a:xfrm>
            <a:off x="838200" y="171162"/>
            <a:ext cx="2840182" cy="2371148"/>
          </a:xfrm>
        </p:spPr>
        <p:txBody>
          <a:bodyPr vert="horz" lIns="91440" tIns="45720" rIns="91440" bIns="45720" rtlCol="0" anchor="ctr">
            <a:normAutofit/>
          </a:bodyPr>
          <a:lstStyle/>
          <a:p>
            <a:r>
              <a:rPr lang="en-US" sz="3200" kern="1200">
                <a:solidFill>
                  <a:srgbClr val="FFFFFF"/>
                </a:solidFill>
                <a:latin typeface="+mj-lt"/>
                <a:ea typeface="+mj-ea"/>
                <a:cs typeface="+mj-cs"/>
              </a:rPr>
              <a:t>Initial Encounter Vs. Subsequent Encounter Vs. Sequala</a:t>
            </a:r>
          </a:p>
        </p:txBody>
      </p:sp>
      <p:pic>
        <p:nvPicPr>
          <p:cNvPr id="5" name="Content Placeholder 4">
            <a:extLst>
              <a:ext uri="{FF2B5EF4-FFF2-40B4-BE49-F238E27FC236}">
                <a16:creationId xmlns:a16="http://schemas.microsoft.com/office/drawing/2014/main" id="{9D39C0DE-253F-F994-F6FE-31D6447434C1}"/>
              </a:ext>
            </a:extLst>
          </p:cNvPr>
          <p:cNvPicPr>
            <a:picLocks noGrp="1" noChangeAspect="1"/>
          </p:cNvPicPr>
          <p:nvPr>
            <p:ph idx="1"/>
          </p:nvPr>
        </p:nvPicPr>
        <p:blipFill>
          <a:blip r:embed="rId3"/>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FE5DB470-D5F2-1464-71E4-6A788429D1CA}"/>
              </a:ext>
            </a:extLst>
          </p:cNvPr>
          <p:cNvPicPr>
            <a:picLocks noChangeAspect="1"/>
          </p:cNvPicPr>
          <p:nvPr/>
        </p:nvPicPr>
        <p:blipFill>
          <a:blip r:embed="rId4"/>
          <a:stretch>
            <a:fillRect/>
          </a:stretch>
        </p:blipFill>
        <p:spPr>
          <a:xfrm>
            <a:off x="10787400" y="6288833"/>
            <a:ext cx="1404055" cy="569167"/>
          </a:xfrm>
          <a:prstGeom prst="rect">
            <a:avLst/>
          </a:prstGeom>
        </p:spPr>
      </p:pic>
      <p:pic>
        <p:nvPicPr>
          <p:cNvPr id="4" name="Picture 3">
            <a:extLst>
              <a:ext uri="{FF2B5EF4-FFF2-40B4-BE49-F238E27FC236}">
                <a16:creationId xmlns:a16="http://schemas.microsoft.com/office/drawing/2014/main" id="{6FBD906C-6C30-23F6-7A30-D498294AE069}"/>
              </a:ext>
            </a:extLst>
          </p:cNvPr>
          <p:cNvPicPr>
            <a:picLocks noChangeAspect="1"/>
          </p:cNvPicPr>
          <p:nvPr/>
        </p:nvPicPr>
        <p:blipFill>
          <a:blip r:embed="rId5"/>
          <a:stretch>
            <a:fillRect/>
          </a:stretch>
        </p:blipFill>
        <p:spPr>
          <a:xfrm>
            <a:off x="8620598" y="6290018"/>
            <a:ext cx="2166257" cy="567982"/>
          </a:xfrm>
          <a:prstGeom prst="rect">
            <a:avLst/>
          </a:prstGeom>
        </p:spPr>
      </p:pic>
    </p:spTree>
    <p:extLst>
      <p:ext uri="{BB962C8B-B14F-4D97-AF65-F5344CB8AC3E}">
        <p14:creationId xmlns:p14="http://schemas.microsoft.com/office/powerpoint/2010/main" val="34099573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16BF4F81-CE79-4A24-860D-9959FF7162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79278" y="484632"/>
            <a:ext cx="4189913" cy="5852642"/>
          </a:xfrm>
          <a:prstGeom prst="rect">
            <a:avLst/>
          </a:prstGeom>
          <a:solidFill>
            <a:schemeClr val="bg2"/>
          </a:solidFill>
          <a:ln w="127000" cap="sq" cmpd="thinThick">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CA5DDB4-B6E3-71CE-4D47-29D1D394CEAA}"/>
              </a:ext>
            </a:extLst>
          </p:cNvPr>
          <p:cNvSpPr>
            <a:spLocks noGrp="1"/>
          </p:cNvSpPr>
          <p:nvPr>
            <p:ph type="title"/>
          </p:nvPr>
        </p:nvSpPr>
        <p:spPr>
          <a:xfrm>
            <a:off x="710390" y="681037"/>
            <a:ext cx="3738779" cy="1788811"/>
          </a:xfrm>
        </p:spPr>
        <p:txBody>
          <a:bodyPr vert="horz" lIns="91440" tIns="45720" rIns="91440" bIns="45720" rtlCol="0" anchor="ctr">
            <a:normAutofit/>
          </a:bodyPr>
          <a:lstStyle/>
          <a:p>
            <a:r>
              <a:rPr lang="en-US" sz="2800"/>
              <a:t>Initial Encounter, Subsequent Encounter, and Sequela</a:t>
            </a:r>
          </a:p>
        </p:txBody>
      </p:sp>
      <p:sp>
        <p:nvSpPr>
          <p:cNvPr id="3" name="Content Placeholder 2">
            <a:extLst>
              <a:ext uri="{FF2B5EF4-FFF2-40B4-BE49-F238E27FC236}">
                <a16:creationId xmlns:a16="http://schemas.microsoft.com/office/drawing/2014/main" id="{421476B1-E65A-FDA7-523E-CDCAD0ABE326}"/>
              </a:ext>
            </a:extLst>
          </p:cNvPr>
          <p:cNvSpPr>
            <a:spLocks noGrp="1"/>
          </p:cNvSpPr>
          <p:nvPr>
            <p:ph sz="half" idx="1"/>
          </p:nvPr>
        </p:nvSpPr>
        <p:spPr>
          <a:xfrm>
            <a:off x="710390" y="2630161"/>
            <a:ext cx="3738780" cy="3546801"/>
          </a:xfrm>
        </p:spPr>
        <p:txBody>
          <a:bodyPr vert="horz" lIns="91440" tIns="45720" rIns="91440" bIns="45720" rtlCol="0">
            <a:normAutofit/>
          </a:bodyPr>
          <a:lstStyle/>
          <a:p>
            <a:r>
              <a:rPr lang="en-US" sz="1700"/>
              <a:t>Initial Encounter (7th Character “A”)</a:t>
            </a:r>
          </a:p>
          <a:p>
            <a:pPr lvl="1"/>
            <a:r>
              <a:rPr lang="en-US" sz="1700"/>
              <a:t>Initial Encounter is </a:t>
            </a:r>
            <a:r>
              <a:rPr lang="en-US" sz="1700" u="sng"/>
              <a:t>used for each encounter where the patient is receiving active treatment for their condition</a:t>
            </a:r>
            <a:r>
              <a:rPr lang="en-US" sz="1700"/>
              <a:t>.</a:t>
            </a:r>
          </a:p>
        </p:txBody>
      </p:sp>
      <p:pic>
        <p:nvPicPr>
          <p:cNvPr id="6" name="Content Placeholder 5">
            <a:extLst>
              <a:ext uri="{FF2B5EF4-FFF2-40B4-BE49-F238E27FC236}">
                <a16:creationId xmlns:a16="http://schemas.microsoft.com/office/drawing/2014/main" id="{F042C8C1-3008-0C12-DD6B-4A3D1ADBD651}"/>
              </a:ext>
            </a:extLst>
          </p:cNvPr>
          <p:cNvPicPr>
            <a:picLocks noGrp="1" noChangeAspect="1"/>
          </p:cNvPicPr>
          <p:nvPr>
            <p:ph sz="half" idx="2"/>
          </p:nvPr>
        </p:nvPicPr>
        <p:blipFill rotWithShape="1">
          <a:blip r:embed="rId3"/>
          <a:srcRect l="14006" r="18568" b="1"/>
          <a:stretch/>
        </p:blipFill>
        <p:spPr>
          <a:xfrm>
            <a:off x="5170507" y="484633"/>
            <a:ext cx="6542215" cy="5888736"/>
          </a:xfrm>
          <a:prstGeom prst="rect">
            <a:avLst/>
          </a:prstGeom>
        </p:spPr>
      </p:pic>
      <p:sp>
        <p:nvSpPr>
          <p:cNvPr id="7" name="TextBox 6">
            <a:extLst>
              <a:ext uri="{FF2B5EF4-FFF2-40B4-BE49-F238E27FC236}">
                <a16:creationId xmlns:a16="http://schemas.microsoft.com/office/drawing/2014/main" id="{C97EC5DE-7EB7-D940-42EA-0FE8F93E8456}"/>
              </a:ext>
            </a:extLst>
          </p:cNvPr>
          <p:cNvSpPr txBox="1"/>
          <p:nvPr/>
        </p:nvSpPr>
        <p:spPr>
          <a:xfrm>
            <a:off x="0" y="6563630"/>
            <a:ext cx="8440190" cy="249684"/>
          </a:xfrm>
          <a:prstGeom prst="rect">
            <a:avLst/>
          </a:prstGeom>
          <a:noFill/>
        </p:spPr>
        <p:txBody>
          <a:bodyPr wrap="square" rtlCol="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000" b="0" i="0" u="none" strike="noStrike" kern="1200" cap="none" spc="0" normalizeH="0" baseline="0" noProof="0">
                <a:ln>
                  <a:noFill/>
                </a:ln>
                <a:solidFill>
                  <a:prstClr val="black"/>
                </a:solidFill>
                <a:effectLst/>
                <a:highlight>
                  <a:srgbClr val="FFFF00"/>
                </a:highlight>
                <a:uLnTx/>
                <a:uFillTx/>
                <a:latin typeface="Calibri" panose="020F0502020204030204"/>
                <a:ea typeface="Calibri" panose="020F0502020204030204" pitchFamily="34" charset="0"/>
                <a:cs typeface="Times New Roman" panose="02020603050405020304" pitchFamily="18" charset="0"/>
              </a:rPr>
              <a:t>ICD-10-CM Official Guidelines for Coding and Reporting, FY 2022, Pages 73-74 of 115</a:t>
            </a:r>
          </a:p>
        </p:txBody>
      </p:sp>
      <p:sp>
        <p:nvSpPr>
          <p:cNvPr id="4" name="Rectangle 3">
            <a:extLst>
              <a:ext uri="{FF2B5EF4-FFF2-40B4-BE49-F238E27FC236}">
                <a16:creationId xmlns:a16="http://schemas.microsoft.com/office/drawing/2014/main" id="{CE2A8EA9-DE7F-EC65-7C26-E5826E395F54}"/>
              </a:ext>
            </a:extLst>
          </p:cNvPr>
          <p:cNvSpPr/>
          <p:nvPr/>
        </p:nvSpPr>
        <p:spPr>
          <a:xfrm>
            <a:off x="5169082" y="403853"/>
            <a:ext cx="6542215" cy="59695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Example: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The physician states “The patient had unintentionally overdosed on opium. Upon entering into the facility, Naloxone was immediately given.”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Answer: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Calibri" panose="020F0502020204030204"/>
                <a:ea typeface="+mn-ea"/>
                <a:cs typeface="+mn-cs"/>
              </a:rPr>
              <a:t>T40.0X1</a:t>
            </a:r>
            <a:r>
              <a:rPr kumimoji="0" lang="en-US" sz="1800" b="1" i="0" u="sng" strike="noStrike" kern="1200" cap="none" spc="0" normalizeH="0" baseline="0" noProof="0">
                <a:ln>
                  <a:noFill/>
                </a:ln>
                <a:solidFill>
                  <a:prstClr val="white"/>
                </a:solidFill>
                <a:effectLst/>
                <a:uLnTx/>
                <a:uFillTx/>
                <a:latin typeface="Calibri" panose="020F0502020204030204"/>
                <a:ea typeface="+mn-ea"/>
                <a:cs typeface="+mn-cs"/>
              </a:rPr>
              <a:t>A</a:t>
            </a: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 Poisoning by Opium, Accidental (</a:t>
            </a:r>
            <a:r>
              <a:rPr kumimoji="0" lang="en-US" sz="1800" b="0" i="1" u="none" strike="noStrike" kern="1200" cap="none" spc="0" normalizeH="0" baseline="0" noProof="0">
                <a:ln>
                  <a:noFill/>
                </a:ln>
                <a:solidFill>
                  <a:prstClr val="white"/>
                </a:solidFill>
                <a:effectLst/>
                <a:uLnTx/>
                <a:uFillTx/>
                <a:latin typeface="Calibri" panose="020F0502020204030204"/>
                <a:ea typeface="+mn-ea"/>
                <a:cs typeface="+mn-cs"/>
              </a:rPr>
              <a:t>Unintentional</a:t>
            </a: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 </a:t>
            </a:r>
            <a:r>
              <a:rPr kumimoji="0" lang="en-US" sz="1800" b="1" i="0" u="sng" strike="noStrike" kern="1200" cap="none" spc="0" normalizeH="0" baseline="0" noProof="0">
                <a:ln>
                  <a:noFill/>
                </a:ln>
                <a:solidFill>
                  <a:prstClr val="white"/>
                </a:solidFill>
                <a:effectLst/>
                <a:uLnTx/>
                <a:uFillTx/>
                <a:latin typeface="Calibri" panose="020F0502020204030204"/>
                <a:ea typeface="+mn-ea"/>
                <a:cs typeface="+mn-cs"/>
              </a:rPr>
              <a:t>Initial Encounter</a:t>
            </a:r>
          </a:p>
        </p:txBody>
      </p:sp>
      <p:pic>
        <p:nvPicPr>
          <p:cNvPr id="5" name="Picture 4">
            <a:extLst>
              <a:ext uri="{FF2B5EF4-FFF2-40B4-BE49-F238E27FC236}">
                <a16:creationId xmlns:a16="http://schemas.microsoft.com/office/drawing/2014/main" id="{8DD89396-C375-C9E9-846A-20A2CEBBD68C}"/>
              </a:ext>
            </a:extLst>
          </p:cNvPr>
          <p:cNvPicPr>
            <a:picLocks noChangeAspect="1"/>
          </p:cNvPicPr>
          <p:nvPr/>
        </p:nvPicPr>
        <p:blipFill>
          <a:blip r:embed="rId4"/>
          <a:stretch>
            <a:fillRect/>
          </a:stretch>
        </p:blipFill>
        <p:spPr>
          <a:xfrm>
            <a:off x="11066106" y="6401813"/>
            <a:ext cx="1125349" cy="456187"/>
          </a:xfrm>
          <a:prstGeom prst="rect">
            <a:avLst/>
          </a:prstGeom>
        </p:spPr>
      </p:pic>
      <p:pic>
        <p:nvPicPr>
          <p:cNvPr id="8" name="Picture 7">
            <a:extLst>
              <a:ext uri="{FF2B5EF4-FFF2-40B4-BE49-F238E27FC236}">
                <a16:creationId xmlns:a16="http://schemas.microsoft.com/office/drawing/2014/main" id="{2C3E02CE-FC46-9DDE-0A82-0078A753DADE}"/>
              </a:ext>
            </a:extLst>
          </p:cNvPr>
          <p:cNvPicPr>
            <a:picLocks noChangeAspect="1"/>
          </p:cNvPicPr>
          <p:nvPr/>
        </p:nvPicPr>
        <p:blipFill>
          <a:blip r:embed="rId5"/>
          <a:stretch>
            <a:fillRect/>
          </a:stretch>
        </p:blipFill>
        <p:spPr>
          <a:xfrm>
            <a:off x="9349273" y="6404481"/>
            <a:ext cx="1759327" cy="453519"/>
          </a:xfrm>
          <a:prstGeom prst="rect">
            <a:avLst/>
          </a:prstGeom>
        </p:spPr>
      </p:pic>
    </p:spTree>
    <p:extLst>
      <p:ext uri="{BB962C8B-B14F-4D97-AF65-F5344CB8AC3E}">
        <p14:creationId xmlns:p14="http://schemas.microsoft.com/office/powerpoint/2010/main" val="3441535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ppt_w</p:attrName>
                                        </p:attrNameLst>
                                      </p:cBhvr>
                                      <p:tavLst>
                                        <p:tav tm="0" fmla="#ppt_w*sin(2.5*pi*$)">
                                          <p:val>
                                            <p:fltVal val="0"/>
                                          </p:val>
                                        </p:tav>
                                        <p:tav tm="100000">
                                          <p:val>
                                            <p:fltVal val="1"/>
                                          </p:val>
                                        </p:tav>
                                      </p:tavLst>
                                    </p:anim>
                                    <p:anim calcmode="lin" valueType="num">
                                      <p:cBhvr>
                                        <p:cTn id="9" dur="20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33544B">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CD2B53C-235F-9ECE-5C0F-476AC29B1651}"/>
              </a:ext>
            </a:extLst>
          </p:cNvPr>
          <p:cNvSpPr>
            <a:spLocks noGrp="1"/>
          </p:cNvSpPr>
          <p:nvPr>
            <p:ph type="title"/>
          </p:nvPr>
        </p:nvSpPr>
        <p:spPr>
          <a:xfrm>
            <a:off x="524256" y="4767072"/>
            <a:ext cx="6594189" cy="1625210"/>
          </a:xfrm>
        </p:spPr>
        <p:txBody>
          <a:bodyPr vert="horz" lIns="91440" tIns="45720" rIns="91440" bIns="45720" rtlCol="0" anchor="ctr">
            <a:normAutofit/>
          </a:bodyPr>
          <a:lstStyle/>
          <a:p>
            <a:pPr algn="r"/>
            <a:r>
              <a:rPr lang="en-US" sz="3700">
                <a:solidFill>
                  <a:srgbClr val="FFFFFF"/>
                </a:solidFill>
              </a:rPr>
              <a:t>Initial Encounter, Subsequent Encounter, and Sequela (7</a:t>
            </a:r>
            <a:r>
              <a:rPr lang="en-US" sz="3700" baseline="30000">
                <a:solidFill>
                  <a:srgbClr val="FFFFFF"/>
                </a:solidFill>
              </a:rPr>
              <a:t>th</a:t>
            </a:r>
            <a:r>
              <a:rPr lang="en-US" sz="3700">
                <a:solidFill>
                  <a:srgbClr val="FFFFFF"/>
                </a:solidFill>
              </a:rPr>
              <a:t> Character)</a:t>
            </a:r>
          </a:p>
        </p:txBody>
      </p:sp>
      <p:pic>
        <p:nvPicPr>
          <p:cNvPr id="9" name="Content Placeholder 8">
            <a:extLst>
              <a:ext uri="{FF2B5EF4-FFF2-40B4-BE49-F238E27FC236}">
                <a16:creationId xmlns:a16="http://schemas.microsoft.com/office/drawing/2014/main" id="{84884732-002B-FA4E-39E2-766F978DBFDC}"/>
              </a:ext>
            </a:extLst>
          </p:cNvPr>
          <p:cNvPicPr>
            <a:picLocks noGrp="1" noChangeAspect="1"/>
          </p:cNvPicPr>
          <p:nvPr>
            <p:ph sz="half" idx="2"/>
          </p:nvPr>
        </p:nvPicPr>
        <p:blipFill rotWithShape="1">
          <a:blip r:embed="rId3"/>
          <a:srcRect r="1" b="100"/>
          <a:stretch/>
        </p:blipFill>
        <p:spPr>
          <a:xfrm>
            <a:off x="327547" y="321733"/>
            <a:ext cx="7058306" cy="4107392"/>
          </a:xfrm>
          <a:prstGeom prst="rect">
            <a:avLst/>
          </a:prstGeom>
        </p:spPr>
      </p:pic>
      <p:sp>
        <p:nvSpPr>
          <p:cNvPr id="16" name="Rectangle 15">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8A8697E5-2E9A-7D06-927E-70C2BDFBE79F}"/>
              </a:ext>
            </a:extLst>
          </p:cNvPr>
          <p:cNvSpPr>
            <a:spLocks noGrp="1"/>
          </p:cNvSpPr>
          <p:nvPr>
            <p:ph sz="half" idx="1"/>
          </p:nvPr>
        </p:nvSpPr>
        <p:spPr>
          <a:xfrm>
            <a:off x="8029319" y="917725"/>
            <a:ext cx="3424739" cy="4852362"/>
          </a:xfrm>
        </p:spPr>
        <p:txBody>
          <a:bodyPr vert="horz" lIns="91440" tIns="45720" rIns="91440" bIns="45720" rtlCol="0" anchor="ctr">
            <a:normAutofit/>
          </a:bodyPr>
          <a:lstStyle/>
          <a:p>
            <a:r>
              <a:rPr lang="en-US" sz="1700">
                <a:solidFill>
                  <a:srgbClr val="FFFFFF"/>
                </a:solidFill>
              </a:rPr>
              <a:t>Subsequent Encounter (7th Character “D”)</a:t>
            </a:r>
          </a:p>
          <a:p>
            <a:pPr lvl="1"/>
            <a:r>
              <a:rPr lang="en-US" sz="1700">
                <a:solidFill>
                  <a:srgbClr val="FFFFFF"/>
                </a:solidFill>
              </a:rPr>
              <a:t>Subsequent Encounter is used for encounters after the </a:t>
            </a:r>
            <a:r>
              <a:rPr lang="en-US" sz="1700" u="sng">
                <a:solidFill>
                  <a:srgbClr val="FFFFFF"/>
                </a:solidFill>
              </a:rPr>
              <a:t>patient has completed active treatment of the condition and is receiving routine care</a:t>
            </a:r>
            <a:r>
              <a:rPr lang="en-US" sz="1700">
                <a:solidFill>
                  <a:srgbClr val="FFFFFF"/>
                </a:solidFill>
              </a:rPr>
              <a:t> for the condition during the healing or recovery phase.</a:t>
            </a:r>
          </a:p>
        </p:txBody>
      </p:sp>
      <p:sp>
        <p:nvSpPr>
          <p:cNvPr id="10" name="TextBox 9">
            <a:extLst>
              <a:ext uri="{FF2B5EF4-FFF2-40B4-BE49-F238E27FC236}">
                <a16:creationId xmlns:a16="http://schemas.microsoft.com/office/drawing/2014/main" id="{D5F9E162-9CFA-BB66-65E6-C535FADCA33F}"/>
              </a:ext>
            </a:extLst>
          </p:cNvPr>
          <p:cNvSpPr txBox="1"/>
          <p:nvPr/>
        </p:nvSpPr>
        <p:spPr>
          <a:xfrm>
            <a:off x="0" y="6587354"/>
            <a:ext cx="8440190" cy="249684"/>
          </a:xfrm>
          <a:prstGeom prst="rect">
            <a:avLst/>
          </a:prstGeom>
          <a:noFill/>
        </p:spPr>
        <p:txBody>
          <a:bodyPr wrap="square" rtlCol="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000" b="0" i="0" u="none" strike="noStrike" kern="1200" cap="none" spc="0" normalizeH="0" baseline="0" noProof="0">
                <a:ln>
                  <a:noFill/>
                </a:ln>
                <a:solidFill>
                  <a:prstClr val="black"/>
                </a:solidFill>
                <a:effectLst/>
                <a:highlight>
                  <a:srgbClr val="FFFF00"/>
                </a:highlight>
                <a:uLnTx/>
                <a:uFillTx/>
                <a:latin typeface="Calibri" panose="020F0502020204030204"/>
                <a:ea typeface="Calibri" panose="020F0502020204030204" pitchFamily="34" charset="0"/>
                <a:cs typeface="Times New Roman" panose="02020603050405020304" pitchFamily="18" charset="0"/>
              </a:rPr>
              <a:t>ICD-10-CM Official Guidelines for Coding and Reporting, FY 2022, Pages 73-74 of 115</a:t>
            </a:r>
          </a:p>
        </p:txBody>
      </p:sp>
      <p:sp>
        <p:nvSpPr>
          <p:cNvPr id="4" name="Rectangle 3">
            <a:extLst>
              <a:ext uri="{FF2B5EF4-FFF2-40B4-BE49-F238E27FC236}">
                <a16:creationId xmlns:a16="http://schemas.microsoft.com/office/drawing/2014/main" id="{307CC741-CA62-AEC6-BBF4-6163362C57A6}"/>
              </a:ext>
            </a:extLst>
          </p:cNvPr>
          <p:cNvSpPr/>
          <p:nvPr/>
        </p:nvSpPr>
        <p:spPr>
          <a:xfrm>
            <a:off x="321732" y="315370"/>
            <a:ext cx="7058306" cy="41073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Example: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Physician states “The patient has returned for a routine follow up regarding their recent accidental opium overdose.”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Answer: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Calibri" panose="020F0502020204030204"/>
                <a:ea typeface="+mn-ea"/>
                <a:cs typeface="+mn-cs"/>
              </a:rPr>
              <a:t>T40.0X1</a:t>
            </a:r>
            <a:r>
              <a:rPr kumimoji="0" lang="en-US" sz="1800" b="1" i="0" u="sng" strike="noStrike" kern="1200" cap="none" spc="0" normalizeH="0" baseline="0" noProof="0">
                <a:ln>
                  <a:noFill/>
                </a:ln>
                <a:solidFill>
                  <a:prstClr val="white"/>
                </a:solidFill>
                <a:effectLst/>
                <a:uLnTx/>
                <a:uFillTx/>
                <a:latin typeface="Calibri" panose="020F0502020204030204"/>
                <a:ea typeface="+mn-ea"/>
                <a:cs typeface="+mn-cs"/>
              </a:rPr>
              <a:t>D</a:t>
            </a: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 Poisoning by Opium, Accidental (</a:t>
            </a:r>
            <a:r>
              <a:rPr kumimoji="0" lang="en-US" sz="1800" b="0" i="1" u="none" strike="noStrike" kern="1200" cap="none" spc="0" normalizeH="0" baseline="0" noProof="0">
                <a:ln>
                  <a:noFill/>
                </a:ln>
                <a:solidFill>
                  <a:prstClr val="white"/>
                </a:solidFill>
                <a:effectLst/>
                <a:uLnTx/>
                <a:uFillTx/>
                <a:latin typeface="Calibri" panose="020F0502020204030204"/>
                <a:ea typeface="+mn-ea"/>
                <a:cs typeface="+mn-cs"/>
              </a:rPr>
              <a:t>Unintentional</a:t>
            </a: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 </a:t>
            </a:r>
            <a:r>
              <a:rPr kumimoji="0" lang="en-US" sz="1800" b="1" i="0" u="sng" strike="noStrike" kern="1200" cap="none" spc="0" normalizeH="0" baseline="0" noProof="0">
                <a:ln>
                  <a:noFill/>
                </a:ln>
                <a:solidFill>
                  <a:prstClr val="white"/>
                </a:solidFill>
                <a:effectLst/>
                <a:uLnTx/>
                <a:uFillTx/>
                <a:latin typeface="Calibri" panose="020F0502020204030204"/>
                <a:ea typeface="+mn-ea"/>
                <a:cs typeface="+mn-cs"/>
              </a:rPr>
              <a:t>Subsequent Encounter</a:t>
            </a:r>
          </a:p>
        </p:txBody>
      </p:sp>
      <p:pic>
        <p:nvPicPr>
          <p:cNvPr id="5" name="Picture 4">
            <a:extLst>
              <a:ext uri="{FF2B5EF4-FFF2-40B4-BE49-F238E27FC236}">
                <a16:creationId xmlns:a16="http://schemas.microsoft.com/office/drawing/2014/main" id="{3027A2CB-BF0C-54F1-ED6A-893EB1BBBEC0}"/>
              </a:ext>
            </a:extLst>
          </p:cNvPr>
          <p:cNvPicPr>
            <a:picLocks noChangeAspect="1"/>
          </p:cNvPicPr>
          <p:nvPr/>
        </p:nvPicPr>
        <p:blipFill>
          <a:blip r:embed="rId4"/>
          <a:stretch>
            <a:fillRect/>
          </a:stretch>
        </p:blipFill>
        <p:spPr>
          <a:xfrm>
            <a:off x="10787400" y="6288833"/>
            <a:ext cx="1404055" cy="569167"/>
          </a:xfrm>
          <a:prstGeom prst="rect">
            <a:avLst/>
          </a:prstGeom>
        </p:spPr>
      </p:pic>
      <p:pic>
        <p:nvPicPr>
          <p:cNvPr id="6" name="Picture 5">
            <a:extLst>
              <a:ext uri="{FF2B5EF4-FFF2-40B4-BE49-F238E27FC236}">
                <a16:creationId xmlns:a16="http://schemas.microsoft.com/office/drawing/2014/main" id="{974DF18D-A6D7-DCC6-9D78-2511C21387AF}"/>
              </a:ext>
            </a:extLst>
          </p:cNvPr>
          <p:cNvPicPr>
            <a:picLocks noChangeAspect="1"/>
          </p:cNvPicPr>
          <p:nvPr/>
        </p:nvPicPr>
        <p:blipFill>
          <a:blip r:embed="rId5"/>
          <a:stretch>
            <a:fillRect/>
          </a:stretch>
        </p:blipFill>
        <p:spPr>
          <a:xfrm>
            <a:off x="8620598" y="6290018"/>
            <a:ext cx="2166257" cy="567982"/>
          </a:xfrm>
          <a:prstGeom prst="rect">
            <a:avLst/>
          </a:prstGeom>
        </p:spPr>
      </p:pic>
    </p:spTree>
    <p:extLst>
      <p:ext uri="{BB962C8B-B14F-4D97-AF65-F5344CB8AC3E}">
        <p14:creationId xmlns:p14="http://schemas.microsoft.com/office/powerpoint/2010/main" val="471448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8B3A2D1A-45FC-4F95-B150-1C13EF2F6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39C3C864-C625-4883-B868-9A4C470F4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291" y="3296652"/>
            <a:ext cx="12202113" cy="3561346"/>
          </a:xfrm>
          <a:custGeom>
            <a:avLst/>
            <a:gdLst>
              <a:gd name="connsiteX0" fmla="*/ 0 w 12202113"/>
              <a:gd name="connsiteY0" fmla="*/ 3188466 h 3188466"/>
              <a:gd name="connsiteX1" fmla="*/ 10116 w 12202113"/>
              <a:gd name="connsiteY1" fmla="*/ 2657641 h 3188466"/>
              <a:gd name="connsiteX2" fmla="*/ 10116 w 12202113"/>
              <a:gd name="connsiteY2" fmla="*/ 0 h 3188466"/>
              <a:gd name="connsiteX3" fmla="*/ 12202113 w 12202113"/>
              <a:gd name="connsiteY3" fmla="*/ 0 h 3188466"/>
              <a:gd name="connsiteX4" fmla="*/ 12202113 w 12202113"/>
              <a:gd name="connsiteY4" fmla="*/ 2879832 h 3188466"/>
              <a:gd name="connsiteX5" fmla="*/ 12198167 w 12202113"/>
              <a:gd name="connsiteY5" fmla="*/ 2880360 h 3188466"/>
              <a:gd name="connsiteX6" fmla="*/ 12122128 w 12202113"/>
              <a:gd name="connsiteY6" fmla="*/ 2887194 h 3188466"/>
              <a:gd name="connsiteX7" fmla="*/ 12028868 w 12202113"/>
              <a:gd name="connsiteY7" fmla="*/ 2911786 h 3188466"/>
              <a:gd name="connsiteX8" fmla="*/ 11995238 w 12202113"/>
              <a:gd name="connsiteY8" fmla="*/ 2914090 h 3188466"/>
              <a:gd name="connsiteX9" fmla="*/ 11996460 w 12202113"/>
              <a:gd name="connsiteY9" fmla="*/ 2918442 h 3188466"/>
              <a:gd name="connsiteX10" fmla="*/ 11983968 w 12202113"/>
              <a:gd name="connsiteY10" fmla="*/ 2918762 h 3188466"/>
              <a:gd name="connsiteX11" fmla="*/ 11956084 w 12202113"/>
              <a:gd name="connsiteY11" fmla="*/ 2918868 h 3188466"/>
              <a:gd name="connsiteX12" fmla="*/ 11872586 w 12202113"/>
              <a:gd name="connsiteY12" fmla="*/ 2920076 h 3188466"/>
              <a:gd name="connsiteX13" fmla="*/ 11849804 w 12202113"/>
              <a:gd name="connsiteY13" fmla="*/ 2928420 h 3188466"/>
              <a:gd name="connsiteX14" fmla="*/ 11828254 w 12202113"/>
              <a:gd name="connsiteY14" fmla="*/ 2928551 h 3188466"/>
              <a:gd name="connsiteX15" fmla="*/ 11703277 w 12202113"/>
              <a:gd name="connsiteY15" fmla="*/ 2939735 h 3188466"/>
              <a:gd name="connsiteX16" fmla="*/ 11686094 w 12202113"/>
              <a:gd name="connsiteY16" fmla="*/ 2940570 h 3188466"/>
              <a:gd name="connsiteX17" fmla="*/ 11676788 w 12202113"/>
              <a:gd name="connsiteY17" fmla="*/ 2944321 h 3188466"/>
              <a:gd name="connsiteX18" fmla="*/ 11643464 w 12202113"/>
              <a:gd name="connsiteY18" fmla="*/ 2945066 h 3188466"/>
              <a:gd name="connsiteX19" fmla="*/ 11641922 w 12202113"/>
              <a:gd name="connsiteY19" fmla="*/ 2947200 h 3188466"/>
              <a:gd name="connsiteX20" fmla="*/ 11532386 w 12202113"/>
              <a:gd name="connsiteY20" fmla="*/ 2965529 h 3188466"/>
              <a:gd name="connsiteX21" fmla="*/ 11513619 w 12202113"/>
              <a:gd name="connsiteY21" fmla="*/ 2968556 h 3188466"/>
              <a:gd name="connsiteX22" fmla="*/ 11497404 w 12202113"/>
              <a:gd name="connsiteY22" fmla="*/ 2967639 h 3188466"/>
              <a:gd name="connsiteX23" fmla="*/ 11407630 w 12202113"/>
              <a:gd name="connsiteY23" fmla="*/ 2970255 h 3188466"/>
              <a:gd name="connsiteX24" fmla="*/ 11386276 w 12202113"/>
              <a:gd name="connsiteY24" fmla="*/ 2968648 h 3188466"/>
              <a:gd name="connsiteX25" fmla="*/ 11377296 w 12202113"/>
              <a:gd name="connsiteY25" fmla="*/ 2965257 h 3188466"/>
              <a:gd name="connsiteX26" fmla="*/ 11342536 w 12202113"/>
              <a:gd name="connsiteY26" fmla="*/ 2971666 h 3188466"/>
              <a:gd name="connsiteX27" fmla="*/ 11288902 w 12202113"/>
              <a:gd name="connsiteY27" fmla="*/ 2976058 h 3188466"/>
              <a:gd name="connsiteX28" fmla="*/ 11263411 w 12202113"/>
              <a:gd name="connsiteY28" fmla="*/ 2979228 h 3188466"/>
              <a:gd name="connsiteX29" fmla="*/ 11242843 w 12202113"/>
              <a:gd name="connsiteY29" fmla="*/ 2977303 h 3188466"/>
              <a:gd name="connsiteX30" fmla="*/ 11125798 w 12202113"/>
              <a:gd name="connsiteY30" fmla="*/ 2976816 h 3188466"/>
              <a:gd name="connsiteX31" fmla="*/ 11098884 w 12202113"/>
              <a:gd name="connsiteY31" fmla="*/ 2973758 h 3188466"/>
              <a:gd name="connsiteX32" fmla="*/ 11086128 w 12202113"/>
              <a:gd name="connsiteY32" fmla="*/ 2967663 h 3188466"/>
              <a:gd name="connsiteX33" fmla="*/ 11076132 w 12202113"/>
              <a:gd name="connsiteY33" fmla="*/ 2969836 h 3188466"/>
              <a:gd name="connsiteX34" fmla="*/ 11005337 w 12202113"/>
              <a:gd name="connsiteY34" fmla="*/ 2970053 h 3188466"/>
              <a:gd name="connsiteX35" fmla="*/ 10959154 w 12202113"/>
              <a:gd name="connsiteY35" fmla="*/ 2970750 h 3188466"/>
              <a:gd name="connsiteX36" fmla="*/ 10956347 w 12202113"/>
              <a:gd name="connsiteY36" fmla="*/ 2979118 h 3188466"/>
              <a:gd name="connsiteX37" fmla="*/ 10915223 w 12202113"/>
              <a:gd name="connsiteY37" fmla="*/ 2982099 h 3188466"/>
              <a:gd name="connsiteX38" fmla="*/ 10871398 w 12202113"/>
              <a:gd name="connsiteY38" fmla="*/ 2976728 h 3188466"/>
              <a:gd name="connsiteX39" fmla="*/ 10819743 w 12202113"/>
              <a:gd name="connsiteY39" fmla="*/ 2977481 h 3188466"/>
              <a:gd name="connsiteX40" fmla="*/ 10788834 w 12202113"/>
              <a:gd name="connsiteY40" fmla="*/ 2977840 h 3188466"/>
              <a:gd name="connsiteX41" fmla="*/ 10707711 w 12202113"/>
              <a:gd name="connsiteY41" fmla="*/ 2985644 h 3188466"/>
              <a:gd name="connsiteX42" fmla="*/ 10576086 w 12202113"/>
              <a:gd name="connsiteY42" fmla="*/ 3015319 h 3188466"/>
              <a:gd name="connsiteX43" fmla="*/ 10534761 w 12202113"/>
              <a:gd name="connsiteY43" fmla="*/ 3019524 h 3188466"/>
              <a:gd name="connsiteX44" fmla="*/ 10527537 w 12202113"/>
              <a:gd name="connsiteY44" fmla="*/ 3017814 h 3188466"/>
              <a:gd name="connsiteX45" fmla="*/ 10321799 w 12202113"/>
              <a:gd name="connsiteY45" fmla="*/ 3035635 h 3188466"/>
              <a:gd name="connsiteX46" fmla="*/ 10284989 w 12202113"/>
              <a:gd name="connsiteY46" fmla="*/ 3036679 h 3188466"/>
              <a:gd name="connsiteX47" fmla="*/ 10257423 w 12202113"/>
              <a:gd name="connsiteY47" fmla="*/ 3036027 h 3188466"/>
              <a:gd name="connsiteX48" fmla="*/ 10191450 w 12202113"/>
              <a:gd name="connsiteY48" fmla="*/ 3041963 h 3188466"/>
              <a:gd name="connsiteX49" fmla="*/ 10083845 w 12202113"/>
              <a:gd name="connsiteY49" fmla="*/ 3054978 h 3188466"/>
              <a:gd name="connsiteX50" fmla="*/ 10060611 w 12202113"/>
              <a:gd name="connsiteY50" fmla="*/ 3057035 h 3188466"/>
              <a:gd name="connsiteX51" fmla="*/ 10039363 w 12202113"/>
              <a:gd name="connsiteY51" fmla="*/ 3055961 h 3188466"/>
              <a:gd name="connsiteX52" fmla="*/ 10033322 w 12202113"/>
              <a:gd name="connsiteY52" fmla="*/ 3053238 h 3188466"/>
              <a:gd name="connsiteX53" fmla="*/ 10020337 w 12202113"/>
              <a:gd name="connsiteY53" fmla="*/ 3053912 h 3188466"/>
              <a:gd name="connsiteX54" fmla="*/ 10016616 w 12202113"/>
              <a:gd name="connsiteY54" fmla="*/ 3053498 h 3188466"/>
              <a:gd name="connsiteX55" fmla="*/ 9995549 w 12202113"/>
              <a:gd name="connsiteY55" fmla="*/ 3051719 h 3188466"/>
              <a:gd name="connsiteX56" fmla="*/ 9957212 w 12202113"/>
              <a:gd name="connsiteY56" fmla="*/ 3062663 h 3188466"/>
              <a:gd name="connsiteX57" fmla="*/ 9904584 w 12202113"/>
              <a:gd name="connsiteY57" fmla="*/ 3063999 h 3188466"/>
              <a:gd name="connsiteX58" fmla="*/ 9713857 w 12202113"/>
              <a:gd name="connsiteY58" fmla="*/ 3087955 h 3188466"/>
              <a:gd name="connsiteX59" fmla="*/ 9678879 w 12202113"/>
              <a:gd name="connsiteY59" fmla="*/ 3079676 h 3188466"/>
              <a:gd name="connsiteX60" fmla="*/ 9598760 w 12202113"/>
              <a:gd name="connsiteY60" fmla="*/ 3085228 h 3188466"/>
              <a:gd name="connsiteX61" fmla="*/ 9488796 w 12202113"/>
              <a:gd name="connsiteY61" fmla="*/ 3115384 h 3188466"/>
              <a:gd name="connsiteX62" fmla="*/ 9341972 w 12202113"/>
              <a:gd name="connsiteY62" fmla="*/ 3126583 h 3188466"/>
              <a:gd name="connsiteX63" fmla="*/ 9333795 w 12202113"/>
              <a:gd name="connsiteY63" fmla="*/ 3132083 h 3188466"/>
              <a:gd name="connsiteX64" fmla="*/ 9321736 w 12202113"/>
              <a:gd name="connsiteY64" fmla="*/ 3135834 h 3188466"/>
              <a:gd name="connsiteX65" fmla="*/ 9319405 w 12202113"/>
              <a:gd name="connsiteY65" fmla="*/ 3135561 h 3188466"/>
              <a:gd name="connsiteX66" fmla="*/ 9302847 w 12202113"/>
              <a:gd name="connsiteY66" fmla="*/ 3137746 h 3188466"/>
              <a:gd name="connsiteX67" fmla="*/ 9300930 w 12202113"/>
              <a:gd name="connsiteY67" fmla="*/ 3139687 h 3188466"/>
              <a:gd name="connsiteX68" fmla="*/ 9290106 w 12202113"/>
              <a:gd name="connsiteY68" fmla="*/ 3141645 h 3188466"/>
              <a:gd name="connsiteX69" fmla="*/ 9270220 w 12202113"/>
              <a:gd name="connsiteY69" fmla="*/ 3146737 h 3188466"/>
              <a:gd name="connsiteX70" fmla="*/ 9265150 w 12202113"/>
              <a:gd name="connsiteY70" fmla="*/ 3146531 h 3188466"/>
              <a:gd name="connsiteX71" fmla="*/ 9233057 w 12202113"/>
              <a:gd name="connsiteY71" fmla="*/ 3152408 h 3188466"/>
              <a:gd name="connsiteX72" fmla="*/ 9231974 w 12202113"/>
              <a:gd name="connsiteY72" fmla="*/ 3151938 h 3188466"/>
              <a:gd name="connsiteX73" fmla="*/ 9220130 w 12202113"/>
              <a:gd name="connsiteY73" fmla="*/ 3151189 h 3188466"/>
              <a:gd name="connsiteX74" fmla="*/ 9198955 w 12202113"/>
              <a:gd name="connsiteY74" fmla="*/ 3151015 h 3188466"/>
              <a:gd name="connsiteX75" fmla="*/ 9142196 w 12202113"/>
              <a:gd name="connsiteY75" fmla="*/ 3143802 h 3188466"/>
              <a:gd name="connsiteX76" fmla="*/ 9108665 w 12202113"/>
              <a:gd name="connsiteY76" fmla="*/ 3149868 h 3188466"/>
              <a:gd name="connsiteX77" fmla="*/ 9014086 w 12202113"/>
              <a:gd name="connsiteY77" fmla="*/ 3150791 h 3188466"/>
              <a:gd name="connsiteX78" fmla="*/ 8915037 w 12202113"/>
              <a:gd name="connsiteY78" fmla="*/ 3140020 h 3188466"/>
              <a:gd name="connsiteX79" fmla="*/ 8815667 w 12202113"/>
              <a:gd name="connsiteY79" fmla="*/ 3138606 h 3188466"/>
              <a:gd name="connsiteX80" fmla="*/ 8779688 w 12202113"/>
              <a:gd name="connsiteY80" fmla="*/ 3138895 h 3188466"/>
              <a:gd name="connsiteX81" fmla="*/ 8715556 w 12202113"/>
              <a:gd name="connsiteY81" fmla="*/ 3135878 h 3188466"/>
              <a:gd name="connsiteX82" fmla="*/ 8686183 w 12202113"/>
              <a:gd name="connsiteY82" fmla="*/ 3132307 h 3188466"/>
              <a:gd name="connsiteX83" fmla="*/ 8684895 w 12202113"/>
              <a:gd name="connsiteY83" fmla="*/ 3132527 h 3188466"/>
              <a:gd name="connsiteX84" fmla="*/ 8682270 w 12202113"/>
              <a:gd name="connsiteY84" fmla="*/ 3130989 h 3188466"/>
              <a:gd name="connsiteX85" fmla="*/ 8676836 w 12202113"/>
              <a:gd name="connsiteY85" fmla="*/ 3130278 h 3188466"/>
              <a:gd name="connsiteX86" fmla="*/ 8662002 w 12202113"/>
              <a:gd name="connsiteY86" fmla="*/ 3130735 h 3188466"/>
              <a:gd name="connsiteX87" fmla="*/ 8656423 w 12202113"/>
              <a:gd name="connsiteY87" fmla="*/ 3131304 h 3188466"/>
              <a:gd name="connsiteX88" fmla="*/ 8648261 w 12202113"/>
              <a:gd name="connsiteY88" fmla="*/ 3131294 h 3188466"/>
              <a:gd name="connsiteX89" fmla="*/ 8648057 w 12202113"/>
              <a:gd name="connsiteY89" fmla="*/ 3131167 h 3188466"/>
              <a:gd name="connsiteX90" fmla="*/ 8640412 w 12202113"/>
              <a:gd name="connsiteY90" fmla="*/ 3131403 h 3188466"/>
              <a:gd name="connsiteX91" fmla="*/ 8603003 w 12202113"/>
              <a:gd name="connsiteY91" fmla="*/ 3134155 h 3188466"/>
              <a:gd name="connsiteX92" fmla="*/ 8553571 w 12202113"/>
              <a:gd name="connsiteY92" fmla="*/ 3122125 h 3188466"/>
              <a:gd name="connsiteX93" fmla="*/ 8533128 w 12202113"/>
              <a:gd name="connsiteY93" fmla="*/ 3120039 h 3188466"/>
              <a:gd name="connsiteX94" fmla="*/ 8522209 w 12202113"/>
              <a:gd name="connsiteY94" fmla="*/ 3118252 h 3188466"/>
              <a:gd name="connsiteX95" fmla="*/ 8521532 w 12202113"/>
              <a:gd name="connsiteY95" fmla="*/ 3117705 h 3188466"/>
              <a:gd name="connsiteX96" fmla="*/ 8485667 w 12202113"/>
              <a:gd name="connsiteY96" fmla="*/ 3120406 h 3188466"/>
              <a:gd name="connsiteX97" fmla="*/ 8480905 w 12202113"/>
              <a:gd name="connsiteY97" fmla="*/ 3119749 h 3188466"/>
              <a:gd name="connsiteX98" fmla="*/ 8457530 w 12202113"/>
              <a:gd name="connsiteY98" fmla="*/ 3122810 h 3188466"/>
              <a:gd name="connsiteX99" fmla="*/ 8445451 w 12202113"/>
              <a:gd name="connsiteY99" fmla="*/ 3123697 h 3188466"/>
              <a:gd name="connsiteX100" fmla="*/ 8442039 w 12202113"/>
              <a:gd name="connsiteY100" fmla="*/ 3125378 h 3188466"/>
              <a:gd name="connsiteX101" fmla="*/ 8424215 w 12202113"/>
              <a:gd name="connsiteY101" fmla="*/ 3125963 h 3188466"/>
              <a:gd name="connsiteX102" fmla="*/ 8422165 w 12202113"/>
              <a:gd name="connsiteY102" fmla="*/ 3125491 h 3188466"/>
              <a:gd name="connsiteX103" fmla="*/ 8407465 w 12202113"/>
              <a:gd name="connsiteY103" fmla="*/ 3127979 h 3188466"/>
              <a:gd name="connsiteX104" fmla="*/ 8395146 w 12202113"/>
              <a:gd name="connsiteY104" fmla="*/ 3132488 h 3188466"/>
              <a:gd name="connsiteX105" fmla="*/ 8243538 w 12202113"/>
              <a:gd name="connsiteY105" fmla="*/ 3129873 h 3188466"/>
              <a:gd name="connsiteX106" fmla="*/ 8112685 w 12202113"/>
              <a:gd name="connsiteY106" fmla="*/ 3148698 h 3188466"/>
              <a:gd name="connsiteX107" fmla="*/ 8026741 w 12202113"/>
              <a:gd name="connsiteY107" fmla="*/ 3154015 h 3188466"/>
              <a:gd name="connsiteX108" fmla="*/ 8030400 w 12202113"/>
              <a:gd name="connsiteY108" fmla="*/ 3146736 h 3188466"/>
              <a:gd name="connsiteX109" fmla="*/ 8002987 w 12202113"/>
              <a:gd name="connsiteY109" fmla="*/ 3135663 h 3188466"/>
              <a:gd name="connsiteX110" fmla="*/ 7798568 w 12202113"/>
              <a:gd name="connsiteY110" fmla="*/ 3141249 h 3188466"/>
              <a:gd name="connsiteX111" fmla="*/ 7746353 w 12202113"/>
              <a:gd name="connsiteY111" fmla="*/ 3137755 h 3188466"/>
              <a:gd name="connsiteX112" fmla="*/ 7700395 w 12202113"/>
              <a:gd name="connsiteY112" fmla="*/ 3144729 h 3188466"/>
              <a:gd name="connsiteX113" fmla="*/ 7681335 w 12202113"/>
              <a:gd name="connsiteY113" fmla="*/ 3141120 h 3188466"/>
              <a:gd name="connsiteX114" fmla="*/ 7678044 w 12202113"/>
              <a:gd name="connsiteY114" fmla="*/ 3140387 h 3188466"/>
              <a:gd name="connsiteX115" fmla="*/ 7664890 w 12202113"/>
              <a:gd name="connsiteY115" fmla="*/ 3139855 h 3188466"/>
              <a:gd name="connsiteX116" fmla="*/ 7661183 w 12202113"/>
              <a:gd name="connsiteY116" fmla="*/ 3136706 h 3188466"/>
              <a:gd name="connsiteX117" fmla="*/ 7641383 w 12202113"/>
              <a:gd name="connsiteY117" fmla="*/ 3133755 h 3188466"/>
              <a:gd name="connsiteX118" fmla="*/ 7617169 w 12202113"/>
              <a:gd name="connsiteY118" fmla="*/ 3133614 h 3188466"/>
              <a:gd name="connsiteX119" fmla="*/ 7531143 w 12202113"/>
              <a:gd name="connsiteY119" fmla="*/ 3132781 h 3188466"/>
              <a:gd name="connsiteX120" fmla="*/ 7517113 w 12202113"/>
              <a:gd name="connsiteY120" fmla="*/ 3134483 h 3188466"/>
              <a:gd name="connsiteX121" fmla="*/ 7471320 w 12202113"/>
              <a:gd name="connsiteY121" fmla="*/ 3131645 h 3188466"/>
              <a:gd name="connsiteX122" fmla="*/ 7430512 w 12202113"/>
              <a:gd name="connsiteY122" fmla="*/ 3131007 h 3188466"/>
              <a:gd name="connsiteX123" fmla="*/ 7404071 w 12202113"/>
              <a:gd name="connsiteY123" fmla="*/ 3132361 h 3188466"/>
              <a:gd name="connsiteX124" fmla="*/ 7397140 w 12202113"/>
              <a:gd name="connsiteY124" fmla="*/ 3131239 h 3188466"/>
              <a:gd name="connsiteX125" fmla="*/ 7370514 w 12202113"/>
              <a:gd name="connsiteY125" fmla="*/ 3130516 h 3188466"/>
              <a:gd name="connsiteX126" fmla="*/ 7356953 w 12202113"/>
              <a:gd name="connsiteY126" fmla="*/ 3132179 h 3188466"/>
              <a:gd name="connsiteX127" fmla="*/ 7343567 w 12202113"/>
              <a:gd name="connsiteY127" fmla="*/ 3128350 h 3188466"/>
              <a:gd name="connsiteX128" fmla="*/ 7340295 w 12202113"/>
              <a:gd name="connsiteY128" fmla="*/ 3125545 h 3188466"/>
              <a:gd name="connsiteX129" fmla="*/ 7321348 w 12202113"/>
              <a:gd name="connsiteY129" fmla="*/ 3126804 h 3188466"/>
              <a:gd name="connsiteX130" fmla="*/ 7305815 w 12202113"/>
              <a:gd name="connsiteY130" fmla="*/ 3124063 h 3188466"/>
              <a:gd name="connsiteX131" fmla="*/ 7292274 w 12202113"/>
              <a:gd name="connsiteY131" fmla="*/ 3125855 h 3188466"/>
              <a:gd name="connsiteX132" fmla="*/ 7286654 w 12202113"/>
              <a:gd name="connsiteY132" fmla="*/ 3125451 h 3188466"/>
              <a:gd name="connsiteX133" fmla="*/ 7272685 w 12202113"/>
              <a:gd name="connsiteY133" fmla="*/ 3124094 h 3188466"/>
              <a:gd name="connsiteX134" fmla="*/ 7248584 w 12202113"/>
              <a:gd name="connsiteY134" fmla="*/ 3121080 h 3188466"/>
              <a:gd name="connsiteX135" fmla="*/ 7241065 w 12202113"/>
              <a:gd name="connsiteY135" fmla="*/ 3120661 h 3188466"/>
              <a:gd name="connsiteX136" fmla="*/ 7224696 w 12202113"/>
              <a:gd name="connsiteY136" fmla="*/ 3116051 h 3188466"/>
              <a:gd name="connsiteX137" fmla="*/ 7193009 w 12202113"/>
              <a:gd name="connsiteY137" fmla="*/ 3112108 h 3188466"/>
              <a:gd name="connsiteX138" fmla="*/ 7137220 w 12202113"/>
              <a:gd name="connsiteY138" fmla="*/ 3098354 h 3188466"/>
              <a:gd name="connsiteX139" fmla="*/ 7104427 w 12202113"/>
              <a:gd name="connsiteY139" fmla="*/ 3091790 h 3188466"/>
              <a:gd name="connsiteX140" fmla="*/ 7082240 w 12202113"/>
              <a:gd name="connsiteY140" fmla="*/ 3085740 h 3188466"/>
              <a:gd name="connsiteX141" fmla="*/ 7016754 w 12202113"/>
              <a:gd name="connsiteY141" fmla="*/ 3077196 h 3188466"/>
              <a:gd name="connsiteX142" fmla="*/ 6904436 w 12202113"/>
              <a:gd name="connsiteY142" fmla="*/ 3065900 h 3188466"/>
              <a:gd name="connsiteX143" fmla="*/ 6881434 w 12202113"/>
              <a:gd name="connsiteY143" fmla="*/ 3062865 h 3188466"/>
              <a:gd name="connsiteX144" fmla="*/ 6865273 w 12202113"/>
              <a:gd name="connsiteY144" fmla="*/ 3057749 h 3188466"/>
              <a:gd name="connsiteX145" fmla="*/ 6864671 w 12202113"/>
              <a:gd name="connsiteY145" fmla="*/ 3054378 h 3188466"/>
              <a:gd name="connsiteX146" fmla="*/ 6852599 w 12202113"/>
              <a:gd name="connsiteY146" fmla="*/ 3052306 h 3188466"/>
              <a:gd name="connsiteX147" fmla="*/ 6850143 w 12202113"/>
              <a:gd name="connsiteY147" fmla="*/ 3051232 h 3188466"/>
              <a:gd name="connsiteX148" fmla="*/ 6835301 w 12202113"/>
              <a:gd name="connsiteY148" fmla="*/ 3045593 h 3188466"/>
              <a:gd name="connsiteX149" fmla="*/ 6784871 w 12202113"/>
              <a:gd name="connsiteY149" fmla="*/ 3046562 h 3188466"/>
              <a:gd name="connsiteX150" fmla="*/ 6738245 w 12202113"/>
              <a:gd name="connsiteY150" fmla="*/ 3037055 h 3188466"/>
              <a:gd name="connsiteX151" fmla="*/ 6537703 w 12202113"/>
              <a:gd name="connsiteY151" fmla="*/ 3017736 h 3188466"/>
              <a:gd name="connsiteX152" fmla="*/ 6521858 w 12202113"/>
              <a:gd name="connsiteY152" fmla="*/ 3004158 h 3188466"/>
              <a:gd name="connsiteX153" fmla="*/ 6445069 w 12202113"/>
              <a:gd name="connsiteY153" fmla="*/ 2992470 h 3188466"/>
              <a:gd name="connsiteX154" fmla="*/ 6302447 w 12202113"/>
              <a:gd name="connsiteY154" fmla="*/ 2994274 h 3188466"/>
              <a:gd name="connsiteX155" fmla="*/ 6160029 w 12202113"/>
              <a:gd name="connsiteY155" fmla="*/ 2973666 h 3188466"/>
              <a:gd name="connsiteX156" fmla="*/ 6144046 w 12202113"/>
              <a:gd name="connsiteY156" fmla="*/ 2976380 h 3188466"/>
              <a:gd name="connsiteX157" fmla="*/ 6127670 w 12202113"/>
              <a:gd name="connsiteY157" fmla="*/ 2976929 h 3188466"/>
              <a:gd name="connsiteX158" fmla="*/ 6126155 w 12202113"/>
              <a:gd name="connsiteY158" fmla="*/ 2976245 h 3188466"/>
              <a:gd name="connsiteX159" fmla="*/ 6108575 w 12202113"/>
              <a:gd name="connsiteY159" fmla="*/ 2974651 h 3188466"/>
              <a:gd name="connsiteX160" fmla="*/ 6103746 w 12202113"/>
              <a:gd name="connsiteY160" fmla="*/ 2975803 h 3188466"/>
              <a:gd name="connsiteX161" fmla="*/ 6091377 w 12202113"/>
              <a:gd name="connsiteY161" fmla="*/ 2975180 h 3188466"/>
              <a:gd name="connsiteX162" fmla="*/ 6066183 w 12202113"/>
              <a:gd name="connsiteY162" fmla="*/ 2975222 h 3188466"/>
              <a:gd name="connsiteX163" fmla="*/ 6063287 w 12202113"/>
              <a:gd name="connsiteY163" fmla="*/ 2974353 h 3188466"/>
              <a:gd name="connsiteX164" fmla="*/ 6054813 w 12202113"/>
              <a:gd name="connsiteY164" fmla="*/ 2974911 h 3188466"/>
              <a:gd name="connsiteX165" fmla="*/ 6050809 w 12202113"/>
              <a:gd name="connsiteY165" fmla="*/ 2973985 h 3188466"/>
              <a:gd name="connsiteX166" fmla="*/ 6013979 w 12202113"/>
              <a:gd name="connsiteY166" fmla="*/ 2974553 h 3188466"/>
              <a:gd name="connsiteX167" fmla="*/ 6013800 w 12202113"/>
              <a:gd name="connsiteY167" fmla="*/ 2973973 h 3188466"/>
              <a:gd name="connsiteX168" fmla="*/ 6004866 w 12202113"/>
              <a:gd name="connsiteY168" fmla="*/ 2971570 h 3188466"/>
              <a:gd name="connsiteX169" fmla="*/ 5987036 w 12202113"/>
              <a:gd name="connsiteY169" fmla="*/ 2968315 h 3188466"/>
              <a:gd name="connsiteX170" fmla="*/ 5950027 w 12202113"/>
              <a:gd name="connsiteY170" fmla="*/ 2953546 h 3188466"/>
              <a:gd name="connsiteX171" fmla="*/ 5911668 w 12202113"/>
              <a:gd name="connsiteY171" fmla="*/ 2954074 h 3188466"/>
              <a:gd name="connsiteX172" fmla="*/ 5904110 w 12202113"/>
              <a:gd name="connsiteY172" fmla="*/ 2953861 h 3188466"/>
              <a:gd name="connsiteX173" fmla="*/ 5904026 w 12202113"/>
              <a:gd name="connsiteY173" fmla="*/ 2953724 h 3188466"/>
              <a:gd name="connsiteX174" fmla="*/ 5896189 w 12202113"/>
              <a:gd name="connsiteY174" fmla="*/ 2953236 h 3188466"/>
              <a:gd name="connsiteX175" fmla="*/ 5890331 w 12202113"/>
              <a:gd name="connsiteY175" fmla="*/ 2953471 h 3188466"/>
              <a:gd name="connsiteX176" fmla="*/ 5875672 w 12202113"/>
              <a:gd name="connsiteY176" fmla="*/ 2953056 h 3188466"/>
              <a:gd name="connsiteX177" fmla="*/ 5871070 w 12202113"/>
              <a:gd name="connsiteY177" fmla="*/ 2952035 h 3188466"/>
              <a:gd name="connsiteX178" fmla="*/ 5869888 w 12202113"/>
              <a:gd name="connsiteY178" fmla="*/ 2950364 h 3188466"/>
              <a:gd name="connsiteX179" fmla="*/ 5868461 w 12202113"/>
              <a:gd name="connsiteY179" fmla="*/ 2950506 h 3188466"/>
              <a:gd name="connsiteX180" fmla="*/ 5843343 w 12202113"/>
              <a:gd name="connsiteY180" fmla="*/ 2945262 h 3188466"/>
              <a:gd name="connsiteX181" fmla="*/ 5784331 w 12202113"/>
              <a:gd name="connsiteY181" fmla="*/ 2938531 h 3188466"/>
              <a:gd name="connsiteX182" fmla="*/ 5749498 w 12202113"/>
              <a:gd name="connsiteY182" fmla="*/ 2936713 h 3188466"/>
              <a:gd name="connsiteX183" fmla="*/ 5655214 w 12202113"/>
              <a:gd name="connsiteY183" fmla="*/ 2929503 h 3188466"/>
              <a:gd name="connsiteX184" fmla="*/ 5561446 w 12202113"/>
              <a:gd name="connsiteY184" fmla="*/ 2920575 h 3188466"/>
              <a:gd name="connsiteX185" fmla="*/ 5519456 w 12202113"/>
              <a:gd name="connsiteY185" fmla="*/ 2906631 h 3188466"/>
              <a:gd name="connsiteX186" fmla="*/ 5514099 w 12202113"/>
              <a:gd name="connsiteY186" fmla="*/ 2906097 h 3188466"/>
              <a:gd name="connsiteX187" fmla="*/ 5499273 w 12202113"/>
              <a:gd name="connsiteY187" fmla="*/ 2907057 h 3188466"/>
              <a:gd name="connsiteX188" fmla="*/ 5493664 w 12202113"/>
              <a:gd name="connsiteY188" fmla="*/ 2907817 h 3188466"/>
              <a:gd name="connsiteX189" fmla="*/ 5485530 w 12202113"/>
              <a:gd name="connsiteY189" fmla="*/ 2908080 h 3188466"/>
              <a:gd name="connsiteX190" fmla="*/ 5485337 w 12202113"/>
              <a:gd name="connsiteY190" fmla="*/ 2907959 h 3188466"/>
              <a:gd name="connsiteX191" fmla="*/ 5477696 w 12202113"/>
              <a:gd name="connsiteY191" fmla="*/ 2908455 h 3188466"/>
              <a:gd name="connsiteX192" fmla="*/ 5440170 w 12202113"/>
              <a:gd name="connsiteY192" fmla="*/ 2912482 h 3188466"/>
              <a:gd name="connsiteX193" fmla="*/ 5391911 w 12202113"/>
              <a:gd name="connsiteY193" fmla="*/ 2902040 h 3188466"/>
              <a:gd name="connsiteX194" fmla="*/ 5371708 w 12202113"/>
              <a:gd name="connsiteY194" fmla="*/ 2900629 h 3188466"/>
              <a:gd name="connsiteX195" fmla="*/ 5360976 w 12202113"/>
              <a:gd name="connsiteY195" fmla="*/ 2899197 h 3188466"/>
              <a:gd name="connsiteX196" fmla="*/ 5360345 w 12202113"/>
              <a:gd name="connsiteY196" fmla="*/ 2898671 h 3188466"/>
              <a:gd name="connsiteX197" fmla="*/ 5324367 w 12202113"/>
              <a:gd name="connsiteY197" fmla="*/ 2902593 h 3188466"/>
              <a:gd name="connsiteX198" fmla="*/ 5319673 w 12202113"/>
              <a:gd name="connsiteY198" fmla="*/ 2902094 h 3188466"/>
              <a:gd name="connsiteX199" fmla="*/ 5296114 w 12202113"/>
              <a:gd name="connsiteY199" fmla="*/ 2905958 h 3188466"/>
              <a:gd name="connsiteX200" fmla="*/ 5283999 w 12202113"/>
              <a:gd name="connsiteY200" fmla="*/ 2907258 h 3188466"/>
              <a:gd name="connsiteX201" fmla="*/ 5280460 w 12202113"/>
              <a:gd name="connsiteY201" fmla="*/ 2909063 h 3188466"/>
              <a:gd name="connsiteX202" fmla="*/ 5262637 w 12202113"/>
              <a:gd name="connsiteY202" fmla="*/ 2910250 h 3188466"/>
              <a:gd name="connsiteX203" fmla="*/ 5260635 w 12202113"/>
              <a:gd name="connsiteY203" fmla="*/ 2909845 h 3188466"/>
              <a:gd name="connsiteX204" fmla="*/ 5245770 w 12202113"/>
              <a:gd name="connsiteY204" fmla="*/ 2912842 h 3188466"/>
              <a:gd name="connsiteX205" fmla="*/ 5233108 w 12202113"/>
              <a:gd name="connsiteY205" fmla="*/ 2917794 h 3188466"/>
              <a:gd name="connsiteX206" fmla="*/ 5082201 w 12202113"/>
              <a:gd name="connsiteY206" fmla="*/ 2920260 h 3188466"/>
              <a:gd name="connsiteX207" fmla="*/ 4939211 w 12202113"/>
              <a:gd name="connsiteY207" fmla="*/ 2931760 h 3188466"/>
              <a:gd name="connsiteX208" fmla="*/ 4794309 w 12202113"/>
              <a:gd name="connsiteY208" fmla="*/ 2937227 h 3188466"/>
              <a:gd name="connsiteX209" fmla="*/ 4637676 w 12202113"/>
              <a:gd name="connsiteY209" fmla="*/ 2946666 h 3188466"/>
              <a:gd name="connsiteX210" fmla="*/ 4585922 w 12202113"/>
              <a:gd name="connsiteY210" fmla="*/ 2944906 h 3188466"/>
              <a:gd name="connsiteX211" fmla="*/ 4539516 w 12202113"/>
              <a:gd name="connsiteY211" fmla="*/ 2953466 h 3188466"/>
              <a:gd name="connsiteX212" fmla="*/ 4520819 w 12202113"/>
              <a:gd name="connsiteY212" fmla="*/ 2950477 h 3188466"/>
              <a:gd name="connsiteX213" fmla="*/ 4517604 w 12202113"/>
              <a:gd name="connsiteY213" fmla="*/ 2949852 h 3188466"/>
              <a:gd name="connsiteX214" fmla="*/ 4504537 w 12202113"/>
              <a:gd name="connsiteY214" fmla="*/ 2949759 h 3188466"/>
              <a:gd name="connsiteX215" fmla="*/ 4501104 w 12202113"/>
              <a:gd name="connsiteY215" fmla="*/ 2946715 h 3188466"/>
              <a:gd name="connsiteX216" fmla="*/ 4342695 w 12202113"/>
              <a:gd name="connsiteY216" fmla="*/ 2951638 h 3188466"/>
              <a:gd name="connsiteX217" fmla="*/ 4274096 w 12202113"/>
              <a:gd name="connsiteY217" fmla="*/ 2953640 h 3188466"/>
              <a:gd name="connsiteX218" fmla="*/ 4248170 w 12202113"/>
              <a:gd name="connsiteY218" fmla="*/ 2951384 h 3188466"/>
              <a:gd name="connsiteX219" fmla="*/ 4147924 w 12202113"/>
              <a:gd name="connsiteY219" fmla="*/ 2945945 h 3188466"/>
              <a:gd name="connsiteX220" fmla="*/ 4061825 w 12202113"/>
              <a:gd name="connsiteY220" fmla="*/ 2944206 h 3188466"/>
              <a:gd name="connsiteX221" fmla="*/ 3998557 w 12202113"/>
              <a:gd name="connsiteY221" fmla="*/ 2955821 h 3188466"/>
              <a:gd name="connsiteX222" fmla="*/ 3993107 w 12202113"/>
              <a:gd name="connsiteY222" fmla="*/ 2953708 h 3188466"/>
              <a:gd name="connsiteX223" fmla="*/ 3949713 w 12202113"/>
              <a:gd name="connsiteY223" fmla="*/ 2955441 h 3188466"/>
              <a:gd name="connsiteX224" fmla="*/ 3797284 w 12202113"/>
              <a:gd name="connsiteY224" fmla="*/ 2977037 h 3188466"/>
              <a:gd name="connsiteX225" fmla="*/ 3712498 w 12202113"/>
              <a:gd name="connsiteY225" fmla="*/ 2979996 h 3188466"/>
              <a:gd name="connsiteX226" fmla="*/ 3682471 w 12202113"/>
              <a:gd name="connsiteY226" fmla="*/ 2978543 h 3188466"/>
              <a:gd name="connsiteX227" fmla="*/ 3632163 w 12202113"/>
              <a:gd name="connsiteY227" fmla="*/ 2976264 h 3188466"/>
              <a:gd name="connsiteX228" fmla="*/ 3594728 w 12202113"/>
              <a:gd name="connsiteY228" fmla="*/ 2968398 h 3188466"/>
              <a:gd name="connsiteX229" fmla="*/ 3552594 w 12202113"/>
              <a:gd name="connsiteY229" fmla="*/ 2968934 h 3188466"/>
              <a:gd name="connsiteX230" fmla="*/ 3542589 w 12202113"/>
              <a:gd name="connsiteY230" fmla="*/ 2977031 h 3188466"/>
              <a:gd name="connsiteX231" fmla="*/ 3497591 w 12202113"/>
              <a:gd name="connsiteY231" fmla="*/ 2975018 h 3188466"/>
              <a:gd name="connsiteX232" fmla="*/ 3429352 w 12202113"/>
              <a:gd name="connsiteY232" fmla="*/ 2971090 h 3188466"/>
              <a:gd name="connsiteX233" fmla="*/ 3389938 w 12202113"/>
              <a:gd name="connsiteY233" fmla="*/ 2970884 h 3188466"/>
              <a:gd name="connsiteX234" fmla="*/ 3282344 w 12202113"/>
              <a:gd name="connsiteY234" fmla="*/ 2968084 h 3188466"/>
              <a:gd name="connsiteX235" fmla="*/ 3174624 w 12202113"/>
              <a:gd name="connsiteY235" fmla="*/ 2963576 h 3188466"/>
              <a:gd name="connsiteX236" fmla="*/ 3111077 w 12202113"/>
              <a:gd name="connsiteY236" fmla="*/ 2951285 h 3188466"/>
              <a:gd name="connsiteX237" fmla="*/ 3022501 w 12202113"/>
              <a:gd name="connsiteY237" fmla="*/ 2948619 h 3188466"/>
              <a:gd name="connsiteX238" fmla="*/ 3007714 w 12202113"/>
              <a:gd name="connsiteY238" fmla="*/ 2946762 h 3188466"/>
              <a:gd name="connsiteX239" fmla="*/ 2903098 w 12202113"/>
              <a:gd name="connsiteY239" fmla="*/ 2940576 h 3188466"/>
              <a:gd name="connsiteX240" fmla="*/ 2781591 w 12202113"/>
              <a:gd name="connsiteY240" fmla="*/ 2946394 h 3188466"/>
              <a:gd name="connsiteX241" fmla="*/ 2627942 w 12202113"/>
              <a:gd name="connsiteY241" fmla="*/ 2919996 h 3188466"/>
              <a:gd name="connsiteX242" fmla="*/ 2354959 w 12202113"/>
              <a:gd name="connsiteY242" fmla="*/ 2882080 h 3188466"/>
              <a:gd name="connsiteX243" fmla="*/ 2063184 w 12202113"/>
              <a:gd name="connsiteY243" fmla="*/ 2879109 h 3188466"/>
              <a:gd name="connsiteX244" fmla="*/ 1986946 w 12202113"/>
              <a:gd name="connsiteY244" fmla="*/ 2887619 h 3188466"/>
              <a:gd name="connsiteX245" fmla="*/ 1763479 w 12202113"/>
              <a:gd name="connsiteY245" fmla="*/ 2909077 h 3188466"/>
              <a:gd name="connsiteX246" fmla="*/ 1537980 w 12202113"/>
              <a:gd name="connsiteY246" fmla="*/ 2960398 h 3188466"/>
              <a:gd name="connsiteX247" fmla="*/ 1395229 w 12202113"/>
              <a:gd name="connsiteY247" fmla="*/ 2975625 h 3188466"/>
              <a:gd name="connsiteX248" fmla="*/ 1327834 w 12202113"/>
              <a:gd name="connsiteY248" fmla="*/ 2989485 h 3188466"/>
              <a:gd name="connsiteX249" fmla="*/ 1280757 w 12202113"/>
              <a:gd name="connsiteY249" fmla="*/ 2992959 h 3188466"/>
              <a:gd name="connsiteX250" fmla="*/ 1252582 w 12202113"/>
              <a:gd name="connsiteY250" fmla="*/ 2995877 h 3188466"/>
              <a:gd name="connsiteX251" fmla="*/ 1204670 w 12202113"/>
              <a:gd name="connsiteY251" fmla="*/ 3014826 h 3188466"/>
              <a:gd name="connsiteX252" fmla="*/ 1020457 w 12202113"/>
              <a:gd name="connsiteY252" fmla="*/ 3031603 h 3188466"/>
              <a:gd name="connsiteX253" fmla="*/ 843248 w 12202113"/>
              <a:gd name="connsiteY253" fmla="*/ 3026954 h 3188466"/>
              <a:gd name="connsiteX254" fmla="*/ 583517 w 12202113"/>
              <a:gd name="connsiteY254" fmla="*/ 3089095 h 3188466"/>
              <a:gd name="connsiteX255" fmla="*/ 556836 w 12202113"/>
              <a:gd name="connsiteY255" fmla="*/ 3094374 h 3188466"/>
              <a:gd name="connsiteX256" fmla="*/ 412089 w 12202113"/>
              <a:gd name="connsiteY256" fmla="*/ 3121334 h 3188466"/>
              <a:gd name="connsiteX257" fmla="*/ 83929 w 12202113"/>
              <a:gd name="connsiteY257" fmla="*/ 3150566 h 3188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Lst>
            <a:rect l="l" t="t" r="r" b="b"/>
            <a:pathLst>
              <a:path w="12202113" h="3188466">
                <a:moveTo>
                  <a:pt x="0" y="3188466"/>
                </a:moveTo>
                <a:lnTo>
                  <a:pt x="10116" y="2657641"/>
                </a:lnTo>
                <a:lnTo>
                  <a:pt x="10116" y="0"/>
                </a:lnTo>
                <a:lnTo>
                  <a:pt x="12202113" y="0"/>
                </a:lnTo>
                <a:lnTo>
                  <a:pt x="12202113" y="2879832"/>
                </a:lnTo>
                <a:lnTo>
                  <a:pt x="12198167" y="2880360"/>
                </a:lnTo>
                <a:cubicBezTo>
                  <a:pt x="12163116" y="2884349"/>
                  <a:pt x="12143771" y="2884544"/>
                  <a:pt x="12122128" y="2887194"/>
                </a:cubicBezTo>
                <a:cubicBezTo>
                  <a:pt x="12087086" y="2893347"/>
                  <a:pt x="12050015" y="2907304"/>
                  <a:pt x="12028868" y="2911786"/>
                </a:cubicBezTo>
                <a:lnTo>
                  <a:pt x="11995238" y="2914090"/>
                </a:lnTo>
                <a:lnTo>
                  <a:pt x="11996460" y="2918442"/>
                </a:lnTo>
                <a:lnTo>
                  <a:pt x="11983968" y="2918762"/>
                </a:lnTo>
                <a:lnTo>
                  <a:pt x="11956084" y="2918868"/>
                </a:lnTo>
                <a:cubicBezTo>
                  <a:pt x="11938684" y="2919526"/>
                  <a:pt x="11890300" y="2918483"/>
                  <a:pt x="11872586" y="2920076"/>
                </a:cubicBezTo>
                <a:cubicBezTo>
                  <a:pt x="11867476" y="2924717"/>
                  <a:pt x="11859589" y="2927247"/>
                  <a:pt x="11849804" y="2928420"/>
                </a:cubicBezTo>
                <a:lnTo>
                  <a:pt x="11828254" y="2928551"/>
                </a:lnTo>
                <a:lnTo>
                  <a:pt x="11703277" y="2939735"/>
                </a:lnTo>
                <a:lnTo>
                  <a:pt x="11686094" y="2940570"/>
                </a:lnTo>
                <a:lnTo>
                  <a:pt x="11676788" y="2944321"/>
                </a:lnTo>
                <a:cubicBezTo>
                  <a:pt x="11669684" y="2945069"/>
                  <a:pt x="11649276" y="2944585"/>
                  <a:pt x="11643464" y="2945066"/>
                </a:cubicBezTo>
                <a:lnTo>
                  <a:pt x="11641922" y="2947200"/>
                </a:lnTo>
                <a:cubicBezTo>
                  <a:pt x="11623408" y="2950611"/>
                  <a:pt x="11553770" y="2961969"/>
                  <a:pt x="11532386" y="2965529"/>
                </a:cubicBezTo>
                <a:cubicBezTo>
                  <a:pt x="11528114" y="2962248"/>
                  <a:pt x="11518548" y="2967430"/>
                  <a:pt x="11513619" y="2968556"/>
                </a:cubicBezTo>
                <a:cubicBezTo>
                  <a:pt x="11512856" y="2966346"/>
                  <a:pt x="11500924" y="2965672"/>
                  <a:pt x="11497404" y="2967639"/>
                </a:cubicBezTo>
                <a:cubicBezTo>
                  <a:pt x="11413522" y="2978420"/>
                  <a:pt x="11455510" y="2956141"/>
                  <a:pt x="11407630" y="2970255"/>
                </a:cubicBezTo>
                <a:cubicBezTo>
                  <a:pt x="11399160" y="2971190"/>
                  <a:pt x="11392296" y="2970299"/>
                  <a:pt x="11386276" y="2968648"/>
                </a:cubicBezTo>
                <a:lnTo>
                  <a:pt x="11377296" y="2965257"/>
                </a:lnTo>
                <a:lnTo>
                  <a:pt x="11342536" y="2971666"/>
                </a:lnTo>
                <a:cubicBezTo>
                  <a:pt x="11325414" y="2973900"/>
                  <a:pt x="11307393" y="2975381"/>
                  <a:pt x="11288902" y="2976058"/>
                </a:cubicBezTo>
                <a:cubicBezTo>
                  <a:pt x="11284753" y="2971542"/>
                  <a:pt x="11270239" y="2977957"/>
                  <a:pt x="11263411" y="2979228"/>
                </a:cubicBezTo>
                <a:cubicBezTo>
                  <a:pt x="11263340" y="2976278"/>
                  <a:pt x="11248212" y="2974865"/>
                  <a:pt x="11242843" y="2977303"/>
                </a:cubicBezTo>
                <a:cubicBezTo>
                  <a:pt x="11130019" y="2987845"/>
                  <a:pt x="11193504" y="2960297"/>
                  <a:pt x="11125798" y="2976816"/>
                </a:cubicBezTo>
                <a:cubicBezTo>
                  <a:pt x="11114472" y="2977677"/>
                  <a:pt x="11105974" y="2976199"/>
                  <a:pt x="11098884" y="2973758"/>
                </a:cubicBezTo>
                <a:lnTo>
                  <a:pt x="11086128" y="2967663"/>
                </a:lnTo>
                <a:lnTo>
                  <a:pt x="11076132" y="2969836"/>
                </a:lnTo>
                <a:cubicBezTo>
                  <a:pt x="11038408" y="2970007"/>
                  <a:pt x="11027285" y="2963760"/>
                  <a:pt x="11005337" y="2970053"/>
                </a:cubicBezTo>
                <a:cubicBezTo>
                  <a:pt x="10972902" y="2956973"/>
                  <a:pt x="10983824" y="2968749"/>
                  <a:pt x="10959154" y="2970750"/>
                </a:cubicBezTo>
                <a:cubicBezTo>
                  <a:pt x="10939692" y="2973358"/>
                  <a:pt x="10975422" y="2978377"/>
                  <a:pt x="10956347" y="2979118"/>
                </a:cubicBezTo>
                <a:cubicBezTo>
                  <a:pt x="10935712" y="2975741"/>
                  <a:pt x="10936682" y="2986229"/>
                  <a:pt x="10915223" y="2982099"/>
                </a:cubicBezTo>
                <a:cubicBezTo>
                  <a:pt x="10920436" y="2974198"/>
                  <a:pt x="10872877" y="2983630"/>
                  <a:pt x="10871398" y="2976728"/>
                </a:cubicBezTo>
                <a:cubicBezTo>
                  <a:pt x="10853171" y="2986599"/>
                  <a:pt x="10844013" y="2974439"/>
                  <a:pt x="10819743" y="2977481"/>
                </a:cubicBezTo>
                <a:cubicBezTo>
                  <a:pt x="10808314" y="2981215"/>
                  <a:pt x="10800068" y="2981856"/>
                  <a:pt x="10788834" y="2977840"/>
                </a:cubicBezTo>
                <a:cubicBezTo>
                  <a:pt x="10736185" y="2996020"/>
                  <a:pt x="10756982" y="2978653"/>
                  <a:pt x="10707711" y="2985644"/>
                </a:cubicBezTo>
                <a:cubicBezTo>
                  <a:pt x="10665262" y="2992997"/>
                  <a:pt x="10617142" y="2997767"/>
                  <a:pt x="10576086" y="3015319"/>
                </a:cubicBezTo>
                <a:cubicBezTo>
                  <a:pt x="10568550" y="3020292"/>
                  <a:pt x="10550046" y="3022174"/>
                  <a:pt x="10534761" y="3019524"/>
                </a:cubicBezTo>
                <a:cubicBezTo>
                  <a:pt x="10532134" y="3019067"/>
                  <a:pt x="10529698" y="3018490"/>
                  <a:pt x="10527537" y="3017814"/>
                </a:cubicBezTo>
                <a:cubicBezTo>
                  <a:pt x="10492044" y="3020498"/>
                  <a:pt x="10362224" y="3032491"/>
                  <a:pt x="10321799" y="3035635"/>
                </a:cubicBezTo>
                <a:cubicBezTo>
                  <a:pt x="10318526" y="3029246"/>
                  <a:pt x="10298084" y="3040774"/>
                  <a:pt x="10284989" y="3036679"/>
                </a:cubicBezTo>
                <a:cubicBezTo>
                  <a:pt x="10275610" y="3033085"/>
                  <a:pt x="10267220" y="3035744"/>
                  <a:pt x="10257423" y="3036027"/>
                </a:cubicBezTo>
                <a:cubicBezTo>
                  <a:pt x="10244517" y="3033202"/>
                  <a:pt x="10202424" y="3038304"/>
                  <a:pt x="10191450" y="3041963"/>
                </a:cubicBezTo>
                <a:cubicBezTo>
                  <a:pt x="10165225" y="3054679"/>
                  <a:pt x="10105634" y="3045236"/>
                  <a:pt x="10083845" y="3054978"/>
                </a:cubicBezTo>
                <a:cubicBezTo>
                  <a:pt x="10075939" y="3056408"/>
                  <a:pt x="10068203" y="3056986"/>
                  <a:pt x="10060611" y="3057035"/>
                </a:cubicBezTo>
                <a:lnTo>
                  <a:pt x="10039363" y="3055961"/>
                </a:lnTo>
                <a:lnTo>
                  <a:pt x="10033322" y="3053238"/>
                </a:lnTo>
                <a:lnTo>
                  <a:pt x="10020337" y="3053912"/>
                </a:lnTo>
                <a:lnTo>
                  <a:pt x="10016616" y="3053498"/>
                </a:lnTo>
                <a:cubicBezTo>
                  <a:pt x="10009508" y="3052695"/>
                  <a:pt x="10002492" y="3051995"/>
                  <a:pt x="9995549" y="3051719"/>
                </a:cubicBezTo>
                <a:cubicBezTo>
                  <a:pt x="10004680" y="3065377"/>
                  <a:pt x="9937988" y="3051618"/>
                  <a:pt x="9957212" y="3062663"/>
                </a:cubicBezTo>
                <a:cubicBezTo>
                  <a:pt x="9920646" y="3063519"/>
                  <a:pt x="9948538" y="3073806"/>
                  <a:pt x="9904584" y="3063999"/>
                </a:cubicBezTo>
                <a:cubicBezTo>
                  <a:pt x="9847813" y="3075166"/>
                  <a:pt x="9758323" y="3071010"/>
                  <a:pt x="9713857" y="3087955"/>
                </a:cubicBezTo>
                <a:cubicBezTo>
                  <a:pt x="9719380" y="3081485"/>
                  <a:pt x="9695453" y="3076466"/>
                  <a:pt x="9678879" y="3079676"/>
                </a:cubicBezTo>
                <a:cubicBezTo>
                  <a:pt x="9698255" y="3054291"/>
                  <a:pt x="9613348" y="3102551"/>
                  <a:pt x="9598760" y="3085228"/>
                </a:cubicBezTo>
                <a:cubicBezTo>
                  <a:pt x="9598041" y="3101310"/>
                  <a:pt x="9523758" y="3128579"/>
                  <a:pt x="9488796" y="3115384"/>
                </a:cubicBezTo>
                <a:cubicBezTo>
                  <a:pt x="9435532" y="3118605"/>
                  <a:pt x="9397815" y="3131898"/>
                  <a:pt x="9341972" y="3126583"/>
                </a:cubicBezTo>
                <a:cubicBezTo>
                  <a:pt x="9340239" y="3128735"/>
                  <a:pt x="9337399" y="3130536"/>
                  <a:pt x="9333795" y="3132083"/>
                </a:cubicBezTo>
                <a:lnTo>
                  <a:pt x="9321736" y="3135834"/>
                </a:lnTo>
                <a:lnTo>
                  <a:pt x="9319405" y="3135561"/>
                </a:lnTo>
                <a:cubicBezTo>
                  <a:pt x="9310247" y="3135512"/>
                  <a:pt x="9305558" y="3136419"/>
                  <a:pt x="9302847" y="3137746"/>
                </a:cubicBezTo>
                <a:lnTo>
                  <a:pt x="9300930" y="3139687"/>
                </a:lnTo>
                <a:lnTo>
                  <a:pt x="9290106" y="3141645"/>
                </a:lnTo>
                <a:lnTo>
                  <a:pt x="9270220" y="3146737"/>
                </a:lnTo>
                <a:lnTo>
                  <a:pt x="9265150" y="3146531"/>
                </a:lnTo>
                <a:lnTo>
                  <a:pt x="9233057" y="3152408"/>
                </a:lnTo>
                <a:lnTo>
                  <a:pt x="9231974" y="3151938"/>
                </a:lnTo>
                <a:cubicBezTo>
                  <a:pt x="9228816" y="3151020"/>
                  <a:pt x="9225099" y="3150595"/>
                  <a:pt x="9220130" y="3151189"/>
                </a:cubicBezTo>
                <a:cubicBezTo>
                  <a:pt x="9218372" y="3142213"/>
                  <a:pt x="9213458" y="3148467"/>
                  <a:pt x="9198955" y="3151015"/>
                </a:cubicBezTo>
                <a:cubicBezTo>
                  <a:pt x="9192986" y="3137641"/>
                  <a:pt x="9157451" y="3149750"/>
                  <a:pt x="9142196" y="3143802"/>
                </a:cubicBezTo>
                <a:cubicBezTo>
                  <a:pt x="9131673" y="3145976"/>
                  <a:pt x="9120437" y="3148030"/>
                  <a:pt x="9108665" y="3149868"/>
                </a:cubicBezTo>
                <a:lnTo>
                  <a:pt x="9014086" y="3150791"/>
                </a:lnTo>
                <a:lnTo>
                  <a:pt x="8915037" y="3140020"/>
                </a:lnTo>
                <a:cubicBezTo>
                  <a:pt x="8878400" y="3139785"/>
                  <a:pt x="8846675" y="3135786"/>
                  <a:pt x="8815667" y="3138606"/>
                </a:cubicBezTo>
                <a:cubicBezTo>
                  <a:pt x="8803071" y="3135495"/>
                  <a:pt x="8791199" y="3134238"/>
                  <a:pt x="8779688" y="3138895"/>
                </a:cubicBezTo>
                <a:cubicBezTo>
                  <a:pt x="8745498" y="3137342"/>
                  <a:pt x="8737221" y="3130691"/>
                  <a:pt x="8715556" y="3135878"/>
                </a:cubicBezTo>
                <a:cubicBezTo>
                  <a:pt x="8696347" y="3125121"/>
                  <a:pt x="8695210" y="3129227"/>
                  <a:pt x="8686183" y="3132307"/>
                </a:cubicBezTo>
                <a:lnTo>
                  <a:pt x="8684895" y="3132527"/>
                </a:lnTo>
                <a:lnTo>
                  <a:pt x="8682270" y="3130989"/>
                </a:lnTo>
                <a:lnTo>
                  <a:pt x="8676836" y="3130278"/>
                </a:lnTo>
                <a:lnTo>
                  <a:pt x="8662002" y="3130735"/>
                </a:lnTo>
                <a:lnTo>
                  <a:pt x="8656423" y="3131304"/>
                </a:lnTo>
                <a:cubicBezTo>
                  <a:pt x="8652581" y="3131550"/>
                  <a:pt x="8650028" y="3131521"/>
                  <a:pt x="8648261" y="3131294"/>
                </a:cubicBezTo>
                <a:lnTo>
                  <a:pt x="8648057" y="3131167"/>
                </a:lnTo>
                <a:lnTo>
                  <a:pt x="8640412" y="3131403"/>
                </a:lnTo>
                <a:cubicBezTo>
                  <a:pt x="8627510" y="3132092"/>
                  <a:pt x="8614954" y="3133035"/>
                  <a:pt x="8603003" y="3134155"/>
                </a:cubicBezTo>
                <a:cubicBezTo>
                  <a:pt x="8592897" y="3127095"/>
                  <a:pt x="8548738" y="3135435"/>
                  <a:pt x="8553571" y="3122125"/>
                </a:cubicBezTo>
                <a:cubicBezTo>
                  <a:pt x="8537450" y="3123243"/>
                  <a:pt x="8527699" y="3128769"/>
                  <a:pt x="8533128" y="3120039"/>
                </a:cubicBezTo>
                <a:cubicBezTo>
                  <a:pt x="8527821" y="3120156"/>
                  <a:pt x="8524551" y="3119414"/>
                  <a:pt x="8522209" y="3118252"/>
                </a:cubicBezTo>
                <a:lnTo>
                  <a:pt x="8521532" y="3117705"/>
                </a:lnTo>
                <a:lnTo>
                  <a:pt x="8485667" y="3120406"/>
                </a:lnTo>
                <a:lnTo>
                  <a:pt x="8480905" y="3119749"/>
                </a:lnTo>
                <a:lnTo>
                  <a:pt x="8457530" y="3122810"/>
                </a:lnTo>
                <a:lnTo>
                  <a:pt x="8445451" y="3123697"/>
                </a:lnTo>
                <a:lnTo>
                  <a:pt x="8442039" y="3125378"/>
                </a:lnTo>
                <a:cubicBezTo>
                  <a:pt x="8438355" y="3126399"/>
                  <a:pt x="8433075" y="3126839"/>
                  <a:pt x="8424215" y="3125963"/>
                </a:cubicBezTo>
                <a:lnTo>
                  <a:pt x="8422165" y="3125491"/>
                </a:lnTo>
                <a:lnTo>
                  <a:pt x="8407465" y="3127979"/>
                </a:lnTo>
                <a:cubicBezTo>
                  <a:pt x="8402731" y="3129129"/>
                  <a:pt x="8398540" y="3130592"/>
                  <a:pt x="8395146" y="3132488"/>
                </a:cubicBezTo>
                <a:cubicBezTo>
                  <a:pt x="8345093" y="3122354"/>
                  <a:pt x="8297866" y="3131626"/>
                  <a:pt x="8243538" y="3129873"/>
                </a:cubicBezTo>
                <a:cubicBezTo>
                  <a:pt x="8220052" y="3114107"/>
                  <a:pt x="8126172" y="3133411"/>
                  <a:pt x="8112685" y="3148698"/>
                </a:cubicBezTo>
                <a:cubicBezTo>
                  <a:pt x="8112380" y="3135302"/>
                  <a:pt x="8044302" y="3153542"/>
                  <a:pt x="8026741" y="3154015"/>
                </a:cubicBezTo>
                <a:cubicBezTo>
                  <a:pt x="8020887" y="3154173"/>
                  <a:pt x="8020646" y="3152357"/>
                  <a:pt x="8030400" y="3146736"/>
                </a:cubicBezTo>
                <a:cubicBezTo>
                  <a:pt x="8011739" y="3148301"/>
                  <a:pt x="7992477" y="3141339"/>
                  <a:pt x="8002987" y="3135663"/>
                </a:cubicBezTo>
                <a:cubicBezTo>
                  <a:pt x="7946297" y="3147811"/>
                  <a:pt x="7862627" y="3135732"/>
                  <a:pt x="7798568" y="3141249"/>
                </a:cubicBezTo>
                <a:cubicBezTo>
                  <a:pt x="7763645" y="3127901"/>
                  <a:pt x="7782577" y="3140251"/>
                  <a:pt x="7746353" y="3137755"/>
                </a:cubicBezTo>
                <a:cubicBezTo>
                  <a:pt x="7756261" y="3150042"/>
                  <a:pt x="7702377" y="3130861"/>
                  <a:pt x="7700395" y="3144729"/>
                </a:cubicBezTo>
                <a:cubicBezTo>
                  <a:pt x="7693866" y="3143835"/>
                  <a:pt x="7687603" y="3142532"/>
                  <a:pt x="7681335" y="3141120"/>
                </a:cubicBezTo>
                <a:lnTo>
                  <a:pt x="7678044" y="3140387"/>
                </a:lnTo>
                <a:lnTo>
                  <a:pt x="7664890" y="3139855"/>
                </a:lnTo>
                <a:lnTo>
                  <a:pt x="7661183" y="3136706"/>
                </a:lnTo>
                <a:lnTo>
                  <a:pt x="7641383" y="3133755"/>
                </a:lnTo>
                <a:cubicBezTo>
                  <a:pt x="7633967" y="3133115"/>
                  <a:pt x="7625987" y="3132967"/>
                  <a:pt x="7617169" y="3133614"/>
                </a:cubicBezTo>
                <a:cubicBezTo>
                  <a:pt x="7595475" y="3139109"/>
                  <a:pt x="7561695" y="3132374"/>
                  <a:pt x="7531143" y="3132781"/>
                </a:cubicBezTo>
                <a:lnTo>
                  <a:pt x="7517113" y="3134483"/>
                </a:lnTo>
                <a:lnTo>
                  <a:pt x="7471320" y="3131645"/>
                </a:lnTo>
                <a:cubicBezTo>
                  <a:pt x="7458285" y="3131095"/>
                  <a:pt x="7444756" y="3130805"/>
                  <a:pt x="7430512" y="3131007"/>
                </a:cubicBezTo>
                <a:lnTo>
                  <a:pt x="7404071" y="3132361"/>
                </a:lnTo>
                <a:lnTo>
                  <a:pt x="7397140" y="3131239"/>
                </a:lnTo>
                <a:cubicBezTo>
                  <a:pt x="7385068" y="3131364"/>
                  <a:pt x="7369091" y="3135313"/>
                  <a:pt x="7370514" y="3130516"/>
                </a:cubicBezTo>
                <a:lnTo>
                  <a:pt x="7356953" y="3132179"/>
                </a:lnTo>
                <a:lnTo>
                  <a:pt x="7343567" y="3128350"/>
                </a:lnTo>
                <a:cubicBezTo>
                  <a:pt x="7342101" y="3127461"/>
                  <a:pt x="7340998" y="3126514"/>
                  <a:pt x="7340295" y="3125545"/>
                </a:cubicBezTo>
                <a:lnTo>
                  <a:pt x="7321348" y="3126804"/>
                </a:lnTo>
                <a:lnTo>
                  <a:pt x="7305815" y="3124063"/>
                </a:lnTo>
                <a:lnTo>
                  <a:pt x="7292274" y="3125855"/>
                </a:lnTo>
                <a:lnTo>
                  <a:pt x="7286654" y="3125451"/>
                </a:lnTo>
                <a:lnTo>
                  <a:pt x="7272685" y="3124094"/>
                </a:lnTo>
                <a:cubicBezTo>
                  <a:pt x="7265523" y="3123143"/>
                  <a:pt x="7257508" y="3121997"/>
                  <a:pt x="7248584" y="3121080"/>
                </a:cubicBezTo>
                <a:lnTo>
                  <a:pt x="7241065" y="3120661"/>
                </a:lnTo>
                <a:lnTo>
                  <a:pt x="7224696" y="3116051"/>
                </a:lnTo>
                <a:cubicBezTo>
                  <a:pt x="7212786" y="3112566"/>
                  <a:pt x="7203412" y="3110217"/>
                  <a:pt x="7193009" y="3112108"/>
                </a:cubicBezTo>
                <a:cubicBezTo>
                  <a:pt x="7175276" y="3107606"/>
                  <a:pt x="7162888" y="3094987"/>
                  <a:pt x="7137220" y="3098354"/>
                </a:cubicBezTo>
                <a:cubicBezTo>
                  <a:pt x="7145010" y="3092637"/>
                  <a:pt x="7108715" y="3097662"/>
                  <a:pt x="7104427" y="3091790"/>
                </a:cubicBezTo>
                <a:cubicBezTo>
                  <a:pt x="7102447" y="3087061"/>
                  <a:pt x="7090976" y="3087484"/>
                  <a:pt x="7082240" y="3085740"/>
                </a:cubicBezTo>
                <a:cubicBezTo>
                  <a:pt x="7076014" y="3080911"/>
                  <a:pt x="7032058" y="3076501"/>
                  <a:pt x="7016754" y="3077196"/>
                </a:cubicBezTo>
                <a:cubicBezTo>
                  <a:pt x="6973620" y="3082001"/>
                  <a:pt x="6938923" y="3062558"/>
                  <a:pt x="6904436" y="3065900"/>
                </a:cubicBezTo>
                <a:cubicBezTo>
                  <a:pt x="6895406" y="3065445"/>
                  <a:pt x="6887919" y="3064350"/>
                  <a:pt x="6881434" y="3062865"/>
                </a:cubicBezTo>
                <a:lnTo>
                  <a:pt x="6865273" y="3057749"/>
                </a:lnTo>
                <a:cubicBezTo>
                  <a:pt x="6865072" y="3056626"/>
                  <a:pt x="6864871" y="3055502"/>
                  <a:pt x="6864671" y="3054378"/>
                </a:cubicBezTo>
                <a:lnTo>
                  <a:pt x="6852599" y="3052306"/>
                </a:lnTo>
                <a:lnTo>
                  <a:pt x="6850143" y="3051232"/>
                </a:lnTo>
                <a:cubicBezTo>
                  <a:pt x="6845470" y="3049168"/>
                  <a:pt x="6840704" y="3047206"/>
                  <a:pt x="6835301" y="3045593"/>
                </a:cubicBezTo>
                <a:cubicBezTo>
                  <a:pt x="6820447" y="3058242"/>
                  <a:pt x="6786888" y="3033956"/>
                  <a:pt x="6784871" y="3046562"/>
                </a:cubicBezTo>
                <a:cubicBezTo>
                  <a:pt x="6752593" y="3039899"/>
                  <a:pt x="6759140" y="3053646"/>
                  <a:pt x="6738245" y="3037055"/>
                </a:cubicBezTo>
                <a:cubicBezTo>
                  <a:pt x="6671880" y="3034501"/>
                  <a:pt x="6603220" y="3013245"/>
                  <a:pt x="6537703" y="3017736"/>
                </a:cubicBezTo>
                <a:cubicBezTo>
                  <a:pt x="6553051" y="3013722"/>
                  <a:pt x="6541149" y="3004943"/>
                  <a:pt x="6521858" y="3004158"/>
                </a:cubicBezTo>
                <a:cubicBezTo>
                  <a:pt x="6580141" y="2987944"/>
                  <a:pt x="6428765" y="3009117"/>
                  <a:pt x="6445069" y="2992470"/>
                </a:cubicBezTo>
                <a:cubicBezTo>
                  <a:pt x="6417897" y="3005060"/>
                  <a:pt x="6310156" y="3011743"/>
                  <a:pt x="6302447" y="2994274"/>
                </a:cubicBezTo>
                <a:cubicBezTo>
                  <a:pt x="6252173" y="2986131"/>
                  <a:pt x="6198382" y="2989085"/>
                  <a:pt x="6160029" y="2973666"/>
                </a:cubicBezTo>
                <a:cubicBezTo>
                  <a:pt x="6155014" y="2975022"/>
                  <a:pt x="6149642" y="2975878"/>
                  <a:pt x="6144046" y="2976380"/>
                </a:cubicBezTo>
                <a:lnTo>
                  <a:pt x="6127670" y="2976929"/>
                </a:lnTo>
                <a:lnTo>
                  <a:pt x="6126155" y="2976245"/>
                </a:lnTo>
                <a:cubicBezTo>
                  <a:pt x="6118509" y="2974369"/>
                  <a:pt x="6113052" y="2974144"/>
                  <a:pt x="6108575" y="2974651"/>
                </a:cubicBezTo>
                <a:lnTo>
                  <a:pt x="6103746" y="2975803"/>
                </a:lnTo>
                <a:lnTo>
                  <a:pt x="6091377" y="2975180"/>
                </a:lnTo>
                <a:lnTo>
                  <a:pt x="6066183" y="2975222"/>
                </a:lnTo>
                <a:lnTo>
                  <a:pt x="6063287" y="2974353"/>
                </a:lnTo>
                <a:lnTo>
                  <a:pt x="6054813" y="2974911"/>
                </a:lnTo>
                <a:lnTo>
                  <a:pt x="6050809" y="2973985"/>
                </a:lnTo>
                <a:lnTo>
                  <a:pt x="6013979" y="2974553"/>
                </a:lnTo>
                <a:cubicBezTo>
                  <a:pt x="6013918" y="2974361"/>
                  <a:pt x="6013860" y="2974167"/>
                  <a:pt x="6013800" y="2973973"/>
                </a:cubicBezTo>
                <a:cubicBezTo>
                  <a:pt x="6012565" y="2972689"/>
                  <a:pt x="6010070" y="2971765"/>
                  <a:pt x="6004866" y="2971570"/>
                </a:cubicBezTo>
                <a:cubicBezTo>
                  <a:pt x="6017706" y="2963268"/>
                  <a:pt x="6003515" y="2968156"/>
                  <a:pt x="5987036" y="2968315"/>
                </a:cubicBezTo>
                <a:cubicBezTo>
                  <a:pt x="6003302" y="2955458"/>
                  <a:pt x="5953573" y="2961108"/>
                  <a:pt x="5950027" y="2953546"/>
                </a:cubicBezTo>
                <a:cubicBezTo>
                  <a:pt x="5937559" y="2953953"/>
                  <a:pt x="5924668" y="2954151"/>
                  <a:pt x="5911668" y="2954074"/>
                </a:cubicBezTo>
                <a:lnTo>
                  <a:pt x="5904110" y="2953861"/>
                </a:lnTo>
                <a:cubicBezTo>
                  <a:pt x="5904082" y="2953815"/>
                  <a:pt x="5904053" y="2953769"/>
                  <a:pt x="5904026" y="2953724"/>
                </a:cubicBezTo>
                <a:cubicBezTo>
                  <a:pt x="5902528" y="2953395"/>
                  <a:pt x="5900097" y="2953219"/>
                  <a:pt x="5896189" y="2953236"/>
                </a:cubicBezTo>
                <a:lnTo>
                  <a:pt x="5890331" y="2953471"/>
                </a:lnTo>
                <a:lnTo>
                  <a:pt x="5875672" y="2953056"/>
                </a:lnTo>
                <a:lnTo>
                  <a:pt x="5871070" y="2952035"/>
                </a:lnTo>
                <a:lnTo>
                  <a:pt x="5869888" y="2950364"/>
                </a:lnTo>
                <a:lnTo>
                  <a:pt x="5868461" y="2950506"/>
                </a:lnTo>
                <a:cubicBezTo>
                  <a:pt x="5857092" y="2953019"/>
                  <a:pt x="5852416" y="2957005"/>
                  <a:pt x="5843343" y="2945262"/>
                </a:cubicBezTo>
                <a:cubicBezTo>
                  <a:pt x="5817989" y="2949116"/>
                  <a:pt x="5815840" y="2942065"/>
                  <a:pt x="5784331" y="2938531"/>
                </a:cubicBezTo>
                <a:cubicBezTo>
                  <a:pt x="5769202" y="2942455"/>
                  <a:pt x="5758885" y="2940521"/>
                  <a:pt x="5749498" y="2936713"/>
                </a:cubicBezTo>
                <a:cubicBezTo>
                  <a:pt x="5717228" y="2937683"/>
                  <a:pt x="5690227" y="2931877"/>
                  <a:pt x="5655214" y="2929503"/>
                </a:cubicBezTo>
                <a:cubicBezTo>
                  <a:pt x="5614827" y="2933899"/>
                  <a:pt x="5598877" y="2923069"/>
                  <a:pt x="5561446" y="2920575"/>
                </a:cubicBezTo>
                <a:cubicBezTo>
                  <a:pt x="5525084" y="2929276"/>
                  <a:pt x="5537471" y="2911136"/>
                  <a:pt x="5519456" y="2906631"/>
                </a:cubicBezTo>
                <a:lnTo>
                  <a:pt x="5514099" y="2906097"/>
                </a:lnTo>
                <a:lnTo>
                  <a:pt x="5499273" y="2907057"/>
                </a:lnTo>
                <a:lnTo>
                  <a:pt x="5493664" y="2907817"/>
                </a:lnTo>
                <a:cubicBezTo>
                  <a:pt x="5489815" y="2908191"/>
                  <a:pt x="5487270" y="2908250"/>
                  <a:pt x="5485530" y="2908080"/>
                </a:cubicBezTo>
                <a:lnTo>
                  <a:pt x="5485337" y="2907959"/>
                </a:lnTo>
                <a:lnTo>
                  <a:pt x="5477696" y="2908455"/>
                </a:lnTo>
                <a:cubicBezTo>
                  <a:pt x="5464775" y="2909581"/>
                  <a:pt x="5452182" y="2910951"/>
                  <a:pt x="5440170" y="2912482"/>
                </a:cubicBezTo>
                <a:cubicBezTo>
                  <a:pt x="5430698" y="2905718"/>
                  <a:pt x="5385970" y="2915593"/>
                  <a:pt x="5391911" y="2902040"/>
                </a:cubicBezTo>
                <a:cubicBezTo>
                  <a:pt x="5375744" y="2903707"/>
                  <a:pt x="5365560" y="2909594"/>
                  <a:pt x="5371708" y="2900629"/>
                </a:cubicBezTo>
                <a:cubicBezTo>
                  <a:pt x="5366408" y="2900926"/>
                  <a:pt x="5363213" y="2900288"/>
                  <a:pt x="5360976" y="2899197"/>
                </a:cubicBezTo>
                <a:lnTo>
                  <a:pt x="5360345" y="2898671"/>
                </a:lnTo>
                <a:lnTo>
                  <a:pt x="5324367" y="2902593"/>
                </a:lnTo>
                <a:lnTo>
                  <a:pt x="5319673" y="2902094"/>
                </a:lnTo>
                <a:lnTo>
                  <a:pt x="5296114" y="2905958"/>
                </a:lnTo>
                <a:lnTo>
                  <a:pt x="5283999" y="2907258"/>
                </a:lnTo>
                <a:lnTo>
                  <a:pt x="5280460" y="2909063"/>
                </a:lnTo>
                <a:cubicBezTo>
                  <a:pt x="5276699" y="2910214"/>
                  <a:pt x="5271395" y="2910834"/>
                  <a:pt x="5262637" y="2910250"/>
                </a:cubicBezTo>
                <a:lnTo>
                  <a:pt x="5260635" y="2909845"/>
                </a:lnTo>
                <a:lnTo>
                  <a:pt x="5245770" y="2912842"/>
                </a:lnTo>
                <a:cubicBezTo>
                  <a:pt x="5240955" y="2914159"/>
                  <a:pt x="5236652" y="2915770"/>
                  <a:pt x="5233108" y="2917794"/>
                </a:cubicBezTo>
                <a:cubicBezTo>
                  <a:pt x="5184071" y="2909280"/>
                  <a:pt x="5136210" y="2920197"/>
                  <a:pt x="5082201" y="2920260"/>
                </a:cubicBezTo>
                <a:lnTo>
                  <a:pt x="4939211" y="2931760"/>
                </a:lnTo>
                <a:cubicBezTo>
                  <a:pt x="4920477" y="2933960"/>
                  <a:pt x="4783353" y="2943291"/>
                  <a:pt x="4794309" y="2937227"/>
                </a:cubicBezTo>
                <a:cubicBezTo>
                  <a:pt x="4736776" y="2951353"/>
                  <a:pt x="4701995" y="2938961"/>
                  <a:pt x="4637676" y="2946666"/>
                </a:cubicBezTo>
                <a:cubicBezTo>
                  <a:pt x="4603987" y="2934412"/>
                  <a:pt x="4621816" y="2946201"/>
                  <a:pt x="4585922" y="2944906"/>
                </a:cubicBezTo>
                <a:cubicBezTo>
                  <a:pt x="4594760" y="2956935"/>
                  <a:pt x="4542663" y="2939450"/>
                  <a:pt x="4539516" y="2953466"/>
                </a:cubicBezTo>
                <a:cubicBezTo>
                  <a:pt x="4533082" y="2952789"/>
                  <a:pt x="4526953" y="2951687"/>
                  <a:pt x="4520819" y="2950477"/>
                </a:cubicBezTo>
                <a:lnTo>
                  <a:pt x="4517604" y="2949852"/>
                </a:lnTo>
                <a:lnTo>
                  <a:pt x="4504537" y="2949759"/>
                </a:lnTo>
                <a:lnTo>
                  <a:pt x="4501104" y="2946715"/>
                </a:lnTo>
                <a:lnTo>
                  <a:pt x="4342695" y="2951638"/>
                </a:lnTo>
                <a:cubicBezTo>
                  <a:pt x="4328954" y="2954609"/>
                  <a:pt x="4284038" y="2957184"/>
                  <a:pt x="4274096" y="2953640"/>
                </a:cubicBezTo>
                <a:cubicBezTo>
                  <a:pt x="4264434" y="2953346"/>
                  <a:pt x="4254047" y="2955481"/>
                  <a:pt x="4248170" y="2951384"/>
                </a:cubicBezTo>
                <a:lnTo>
                  <a:pt x="4147924" y="2945945"/>
                </a:lnTo>
                <a:cubicBezTo>
                  <a:pt x="4131656" y="2952619"/>
                  <a:pt x="4104816" y="2942907"/>
                  <a:pt x="4061825" y="2944206"/>
                </a:cubicBezTo>
                <a:cubicBezTo>
                  <a:pt x="4044045" y="2951860"/>
                  <a:pt x="4032845" y="2944993"/>
                  <a:pt x="3998557" y="2955821"/>
                </a:cubicBezTo>
                <a:cubicBezTo>
                  <a:pt x="3997072" y="2955023"/>
                  <a:pt x="3995237" y="2954313"/>
                  <a:pt x="3993107" y="2953708"/>
                </a:cubicBezTo>
                <a:cubicBezTo>
                  <a:pt x="3980729" y="2950196"/>
                  <a:pt x="3961302" y="2950972"/>
                  <a:pt x="3949713" y="2955441"/>
                </a:cubicBezTo>
                <a:cubicBezTo>
                  <a:pt x="3894925" y="2970367"/>
                  <a:pt x="3844508" y="2972262"/>
                  <a:pt x="3797284" y="2977037"/>
                </a:cubicBezTo>
                <a:cubicBezTo>
                  <a:pt x="3743822" y="2981057"/>
                  <a:pt x="3778974" y="2965129"/>
                  <a:pt x="3712498" y="2979996"/>
                </a:cubicBezTo>
                <a:cubicBezTo>
                  <a:pt x="3705202" y="2975373"/>
                  <a:pt x="3696720" y="2975524"/>
                  <a:pt x="3682471" y="2978543"/>
                </a:cubicBezTo>
                <a:cubicBezTo>
                  <a:pt x="3656488" y="2980127"/>
                  <a:pt x="3658300" y="2967587"/>
                  <a:pt x="3632163" y="2976264"/>
                </a:cubicBezTo>
                <a:cubicBezTo>
                  <a:pt x="3636766" y="2969363"/>
                  <a:pt x="3582819" y="2975892"/>
                  <a:pt x="3594728" y="2968398"/>
                </a:cubicBezTo>
                <a:cubicBezTo>
                  <a:pt x="3577705" y="2963064"/>
                  <a:pt x="3569481" y="2973476"/>
                  <a:pt x="3552594" y="2968934"/>
                </a:cubicBezTo>
                <a:cubicBezTo>
                  <a:pt x="3533613" y="2968552"/>
                  <a:pt x="3563577" y="2975594"/>
                  <a:pt x="3542589" y="2977031"/>
                </a:cubicBezTo>
                <a:cubicBezTo>
                  <a:pt x="3517131" y="2977564"/>
                  <a:pt x="3517346" y="2989828"/>
                  <a:pt x="3497591" y="2975018"/>
                </a:cubicBezTo>
                <a:lnTo>
                  <a:pt x="3429352" y="2971090"/>
                </a:lnTo>
                <a:cubicBezTo>
                  <a:pt x="3414141" y="2975624"/>
                  <a:pt x="3401904" y="2974195"/>
                  <a:pt x="3389938" y="2970884"/>
                </a:cubicBezTo>
                <a:cubicBezTo>
                  <a:pt x="3354504" y="2973297"/>
                  <a:pt x="3322178" y="2968827"/>
                  <a:pt x="3282344" y="2968084"/>
                </a:cubicBezTo>
                <a:cubicBezTo>
                  <a:pt x="3239277" y="2974224"/>
                  <a:pt x="3217192" y="2964327"/>
                  <a:pt x="3174624" y="2963576"/>
                </a:cubicBezTo>
                <a:cubicBezTo>
                  <a:pt x="3132504" y="2975210"/>
                  <a:pt x="3146911" y="2949576"/>
                  <a:pt x="3111077" y="2951285"/>
                </a:cubicBezTo>
                <a:cubicBezTo>
                  <a:pt x="3052732" y="2962418"/>
                  <a:pt x="3112543" y="2942881"/>
                  <a:pt x="3022501" y="2948619"/>
                </a:cubicBezTo>
                <a:cubicBezTo>
                  <a:pt x="3017399" y="2950352"/>
                  <a:pt x="3006521" y="2948989"/>
                  <a:pt x="3007714" y="2946762"/>
                </a:cubicBezTo>
                <a:cubicBezTo>
                  <a:pt x="2987987" y="2948105"/>
                  <a:pt x="2931270" y="2937206"/>
                  <a:pt x="2903098" y="2940576"/>
                </a:cubicBezTo>
                <a:cubicBezTo>
                  <a:pt x="2848155" y="2935894"/>
                  <a:pt x="2821430" y="2947095"/>
                  <a:pt x="2781591" y="2946394"/>
                </a:cubicBezTo>
                <a:cubicBezTo>
                  <a:pt x="2735559" y="2940279"/>
                  <a:pt x="2708563" y="2934146"/>
                  <a:pt x="2627942" y="2919996"/>
                </a:cubicBezTo>
                <a:lnTo>
                  <a:pt x="2354959" y="2882080"/>
                </a:lnTo>
                <a:cubicBezTo>
                  <a:pt x="2252426" y="2847776"/>
                  <a:pt x="2124519" y="2878188"/>
                  <a:pt x="2063184" y="2879109"/>
                </a:cubicBezTo>
                <a:cubicBezTo>
                  <a:pt x="2038620" y="2892844"/>
                  <a:pt x="2017217" y="2880735"/>
                  <a:pt x="1986946" y="2887619"/>
                </a:cubicBezTo>
                <a:cubicBezTo>
                  <a:pt x="1919067" y="2894646"/>
                  <a:pt x="1852404" y="2912737"/>
                  <a:pt x="1763479" y="2909077"/>
                </a:cubicBezTo>
                <a:cubicBezTo>
                  <a:pt x="1726097" y="2949538"/>
                  <a:pt x="1621108" y="2933327"/>
                  <a:pt x="1537980" y="2960398"/>
                </a:cubicBezTo>
                <a:cubicBezTo>
                  <a:pt x="1489205" y="2967965"/>
                  <a:pt x="1410921" y="2954082"/>
                  <a:pt x="1395229" y="2975625"/>
                </a:cubicBezTo>
                <a:cubicBezTo>
                  <a:pt x="1371975" y="2964548"/>
                  <a:pt x="1352259" y="2986116"/>
                  <a:pt x="1327834" y="2989485"/>
                </a:cubicBezTo>
                <a:cubicBezTo>
                  <a:pt x="1307734" y="2982782"/>
                  <a:pt x="1298456" y="2990289"/>
                  <a:pt x="1280757" y="2992959"/>
                </a:cubicBezTo>
                <a:cubicBezTo>
                  <a:pt x="1272383" y="2988567"/>
                  <a:pt x="1257337" y="2989790"/>
                  <a:pt x="1252582" y="2995877"/>
                </a:cubicBezTo>
                <a:cubicBezTo>
                  <a:pt x="1260705" y="3008688"/>
                  <a:pt x="1207969" y="3005420"/>
                  <a:pt x="1204670" y="3014826"/>
                </a:cubicBezTo>
                <a:cubicBezTo>
                  <a:pt x="1174431" y="3018683"/>
                  <a:pt x="1041848" y="3015513"/>
                  <a:pt x="1020457" y="3031603"/>
                </a:cubicBezTo>
                <a:cubicBezTo>
                  <a:pt x="959520" y="3042500"/>
                  <a:pt x="869308" y="3024872"/>
                  <a:pt x="843248" y="3026954"/>
                </a:cubicBezTo>
                <a:cubicBezTo>
                  <a:pt x="815646" y="3001836"/>
                  <a:pt x="694189" y="3080490"/>
                  <a:pt x="583517" y="3089095"/>
                </a:cubicBezTo>
                <a:cubicBezTo>
                  <a:pt x="568425" y="3087467"/>
                  <a:pt x="560448" y="3088013"/>
                  <a:pt x="556836" y="3094374"/>
                </a:cubicBezTo>
                <a:cubicBezTo>
                  <a:pt x="528264" y="3099747"/>
                  <a:pt x="471823" y="3109156"/>
                  <a:pt x="412089" y="3121334"/>
                </a:cubicBezTo>
                <a:cubicBezTo>
                  <a:pt x="367235" y="3131096"/>
                  <a:pt x="143790" y="3139436"/>
                  <a:pt x="83929" y="3150566"/>
                </a:cubicBez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44A693F-A463-293D-CE4E-22FD75C4636E}"/>
              </a:ext>
            </a:extLst>
          </p:cNvPr>
          <p:cNvSpPr>
            <a:spLocks noGrp="1"/>
          </p:cNvSpPr>
          <p:nvPr>
            <p:ph type="title"/>
          </p:nvPr>
        </p:nvSpPr>
        <p:spPr>
          <a:xfrm>
            <a:off x="838200" y="3905833"/>
            <a:ext cx="4215063" cy="2398713"/>
          </a:xfrm>
        </p:spPr>
        <p:txBody>
          <a:bodyPr vert="horz" lIns="91440" tIns="45720" rIns="91440" bIns="45720" rtlCol="0" anchor="ctr">
            <a:normAutofit/>
          </a:bodyPr>
          <a:lstStyle/>
          <a:p>
            <a:r>
              <a:rPr lang="en-US" sz="3400" kern="1200">
                <a:solidFill>
                  <a:schemeClr val="tx1"/>
                </a:solidFill>
                <a:latin typeface="+mj-lt"/>
                <a:ea typeface="+mj-ea"/>
                <a:cs typeface="+mj-cs"/>
              </a:rPr>
              <a:t>Initial Encounter, Subsequent Encounter, and Sequela (7</a:t>
            </a:r>
            <a:r>
              <a:rPr lang="en-US" sz="3400" kern="1200" baseline="30000">
                <a:solidFill>
                  <a:schemeClr val="tx1"/>
                </a:solidFill>
                <a:latin typeface="+mj-lt"/>
                <a:ea typeface="+mj-ea"/>
                <a:cs typeface="+mj-cs"/>
              </a:rPr>
              <a:t>th</a:t>
            </a:r>
            <a:r>
              <a:rPr lang="en-US" sz="3400" kern="1200">
                <a:solidFill>
                  <a:schemeClr val="tx1"/>
                </a:solidFill>
                <a:latin typeface="+mj-lt"/>
                <a:ea typeface="+mj-ea"/>
                <a:cs typeface="+mj-cs"/>
              </a:rPr>
              <a:t> Character)</a:t>
            </a:r>
          </a:p>
        </p:txBody>
      </p:sp>
      <p:pic>
        <p:nvPicPr>
          <p:cNvPr id="9" name="Content Placeholder 8" descr="A black background with white text&#10;&#10;Description automatically generated with medium confidence">
            <a:extLst>
              <a:ext uri="{FF2B5EF4-FFF2-40B4-BE49-F238E27FC236}">
                <a16:creationId xmlns:a16="http://schemas.microsoft.com/office/drawing/2014/main" id="{1701E15A-238A-F303-8D89-2793DE4D968B}"/>
              </a:ext>
            </a:extLst>
          </p:cNvPr>
          <p:cNvPicPr>
            <a:picLocks noGrp="1" noChangeAspect="1"/>
          </p:cNvPicPr>
          <p:nvPr>
            <p:ph sz="half" idx="2"/>
          </p:nvPr>
        </p:nvPicPr>
        <p:blipFill>
          <a:blip r:embed="rId3"/>
          <a:stretch>
            <a:fillRect/>
          </a:stretch>
        </p:blipFill>
        <p:spPr>
          <a:xfrm>
            <a:off x="1606985" y="553454"/>
            <a:ext cx="8979198" cy="2469279"/>
          </a:xfrm>
          <a:prstGeom prst="rect">
            <a:avLst/>
          </a:prstGeom>
        </p:spPr>
      </p:pic>
      <p:sp>
        <p:nvSpPr>
          <p:cNvPr id="3" name="Content Placeholder 2">
            <a:extLst>
              <a:ext uri="{FF2B5EF4-FFF2-40B4-BE49-F238E27FC236}">
                <a16:creationId xmlns:a16="http://schemas.microsoft.com/office/drawing/2014/main" id="{DAEC18D3-FD7A-C1E6-B928-3B1A82904CD0}"/>
              </a:ext>
            </a:extLst>
          </p:cNvPr>
          <p:cNvSpPr>
            <a:spLocks noGrp="1"/>
          </p:cNvSpPr>
          <p:nvPr>
            <p:ph sz="half" idx="1"/>
          </p:nvPr>
        </p:nvSpPr>
        <p:spPr>
          <a:xfrm>
            <a:off x="5630779" y="3884452"/>
            <a:ext cx="5723021" cy="2398713"/>
          </a:xfrm>
        </p:spPr>
        <p:txBody>
          <a:bodyPr vert="horz" lIns="91440" tIns="45720" rIns="91440" bIns="45720" rtlCol="0" anchor="ctr">
            <a:normAutofit/>
          </a:bodyPr>
          <a:lstStyle/>
          <a:p>
            <a:r>
              <a:rPr lang="en-US" sz="1900" dirty="0"/>
              <a:t>Sequela is the residual effect after the acute phase of an illness or injury has been terminated. </a:t>
            </a:r>
          </a:p>
          <a:p>
            <a:pPr lvl="1"/>
            <a:r>
              <a:rPr lang="en-US" sz="1900" dirty="0"/>
              <a:t>There is no time limit for when a sequela code can be used.</a:t>
            </a:r>
          </a:p>
          <a:p>
            <a:pPr lvl="1"/>
            <a:r>
              <a:rPr lang="en-US" sz="1900" dirty="0"/>
              <a:t>Coding of sequela generally requires 2 codes sequenced in the following order: the condition or nature of the sequela is sequenced first. The sequela code is sequenced second.</a:t>
            </a:r>
          </a:p>
          <a:p>
            <a:endParaRPr lang="en-US" sz="1900" dirty="0"/>
          </a:p>
        </p:txBody>
      </p:sp>
      <p:sp>
        <p:nvSpPr>
          <p:cNvPr id="10" name="Rectangle 9">
            <a:extLst>
              <a:ext uri="{FF2B5EF4-FFF2-40B4-BE49-F238E27FC236}">
                <a16:creationId xmlns:a16="http://schemas.microsoft.com/office/drawing/2014/main" id="{A68AB887-0F43-AD04-A68B-8BA18036FC2A}"/>
              </a:ext>
            </a:extLst>
          </p:cNvPr>
          <p:cNvSpPr/>
          <p:nvPr/>
        </p:nvSpPr>
        <p:spPr>
          <a:xfrm>
            <a:off x="1135117" y="417322"/>
            <a:ext cx="9601200" cy="27415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“Patient is experiencing shortness of breath sustained from their opium overdose that took place one month prior.” -Physician Statement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1) R06.02- Shortness of Breath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2) </a:t>
            </a: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T40.0X1</a:t>
            </a:r>
            <a:r>
              <a:rPr kumimoji="0" lang="en-US" sz="1800" b="1" i="0" u="sng" strike="noStrike" kern="1200" cap="none" spc="0" normalizeH="0" baseline="0" noProof="0" dirty="0">
                <a:ln>
                  <a:noFill/>
                </a:ln>
                <a:solidFill>
                  <a:prstClr val="white"/>
                </a:solidFill>
                <a:effectLst/>
                <a:uLnTx/>
                <a:uFillTx/>
                <a:latin typeface="Calibri" panose="020F0502020204030204"/>
                <a:ea typeface="+mn-ea"/>
                <a:cs typeface="+mn-cs"/>
              </a:rPr>
              <a:t>S</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Poisoning by Opium, Accidental (</a:t>
            </a:r>
            <a:r>
              <a:rPr kumimoji="0" lang="en-US" sz="1800" b="0" i="1" u="none" strike="noStrike" kern="1200" cap="none" spc="0" normalizeH="0" baseline="0" noProof="0" dirty="0">
                <a:ln>
                  <a:noFill/>
                </a:ln>
                <a:solidFill>
                  <a:prstClr val="white"/>
                </a:solidFill>
                <a:effectLst/>
                <a:uLnTx/>
                <a:uFillTx/>
                <a:latin typeface="Calibri" panose="020F0502020204030204"/>
                <a:ea typeface="+mn-ea"/>
                <a:cs typeface="+mn-cs"/>
              </a:rPr>
              <a:t>Unintentional</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1800" b="1" i="0" u="sng" strike="noStrike" kern="1200" cap="none" spc="0" normalizeH="0" baseline="0" noProof="0" dirty="0">
                <a:ln>
                  <a:noFill/>
                </a:ln>
                <a:solidFill>
                  <a:prstClr val="white"/>
                </a:solidFill>
                <a:effectLst/>
                <a:uLnTx/>
                <a:uFillTx/>
                <a:latin typeface="Calibri" panose="020F0502020204030204"/>
                <a:ea typeface="+mn-ea"/>
                <a:cs typeface="+mn-cs"/>
              </a:rPr>
              <a:t>Sequala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0D09FFBB-855E-B792-C693-D4C6F45DCFA0}"/>
              </a:ext>
            </a:extLst>
          </p:cNvPr>
          <p:cNvSpPr txBox="1"/>
          <p:nvPr/>
        </p:nvSpPr>
        <p:spPr>
          <a:xfrm>
            <a:off x="-3291" y="6555428"/>
            <a:ext cx="8440190" cy="249684"/>
          </a:xfrm>
          <a:prstGeom prst="rect">
            <a:avLst/>
          </a:prstGeom>
          <a:noFill/>
        </p:spPr>
        <p:txBody>
          <a:bodyPr wrap="square" rtlCol="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000" b="0" i="0" u="none" strike="noStrike" kern="1200" cap="none" spc="0" normalizeH="0" baseline="0" noProof="0">
                <a:ln>
                  <a:noFill/>
                </a:ln>
                <a:solidFill>
                  <a:prstClr val="black"/>
                </a:solidFill>
                <a:effectLst/>
                <a:highlight>
                  <a:srgbClr val="FFFF00"/>
                </a:highlight>
                <a:uLnTx/>
                <a:uFillTx/>
                <a:latin typeface="Calibri" panose="020F0502020204030204"/>
                <a:ea typeface="Calibri" panose="020F0502020204030204" pitchFamily="34" charset="0"/>
                <a:cs typeface="Times New Roman" panose="02020603050405020304" pitchFamily="18" charset="0"/>
              </a:rPr>
              <a:t>ICD-10-CM Official Guidelines for Coding and Reporting, FY 2022, Pages 73-74 of 115</a:t>
            </a:r>
          </a:p>
        </p:txBody>
      </p:sp>
      <p:pic>
        <p:nvPicPr>
          <p:cNvPr id="4" name="Picture 3">
            <a:extLst>
              <a:ext uri="{FF2B5EF4-FFF2-40B4-BE49-F238E27FC236}">
                <a16:creationId xmlns:a16="http://schemas.microsoft.com/office/drawing/2014/main" id="{27C2AF7D-8EEC-7529-0B23-567D67096E25}"/>
              </a:ext>
            </a:extLst>
          </p:cNvPr>
          <p:cNvPicPr>
            <a:picLocks noChangeAspect="1"/>
          </p:cNvPicPr>
          <p:nvPr/>
        </p:nvPicPr>
        <p:blipFill>
          <a:blip r:embed="rId4"/>
          <a:stretch>
            <a:fillRect/>
          </a:stretch>
        </p:blipFill>
        <p:spPr>
          <a:xfrm>
            <a:off x="10787400" y="6288833"/>
            <a:ext cx="1404055" cy="569167"/>
          </a:xfrm>
          <a:prstGeom prst="rect">
            <a:avLst/>
          </a:prstGeom>
        </p:spPr>
      </p:pic>
      <p:pic>
        <p:nvPicPr>
          <p:cNvPr id="5" name="Picture 4">
            <a:extLst>
              <a:ext uri="{FF2B5EF4-FFF2-40B4-BE49-F238E27FC236}">
                <a16:creationId xmlns:a16="http://schemas.microsoft.com/office/drawing/2014/main" id="{3574083D-F9C8-92C2-4D91-EEEADBC15175}"/>
              </a:ext>
            </a:extLst>
          </p:cNvPr>
          <p:cNvPicPr>
            <a:picLocks noChangeAspect="1"/>
          </p:cNvPicPr>
          <p:nvPr/>
        </p:nvPicPr>
        <p:blipFill>
          <a:blip r:embed="rId5"/>
          <a:stretch>
            <a:fillRect/>
          </a:stretch>
        </p:blipFill>
        <p:spPr>
          <a:xfrm>
            <a:off x="8620598" y="6290018"/>
            <a:ext cx="2166257" cy="567982"/>
          </a:xfrm>
          <a:prstGeom prst="rect">
            <a:avLst/>
          </a:prstGeom>
        </p:spPr>
      </p:pic>
    </p:spTree>
    <p:extLst>
      <p:ext uri="{BB962C8B-B14F-4D97-AF65-F5344CB8AC3E}">
        <p14:creationId xmlns:p14="http://schemas.microsoft.com/office/powerpoint/2010/main" val="628448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E812DCC1-5AB7-29B6-3A3A-4A006EAF7D9F}"/>
              </a:ext>
            </a:extLst>
          </p:cNvPr>
          <p:cNvPicPr>
            <a:picLocks noGrp="1" noChangeAspect="1"/>
          </p:cNvPicPr>
          <p:nvPr>
            <p:ph sz="half" idx="2"/>
          </p:nvPr>
        </p:nvPicPr>
        <p:blipFill rotWithShape="1">
          <a:blip r:embed="rId3"/>
          <a:srcRect l="7856" r="10366" b="1"/>
          <a:stretch/>
        </p:blipFill>
        <p:spPr>
          <a:xfrm>
            <a:off x="-1" y="10"/>
            <a:ext cx="12192000" cy="6857990"/>
          </a:xfrm>
          <a:prstGeom prst="rect">
            <a:avLst/>
          </a:prstGeom>
        </p:spPr>
      </p:pic>
      <p:sp>
        <p:nvSpPr>
          <p:cNvPr id="11"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marL="0" marR="0" lvl="0" indent="0" algn="ctr" defTabSz="914400" rtl="0" eaLnBrk="1" fontAlgn="auto" latinLnBrk="0" hangingPunct="1">
              <a:lnSpc>
                <a:spcPct val="100000"/>
              </a:lnSpc>
              <a:spcBef>
                <a:spcPts val="0"/>
              </a:spcBef>
              <a:spcAft>
                <a:spcPts val="1000"/>
              </a:spcAft>
              <a:buClr>
                <a:prstClr val="black"/>
              </a:buClr>
              <a:buSzPct val="100000"/>
              <a:buFont typeface="Arial"/>
              <a:buNone/>
              <a:tabLst/>
              <a:defRPr/>
            </a:pPr>
            <a:endParaRPr kumimoji="0" lang="en-US" sz="1600" b="0" i="0" u="none" strike="noStrike" kern="1200" cap="all" spc="0" normalizeH="0" baseline="0" noProof="0">
              <a:ln>
                <a:noFill/>
              </a:ln>
              <a:solidFill>
                <a:prstClr val="black"/>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FBB4940-7A74-4936-AE39-046D15BA5977}"/>
              </a:ext>
            </a:extLst>
          </p:cNvPr>
          <p:cNvSpPr>
            <a:spLocks noGrp="1"/>
          </p:cNvSpPr>
          <p:nvPr>
            <p:ph type="title"/>
          </p:nvPr>
        </p:nvSpPr>
        <p:spPr>
          <a:xfrm>
            <a:off x="709448" y="1913950"/>
            <a:ext cx="4204137" cy="1342754"/>
          </a:xfrm>
        </p:spPr>
        <p:txBody>
          <a:bodyPr vert="horz" lIns="91440" tIns="45720" rIns="91440" bIns="45720" rtlCol="0" anchor="ctr">
            <a:normAutofit/>
          </a:bodyPr>
          <a:lstStyle/>
          <a:p>
            <a:pPr algn="ctr"/>
            <a:r>
              <a:rPr lang="en-US" sz="2800"/>
              <a:t>Adverse Effect- Poisoning- Underdosing and Toxic Effects</a:t>
            </a:r>
          </a:p>
        </p:txBody>
      </p:sp>
      <p:cxnSp>
        <p:nvCxnSpPr>
          <p:cNvPr id="13" name="Straight Connector 12">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B0876D19-9575-BE64-A40A-CF0B0172BE32}"/>
              </a:ext>
            </a:extLst>
          </p:cNvPr>
          <p:cNvSpPr>
            <a:spLocks noGrp="1"/>
          </p:cNvSpPr>
          <p:nvPr>
            <p:ph sz="half" idx="1"/>
          </p:nvPr>
        </p:nvSpPr>
        <p:spPr>
          <a:xfrm>
            <a:off x="525516" y="3417573"/>
            <a:ext cx="4593021" cy="2619839"/>
          </a:xfrm>
        </p:spPr>
        <p:txBody>
          <a:bodyPr vert="horz" lIns="91440" tIns="45720" rIns="91440" bIns="45720" rtlCol="0" anchor="ctr">
            <a:normAutofit/>
          </a:bodyPr>
          <a:lstStyle/>
          <a:p>
            <a:r>
              <a:rPr lang="en-US" sz="1300" dirty="0">
                <a:effectLst/>
              </a:rPr>
              <a:t>Codes in categories T36-T65 are combination codes that include the substance that was taken as well as the intent. No additional external cause code is required for poisonings, toxic effects, adverse effects and underdosing codes.</a:t>
            </a:r>
          </a:p>
          <a:p>
            <a:pPr marL="114300" indent="-342900">
              <a:buFont typeface="+mj-lt"/>
              <a:buAutoNum type="arabicPeriod"/>
            </a:pPr>
            <a:endParaRPr lang="en-US" sz="1300" dirty="0">
              <a:effectLst/>
            </a:endParaRPr>
          </a:p>
          <a:p>
            <a:pPr marL="400050" indent="-342900">
              <a:spcBef>
                <a:spcPts val="0"/>
              </a:spcBef>
            </a:pPr>
            <a:r>
              <a:rPr lang="en-US" sz="1300" dirty="0">
                <a:effectLst/>
              </a:rPr>
              <a:t>Do not code directly from the Table of Drugs </a:t>
            </a:r>
          </a:p>
          <a:p>
            <a:pPr lvl="1">
              <a:spcBef>
                <a:spcPts val="0"/>
              </a:spcBef>
            </a:pPr>
            <a:r>
              <a:rPr lang="en-US" sz="1300" dirty="0">
                <a:effectLst/>
              </a:rPr>
              <a:t>Always refer back to the Tabular List</a:t>
            </a:r>
          </a:p>
          <a:p>
            <a:pPr marL="400050" indent="-342900">
              <a:spcBef>
                <a:spcPts val="0"/>
              </a:spcBef>
              <a:spcAft>
                <a:spcPts val="800"/>
              </a:spcAft>
            </a:pPr>
            <a:r>
              <a:rPr lang="en-US" sz="1300" dirty="0"/>
              <a:t>Use as many codes as necessary to describe completely all drugs, medicinal or biological substances.</a:t>
            </a:r>
          </a:p>
          <a:p>
            <a:endParaRPr lang="en-US" sz="1300" dirty="0"/>
          </a:p>
        </p:txBody>
      </p:sp>
      <p:sp>
        <p:nvSpPr>
          <p:cNvPr id="7" name="TextBox 6">
            <a:extLst>
              <a:ext uri="{FF2B5EF4-FFF2-40B4-BE49-F238E27FC236}">
                <a16:creationId xmlns:a16="http://schemas.microsoft.com/office/drawing/2014/main" id="{E162E5D4-03C9-611D-CE74-6F6BFB07B805}"/>
              </a:ext>
            </a:extLst>
          </p:cNvPr>
          <p:cNvSpPr txBox="1"/>
          <p:nvPr/>
        </p:nvSpPr>
        <p:spPr>
          <a:xfrm>
            <a:off x="-2" y="6606861"/>
            <a:ext cx="4726548" cy="249684"/>
          </a:xfrm>
          <a:prstGeom prst="rect">
            <a:avLst/>
          </a:prstGeom>
          <a:noFill/>
        </p:spPr>
        <p:txBody>
          <a:bodyPr wrap="square" rtlCol="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000" b="0" i="0" u="none" strike="noStrike" kern="1200" cap="none" spc="0" normalizeH="0" baseline="0" noProof="0">
                <a:ln>
                  <a:noFill/>
                </a:ln>
                <a:solidFill>
                  <a:prstClr val="black"/>
                </a:solidFill>
                <a:effectLst/>
                <a:highlight>
                  <a:srgbClr val="FFFF00"/>
                </a:highlight>
                <a:uLnTx/>
                <a:uFillTx/>
                <a:latin typeface="Calibri" panose="020F0502020204030204" pitchFamily="34" charset="0"/>
                <a:ea typeface="Calibri" panose="020F0502020204030204" pitchFamily="34" charset="0"/>
                <a:cs typeface="Times New Roman" panose="02020603050405020304" pitchFamily="18" charset="0"/>
              </a:rPr>
              <a:t>ICD-10-CM Official Guidelines for Coding and Reporting, FY 2022, Pages 78-80 of 115</a:t>
            </a:r>
          </a:p>
        </p:txBody>
      </p:sp>
      <p:pic>
        <p:nvPicPr>
          <p:cNvPr id="4" name="Picture 3">
            <a:extLst>
              <a:ext uri="{FF2B5EF4-FFF2-40B4-BE49-F238E27FC236}">
                <a16:creationId xmlns:a16="http://schemas.microsoft.com/office/drawing/2014/main" id="{1C7C25C8-1BB1-2A5C-E143-F115D5513328}"/>
              </a:ext>
            </a:extLst>
          </p:cNvPr>
          <p:cNvPicPr>
            <a:picLocks noChangeAspect="1"/>
          </p:cNvPicPr>
          <p:nvPr/>
        </p:nvPicPr>
        <p:blipFill>
          <a:blip r:embed="rId4"/>
          <a:stretch>
            <a:fillRect/>
          </a:stretch>
        </p:blipFill>
        <p:spPr>
          <a:xfrm>
            <a:off x="10787400" y="6288833"/>
            <a:ext cx="1404055" cy="569167"/>
          </a:xfrm>
          <a:prstGeom prst="rect">
            <a:avLst/>
          </a:prstGeom>
        </p:spPr>
      </p:pic>
      <p:pic>
        <p:nvPicPr>
          <p:cNvPr id="5" name="Picture 4">
            <a:extLst>
              <a:ext uri="{FF2B5EF4-FFF2-40B4-BE49-F238E27FC236}">
                <a16:creationId xmlns:a16="http://schemas.microsoft.com/office/drawing/2014/main" id="{D21107D5-5FD3-1E40-8580-6EBD40106A16}"/>
              </a:ext>
            </a:extLst>
          </p:cNvPr>
          <p:cNvPicPr>
            <a:picLocks noChangeAspect="1"/>
          </p:cNvPicPr>
          <p:nvPr/>
        </p:nvPicPr>
        <p:blipFill>
          <a:blip r:embed="rId5"/>
          <a:stretch>
            <a:fillRect/>
          </a:stretch>
        </p:blipFill>
        <p:spPr>
          <a:xfrm>
            <a:off x="8620598" y="6290018"/>
            <a:ext cx="2166257" cy="567982"/>
          </a:xfrm>
          <a:prstGeom prst="rect">
            <a:avLst/>
          </a:prstGeom>
        </p:spPr>
      </p:pic>
    </p:spTree>
    <p:extLst>
      <p:ext uri="{BB962C8B-B14F-4D97-AF65-F5344CB8AC3E}">
        <p14:creationId xmlns:p14="http://schemas.microsoft.com/office/powerpoint/2010/main" val="41366914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F99124-D9E3-79AC-C5A0-8B9227FC6832}"/>
              </a:ext>
            </a:extLst>
          </p:cNvPr>
          <p:cNvSpPr>
            <a:spLocks noGrp="1"/>
          </p:cNvSpPr>
          <p:nvPr>
            <p:ph type="title"/>
          </p:nvPr>
        </p:nvSpPr>
        <p:spPr>
          <a:xfrm>
            <a:off x="6289158" y="803325"/>
            <a:ext cx="5259707" cy="1325563"/>
          </a:xfrm>
        </p:spPr>
        <p:txBody>
          <a:bodyPr vert="horz" lIns="91440" tIns="45720" rIns="91440" bIns="45720" rtlCol="0" anchor="ctr">
            <a:normAutofit/>
          </a:bodyPr>
          <a:lstStyle/>
          <a:p>
            <a:r>
              <a:rPr lang="en-US" sz="3100"/>
              <a:t>Adverse Effect- Poisoning- Underdosing and Toxic Effects</a:t>
            </a:r>
          </a:p>
        </p:txBody>
      </p:sp>
      <p:sp>
        <p:nvSpPr>
          <p:cNvPr id="11" name="Freeform: Shape 10">
            <a:extLst>
              <a:ext uri="{FF2B5EF4-FFF2-40B4-BE49-F238E27FC236}">
                <a16:creationId xmlns:a16="http://schemas.microsoft.com/office/drawing/2014/main" id="{357DD0D3-F869-46D0-944C-6EC60E19E3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36816" cy="5254922"/>
          </a:xfrm>
          <a:custGeom>
            <a:avLst/>
            <a:gdLst>
              <a:gd name="connsiteX0" fmla="*/ 0 w 6136816"/>
              <a:gd name="connsiteY0" fmla="*/ 0 h 5254922"/>
              <a:gd name="connsiteX1" fmla="*/ 6136816 w 6136816"/>
              <a:gd name="connsiteY1" fmla="*/ 0 h 5254922"/>
              <a:gd name="connsiteX2" fmla="*/ 6134892 w 6136816"/>
              <a:gd name="connsiteY2" fmla="*/ 111520 h 5254922"/>
              <a:gd name="connsiteX3" fmla="*/ 6066513 w 6136816"/>
              <a:gd name="connsiteY3" fmla="*/ 752995 h 5254922"/>
              <a:gd name="connsiteX4" fmla="*/ 140712 w 6136816"/>
              <a:gd name="connsiteY4" fmla="*/ 5219363 h 5254922"/>
              <a:gd name="connsiteX5" fmla="*/ 0 w 6136816"/>
              <a:gd name="connsiteY5" fmla="*/ 5199534 h 5254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36816" h="5254922">
                <a:moveTo>
                  <a:pt x="0" y="0"/>
                </a:moveTo>
                <a:lnTo>
                  <a:pt x="6136816" y="0"/>
                </a:lnTo>
                <a:lnTo>
                  <a:pt x="6134892" y="111520"/>
                </a:lnTo>
                <a:cubicBezTo>
                  <a:pt x="6124961" y="323936"/>
                  <a:pt x="6102367" y="538040"/>
                  <a:pt x="6066513" y="752995"/>
                </a:cubicBezTo>
                <a:cubicBezTo>
                  <a:pt x="5592281" y="3596146"/>
                  <a:pt x="2972232" y="5545369"/>
                  <a:pt x="140712" y="5219363"/>
                </a:cubicBezTo>
                <a:lnTo>
                  <a:pt x="0" y="5199534"/>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Content Placeholder 5">
            <a:extLst>
              <a:ext uri="{FF2B5EF4-FFF2-40B4-BE49-F238E27FC236}">
                <a16:creationId xmlns:a16="http://schemas.microsoft.com/office/drawing/2014/main" id="{99D6C191-A0AB-46C4-6FCF-F1FE6AAC764D}"/>
              </a:ext>
            </a:extLst>
          </p:cNvPr>
          <p:cNvPicPr>
            <a:picLocks noGrp="1" noChangeAspect="1"/>
          </p:cNvPicPr>
          <p:nvPr>
            <p:ph sz="half" idx="2"/>
          </p:nvPr>
        </p:nvPicPr>
        <p:blipFill rotWithShape="1">
          <a:blip r:embed="rId3"/>
          <a:srcRect t="3936" r="-1" b="-1"/>
          <a:stretch/>
        </p:blipFill>
        <p:spPr>
          <a:xfrm>
            <a:off x="1" y="2"/>
            <a:ext cx="5863721" cy="4984915"/>
          </a:xfrm>
          <a:custGeom>
            <a:avLst/>
            <a:gdLst/>
            <a:ahLst/>
            <a:cxnLst/>
            <a:rect l="l" t="t" r="r" b="b"/>
            <a:pathLst>
              <a:path w="5863721" h="4984915">
                <a:moveTo>
                  <a:pt x="0" y="0"/>
                </a:moveTo>
                <a:lnTo>
                  <a:pt x="5863721" y="0"/>
                </a:lnTo>
                <a:lnTo>
                  <a:pt x="5844576" y="326138"/>
                </a:lnTo>
                <a:cubicBezTo>
                  <a:pt x="5833049" y="448313"/>
                  <a:pt x="5817094" y="570952"/>
                  <a:pt x="5796589" y="693884"/>
                </a:cubicBezTo>
                <a:cubicBezTo>
                  <a:pt x="5344573" y="3403845"/>
                  <a:pt x="2847261" y="5261756"/>
                  <a:pt x="148386" y="4951022"/>
                </a:cubicBezTo>
                <a:lnTo>
                  <a:pt x="0" y="4930112"/>
                </a:lnTo>
                <a:close/>
              </a:path>
            </a:pathLst>
          </a:custGeom>
        </p:spPr>
      </p:pic>
      <p:sp>
        <p:nvSpPr>
          <p:cNvPr id="3" name="Content Placeholder 2">
            <a:extLst>
              <a:ext uri="{FF2B5EF4-FFF2-40B4-BE49-F238E27FC236}">
                <a16:creationId xmlns:a16="http://schemas.microsoft.com/office/drawing/2014/main" id="{536E3305-1F45-6D3C-527A-5A50F656891D}"/>
              </a:ext>
            </a:extLst>
          </p:cNvPr>
          <p:cNvSpPr>
            <a:spLocks noGrp="1"/>
          </p:cNvSpPr>
          <p:nvPr>
            <p:ph sz="half" idx="1"/>
          </p:nvPr>
        </p:nvSpPr>
        <p:spPr>
          <a:xfrm>
            <a:off x="6289158" y="2279018"/>
            <a:ext cx="5259714" cy="3375920"/>
          </a:xfrm>
        </p:spPr>
        <p:txBody>
          <a:bodyPr vert="horz" lIns="91440" tIns="45720" rIns="91440" bIns="45720" rtlCol="0" anchor="t">
            <a:normAutofit/>
          </a:bodyPr>
          <a:lstStyle/>
          <a:p>
            <a:pPr marL="457200" indent="-342900">
              <a:spcBef>
                <a:spcPts val="0"/>
              </a:spcBef>
            </a:pPr>
            <a:r>
              <a:rPr lang="en-US" sz="1700" dirty="0">
                <a:effectLst/>
              </a:rPr>
              <a:t>If the same code would describe the causative agent for more than one adverse reaction, poisoning, toxic effect or underdosing, assign the code only once.</a:t>
            </a:r>
          </a:p>
          <a:p>
            <a:pPr marL="457200" indent="-342900">
              <a:spcBef>
                <a:spcPts val="0"/>
              </a:spcBef>
            </a:pPr>
            <a:r>
              <a:rPr lang="en-US" sz="1700" dirty="0">
                <a:effectLst/>
              </a:rPr>
              <a:t>If two or more drugs, medicinal or biological substances are taken, code each individually unless a combination code is listed in the Table of Drugs and Chemicals. </a:t>
            </a:r>
          </a:p>
          <a:p>
            <a:pPr lvl="1">
              <a:spcBef>
                <a:spcPts val="0"/>
              </a:spcBef>
              <a:spcAft>
                <a:spcPts val="800"/>
              </a:spcAft>
            </a:pPr>
            <a:r>
              <a:rPr lang="en-US" sz="1700" dirty="0">
                <a:effectLst/>
              </a:rPr>
              <a:t>If multiple unspecified drugs, medicinal or biological substances were taken, assign the appropriate code from subcategory T50.91, Poisoning by, adverse effect of and underdosing of multiple unspecified drugs, medicaments, and biological substances</a:t>
            </a:r>
          </a:p>
          <a:p>
            <a:endParaRPr lang="en-US" sz="1700" dirty="0"/>
          </a:p>
        </p:txBody>
      </p:sp>
      <p:sp>
        <p:nvSpPr>
          <p:cNvPr id="8" name="TextBox 7">
            <a:extLst>
              <a:ext uri="{FF2B5EF4-FFF2-40B4-BE49-F238E27FC236}">
                <a16:creationId xmlns:a16="http://schemas.microsoft.com/office/drawing/2014/main" id="{59D6A6F5-F1B2-A3E7-BFCE-E88A5E1DCF12}"/>
              </a:ext>
            </a:extLst>
          </p:cNvPr>
          <p:cNvSpPr txBox="1"/>
          <p:nvPr/>
        </p:nvSpPr>
        <p:spPr>
          <a:xfrm>
            <a:off x="0" y="6592541"/>
            <a:ext cx="8440190" cy="265457"/>
          </a:xfrm>
          <a:prstGeom prst="rect">
            <a:avLst/>
          </a:prstGeom>
          <a:noFill/>
        </p:spPr>
        <p:txBody>
          <a:bodyPr wrap="square" rtlCol="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050" b="0" i="0" u="none" strike="noStrike" kern="1200" cap="none" spc="0" normalizeH="0" baseline="0" noProof="0">
                <a:ln>
                  <a:noFill/>
                </a:ln>
                <a:solidFill>
                  <a:prstClr val="black"/>
                </a:solidFill>
                <a:effectLst/>
                <a:highlight>
                  <a:srgbClr val="FFFF00"/>
                </a:highlight>
                <a:uLnTx/>
                <a:uFillTx/>
                <a:latin typeface="Calibri" panose="020F0502020204030204"/>
                <a:ea typeface="Calibri" panose="020F0502020204030204" pitchFamily="34" charset="0"/>
                <a:cs typeface="Times New Roman" panose="02020603050405020304" pitchFamily="18" charset="0"/>
              </a:rPr>
              <a:t>ICD-10-CM Official Guidelines for Coding and Reporting, FY 2022, Pages 78-80 of 115</a:t>
            </a:r>
          </a:p>
        </p:txBody>
      </p:sp>
      <p:pic>
        <p:nvPicPr>
          <p:cNvPr id="4" name="Picture 3">
            <a:extLst>
              <a:ext uri="{FF2B5EF4-FFF2-40B4-BE49-F238E27FC236}">
                <a16:creationId xmlns:a16="http://schemas.microsoft.com/office/drawing/2014/main" id="{D6ACB11C-7D71-0A6C-6E1F-1B81E39BCC2C}"/>
              </a:ext>
            </a:extLst>
          </p:cNvPr>
          <p:cNvPicPr>
            <a:picLocks noChangeAspect="1"/>
          </p:cNvPicPr>
          <p:nvPr/>
        </p:nvPicPr>
        <p:blipFill>
          <a:blip r:embed="rId4"/>
          <a:stretch>
            <a:fillRect/>
          </a:stretch>
        </p:blipFill>
        <p:spPr>
          <a:xfrm>
            <a:off x="10787400" y="6288833"/>
            <a:ext cx="1404055" cy="569167"/>
          </a:xfrm>
          <a:prstGeom prst="rect">
            <a:avLst/>
          </a:prstGeom>
        </p:spPr>
      </p:pic>
      <p:pic>
        <p:nvPicPr>
          <p:cNvPr id="5" name="Picture 4">
            <a:extLst>
              <a:ext uri="{FF2B5EF4-FFF2-40B4-BE49-F238E27FC236}">
                <a16:creationId xmlns:a16="http://schemas.microsoft.com/office/drawing/2014/main" id="{EE629708-5ABA-EC80-931B-06F35B2D5BB6}"/>
              </a:ext>
            </a:extLst>
          </p:cNvPr>
          <p:cNvPicPr>
            <a:picLocks noChangeAspect="1"/>
          </p:cNvPicPr>
          <p:nvPr/>
        </p:nvPicPr>
        <p:blipFill>
          <a:blip r:embed="rId5"/>
          <a:stretch>
            <a:fillRect/>
          </a:stretch>
        </p:blipFill>
        <p:spPr>
          <a:xfrm>
            <a:off x="8620598" y="6290018"/>
            <a:ext cx="2166257" cy="567982"/>
          </a:xfrm>
          <a:prstGeom prst="rect">
            <a:avLst/>
          </a:prstGeom>
        </p:spPr>
      </p:pic>
    </p:spTree>
    <p:extLst>
      <p:ext uri="{BB962C8B-B14F-4D97-AF65-F5344CB8AC3E}">
        <p14:creationId xmlns:p14="http://schemas.microsoft.com/office/powerpoint/2010/main" val="2241607117"/>
      </p:ext>
    </p:extLst>
  </p:cSld>
  <p:clrMapOvr>
    <a:overrideClrMapping bg1="dk1" tx1="lt1" bg2="dk2" tx2="lt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Content Placeholder 5">
            <a:extLst>
              <a:ext uri="{FF2B5EF4-FFF2-40B4-BE49-F238E27FC236}">
                <a16:creationId xmlns:a16="http://schemas.microsoft.com/office/drawing/2014/main" id="{42E00242-D3BB-07D3-CCD8-5AEA3F8FA948}"/>
              </a:ext>
            </a:extLst>
          </p:cNvPr>
          <p:cNvPicPr>
            <a:picLocks noGrp="1" noChangeAspect="1"/>
          </p:cNvPicPr>
          <p:nvPr>
            <p:ph sz="half" idx="2"/>
          </p:nvPr>
        </p:nvPicPr>
        <p:blipFill rotWithShape="1">
          <a:blip r:embed="rId3"/>
          <a:srcRect l="5231"/>
          <a:stretch/>
        </p:blipFill>
        <p:spPr>
          <a:xfrm>
            <a:off x="1" y="10"/>
            <a:ext cx="9669642" cy="6857990"/>
          </a:xfrm>
          <a:prstGeom prst="rect">
            <a:avLst/>
          </a:prstGeom>
        </p:spPr>
      </p:pic>
      <p:sp>
        <p:nvSpPr>
          <p:cNvPr id="13" name="Rectangle 1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CC99FD3-E154-E67C-1601-43BBE8A5B28F}"/>
              </a:ext>
            </a:extLst>
          </p:cNvPr>
          <p:cNvSpPr>
            <a:spLocks noGrp="1"/>
          </p:cNvSpPr>
          <p:nvPr>
            <p:ph type="title"/>
          </p:nvPr>
        </p:nvSpPr>
        <p:spPr>
          <a:xfrm>
            <a:off x="8156761" y="85207"/>
            <a:ext cx="3822189" cy="1899912"/>
          </a:xfrm>
        </p:spPr>
        <p:txBody>
          <a:bodyPr vert="horz" lIns="91440" tIns="45720" rIns="91440" bIns="45720" rtlCol="0" anchor="ctr">
            <a:normAutofit/>
          </a:bodyPr>
          <a:lstStyle/>
          <a:p>
            <a:pPr algn="ctr"/>
            <a:r>
              <a:rPr lang="en-US" sz="3100"/>
              <a:t>Adverse Effect</a:t>
            </a:r>
          </a:p>
        </p:txBody>
      </p:sp>
      <p:sp>
        <p:nvSpPr>
          <p:cNvPr id="3" name="Content Placeholder 2">
            <a:extLst>
              <a:ext uri="{FF2B5EF4-FFF2-40B4-BE49-F238E27FC236}">
                <a16:creationId xmlns:a16="http://schemas.microsoft.com/office/drawing/2014/main" id="{6930A65B-A4B6-8E11-9413-0AFC8D294878}"/>
              </a:ext>
            </a:extLst>
          </p:cNvPr>
          <p:cNvSpPr>
            <a:spLocks noGrp="1"/>
          </p:cNvSpPr>
          <p:nvPr>
            <p:ph sz="half" idx="1"/>
          </p:nvPr>
        </p:nvSpPr>
        <p:spPr>
          <a:xfrm>
            <a:off x="7830190" y="2070316"/>
            <a:ext cx="3822189" cy="3742762"/>
          </a:xfrm>
        </p:spPr>
        <p:txBody>
          <a:bodyPr vert="horz" lIns="91440" tIns="45720" rIns="91440" bIns="45720" rtlCol="0">
            <a:normAutofit fontScale="92500" lnSpcReduction="10000"/>
          </a:bodyPr>
          <a:lstStyle/>
          <a:p>
            <a:pPr>
              <a:spcBef>
                <a:spcPts val="0"/>
              </a:spcBef>
            </a:pPr>
            <a:r>
              <a:rPr lang="en-US" sz="1700" u="sng" dirty="0">
                <a:effectLst/>
              </a:rPr>
              <a:t>Adverse Effect </a:t>
            </a:r>
            <a:endParaRPr lang="en-US" sz="1700" dirty="0">
              <a:effectLst/>
            </a:endParaRPr>
          </a:p>
          <a:p>
            <a:pPr lvl="1">
              <a:spcBef>
                <a:spcPts val="0"/>
              </a:spcBef>
              <a:spcAft>
                <a:spcPts val="800"/>
              </a:spcAft>
            </a:pPr>
            <a:r>
              <a:rPr lang="en-US" sz="1700" dirty="0">
                <a:effectLst/>
              </a:rPr>
              <a:t>When coding an adverse effect of a drug that has been correctly prescribed and properly administered, assign the appropriate code for the nature of the adverse effect followed by the appropriate code for the adverse effect of the drug (T36-T50). The code for the drug should have a 5th or 6th character “5” (for example T36.0X5-) Examples of the nature of an adverse effect are tachycardia, delirium, gastrointestinal hemorrhaging, vomiting, hypokalemia, hepatitis, renal failure, or respiratory failure.</a:t>
            </a:r>
          </a:p>
          <a:p>
            <a:pPr marL="800100" lvl="1"/>
            <a:endParaRPr lang="en-US" sz="1300" dirty="0">
              <a:effectLst/>
            </a:endParaRPr>
          </a:p>
          <a:p>
            <a:endParaRPr lang="en-US" sz="1300" dirty="0"/>
          </a:p>
        </p:txBody>
      </p:sp>
      <p:sp>
        <p:nvSpPr>
          <p:cNvPr id="8" name="TextBox 7">
            <a:extLst>
              <a:ext uri="{FF2B5EF4-FFF2-40B4-BE49-F238E27FC236}">
                <a16:creationId xmlns:a16="http://schemas.microsoft.com/office/drawing/2014/main" id="{F3F60B26-536E-9209-1F42-3A51EEE1AD71}"/>
              </a:ext>
            </a:extLst>
          </p:cNvPr>
          <p:cNvSpPr txBox="1"/>
          <p:nvPr/>
        </p:nvSpPr>
        <p:spPr>
          <a:xfrm>
            <a:off x="-3047" y="6608316"/>
            <a:ext cx="8440190" cy="249684"/>
          </a:xfrm>
          <a:prstGeom prst="rect">
            <a:avLst/>
          </a:prstGeom>
          <a:noFill/>
        </p:spPr>
        <p:txBody>
          <a:bodyPr wrap="square" rtlCol="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000" b="0" i="0" u="none" strike="noStrike" kern="1200" cap="none" spc="0" normalizeH="0" baseline="0" noProof="0">
                <a:ln>
                  <a:noFill/>
                </a:ln>
                <a:solidFill>
                  <a:prstClr val="black"/>
                </a:solidFill>
                <a:effectLst/>
                <a:highlight>
                  <a:srgbClr val="FFFF00"/>
                </a:highlight>
                <a:uLnTx/>
                <a:uFillTx/>
                <a:latin typeface="Calibri" panose="020F0502020204030204"/>
                <a:ea typeface="Calibri" panose="020F0502020204030204" pitchFamily="34" charset="0"/>
                <a:cs typeface="Times New Roman" panose="02020603050405020304" pitchFamily="18" charset="0"/>
              </a:rPr>
              <a:t>ICD-10-CM Official Guidelines for Coding and Reporting, FY 2022, Pages 78-80 of 115</a:t>
            </a:r>
          </a:p>
        </p:txBody>
      </p:sp>
      <p:pic>
        <p:nvPicPr>
          <p:cNvPr id="4" name="Picture 3">
            <a:extLst>
              <a:ext uri="{FF2B5EF4-FFF2-40B4-BE49-F238E27FC236}">
                <a16:creationId xmlns:a16="http://schemas.microsoft.com/office/drawing/2014/main" id="{4CA8CB4E-728F-FB02-4FC7-94EBA9130530}"/>
              </a:ext>
            </a:extLst>
          </p:cNvPr>
          <p:cNvPicPr>
            <a:picLocks noChangeAspect="1"/>
          </p:cNvPicPr>
          <p:nvPr/>
        </p:nvPicPr>
        <p:blipFill>
          <a:blip r:embed="rId4"/>
          <a:stretch>
            <a:fillRect/>
          </a:stretch>
        </p:blipFill>
        <p:spPr>
          <a:xfrm>
            <a:off x="10787400" y="6288833"/>
            <a:ext cx="1404055" cy="569167"/>
          </a:xfrm>
          <a:prstGeom prst="rect">
            <a:avLst/>
          </a:prstGeom>
        </p:spPr>
      </p:pic>
      <p:pic>
        <p:nvPicPr>
          <p:cNvPr id="5" name="Picture 4">
            <a:extLst>
              <a:ext uri="{FF2B5EF4-FFF2-40B4-BE49-F238E27FC236}">
                <a16:creationId xmlns:a16="http://schemas.microsoft.com/office/drawing/2014/main" id="{AD16DF07-3F45-05D0-B8AA-36E8D503EC3D}"/>
              </a:ext>
            </a:extLst>
          </p:cNvPr>
          <p:cNvPicPr>
            <a:picLocks noChangeAspect="1"/>
          </p:cNvPicPr>
          <p:nvPr/>
        </p:nvPicPr>
        <p:blipFill>
          <a:blip r:embed="rId5"/>
          <a:stretch>
            <a:fillRect/>
          </a:stretch>
        </p:blipFill>
        <p:spPr>
          <a:xfrm>
            <a:off x="8620598" y="6290018"/>
            <a:ext cx="2166257" cy="567982"/>
          </a:xfrm>
          <a:prstGeom prst="rect">
            <a:avLst/>
          </a:prstGeom>
        </p:spPr>
      </p:pic>
    </p:spTree>
    <p:extLst>
      <p:ext uri="{BB962C8B-B14F-4D97-AF65-F5344CB8AC3E}">
        <p14:creationId xmlns:p14="http://schemas.microsoft.com/office/powerpoint/2010/main" val="30938874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4BD9BA2-6E16-4D5A-9366-85932797E53C}"/>
              </a:ext>
            </a:extLst>
          </p:cNvPr>
          <p:cNvPicPr>
            <a:picLocks noChangeAspect="1"/>
          </p:cNvPicPr>
          <p:nvPr/>
        </p:nvPicPr>
        <p:blipFill rotWithShape="1">
          <a:blip r:embed="rId2"/>
          <a:srcRect t="3747" b="9915"/>
          <a:stretch/>
        </p:blipFill>
        <p:spPr>
          <a:xfrm rot="16200000">
            <a:off x="9233689" y="-1054885"/>
            <a:ext cx="1907905" cy="4017679"/>
          </a:xfrm>
          <a:prstGeom prst="rect">
            <a:avLst/>
          </a:prstGeom>
        </p:spPr>
      </p:pic>
      <p:sp>
        <p:nvSpPr>
          <p:cNvPr id="2" name="Title 1">
            <a:extLst>
              <a:ext uri="{FF2B5EF4-FFF2-40B4-BE49-F238E27FC236}">
                <a16:creationId xmlns:a16="http://schemas.microsoft.com/office/drawing/2014/main" id="{A0356EEC-ED7A-4362-A074-A8AE27FF2728}"/>
              </a:ext>
            </a:extLst>
          </p:cNvPr>
          <p:cNvSpPr>
            <a:spLocks noGrp="1"/>
          </p:cNvSpPr>
          <p:nvPr>
            <p:ph type="title"/>
          </p:nvPr>
        </p:nvSpPr>
        <p:spPr/>
        <p:txBody>
          <a:bodyPr/>
          <a:lstStyle/>
          <a:p>
            <a:r>
              <a:rPr lang="en-US" b="1"/>
              <a:t>What are RCORP and SCOPE-OK?</a:t>
            </a:r>
          </a:p>
        </p:txBody>
      </p:sp>
      <p:pic>
        <p:nvPicPr>
          <p:cNvPr id="12" name="Picture 11">
            <a:extLst>
              <a:ext uri="{FF2B5EF4-FFF2-40B4-BE49-F238E27FC236}">
                <a16:creationId xmlns:a16="http://schemas.microsoft.com/office/drawing/2014/main" id="{C4480D86-B7DF-4045-A230-9F0A29C6760D}"/>
              </a:ext>
            </a:extLst>
          </p:cNvPr>
          <p:cNvPicPr>
            <a:picLocks noChangeAspect="1"/>
          </p:cNvPicPr>
          <p:nvPr/>
        </p:nvPicPr>
        <p:blipFill rotWithShape="1">
          <a:blip r:embed="rId3"/>
          <a:srcRect b="5217"/>
          <a:stretch/>
        </p:blipFill>
        <p:spPr>
          <a:xfrm rot="16200000">
            <a:off x="1104904" y="3810000"/>
            <a:ext cx="1943100" cy="4152899"/>
          </a:xfrm>
          <a:prstGeom prst="rect">
            <a:avLst/>
          </a:prstGeom>
        </p:spPr>
      </p:pic>
      <p:sp>
        <p:nvSpPr>
          <p:cNvPr id="7" name="Content Placeholder 2">
            <a:extLst>
              <a:ext uri="{FF2B5EF4-FFF2-40B4-BE49-F238E27FC236}">
                <a16:creationId xmlns:a16="http://schemas.microsoft.com/office/drawing/2014/main" id="{401B3A6E-0525-4E7C-A1B4-417B2D073E22}"/>
              </a:ext>
            </a:extLst>
          </p:cNvPr>
          <p:cNvSpPr txBox="1">
            <a:spLocks/>
          </p:cNvSpPr>
          <p:nvPr/>
        </p:nvSpPr>
        <p:spPr>
          <a:xfrm>
            <a:off x="575675" y="1741643"/>
            <a:ext cx="11040650" cy="4200643"/>
          </a:xfrm>
          <a:prstGeom prst="rect">
            <a:avLst/>
          </a:prstGeom>
          <a:noFill/>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b="1"/>
              <a:t>RCORP</a:t>
            </a:r>
            <a:r>
              <a:rPr lang="en-US" sz="2800"/>
              <a:t> is a $298 million, multi-year grant initiative supported by Health Resources and Services Administration (HRSA) to address barriers to access in rural communities related to substance use disorder (SUD), particularly Opioid Use Disorder (OUD)</a:t>
            </a:r>
          </a:p>
          <a:p>
            <a:r>
              <a:rPr lang="en-US" sz="2800"/>
              <a:t>The Southcentral Consortium for Overdose Prevention and Education in Oklahoma (</a:t>
            </a:r>
            <a:r>
              <a:rPr lang="en-US" sz="2800" b="1"/>
              <a:t>SCOPE-OK</a:t>
            </a:r>
            <a:r>
              <a:rPr lang="en-US" sz="2800"/>
              <a:t>) will work to address barriers to the prevention, treatment, and recovery of opioid and other substance disorders. </a:t>
            </a:r>
          </a:p>
        </p:txBody>
      </p:sp>
      <p:pic>
        <p:nvPicPr>
          <p:cNvPr id="11" name="Content Placeholder 4" descr="Text&#10;&#10;Description automatically generated">
            <a:extLst>
              <a:ext uri="{FF2B5EF4-FFF2-40B4-BE49-F238E27FC236}">
                <a16:creationId xmlns:a16="http://schemas.microsoft.com/office/drawing/2014/main" id="{46DA90F6-A577-4834-8FB5-93CED9FA0D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34476" y="6159501"/>
            <a:ext cx="2030197" cy="556275"/>
          </a:xfrm>
          <a:prstGeom prst="rect">
            <a:avLst/>
          </a:prstGeom>
        </p:spPr>
      </p:pic>
    </p:spTree>
    <p:extLst>
      <p:ext uri="{BB962C8B-B14F-4D97-AF65-F5344CB8AC3E}">
        <p14:creationId xmlns:p14="http://schemas.microsoft.com/office/powerpoint/2010/main" val="3559207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319739D-FEBF-5E97-9E14-9F418C744577}"/>
              </a:ext>
            </a:extLst>
          </p:cNvPr>
          <p:cNvSpPr>
            <a:spLocks noGrp="1"/>
          </p:cNvSpPr>
          <p:nvPr>
            <p:ph type="title"/>
          </p:nvPr>
        </p:nvSpPr>
        <p:spPr>
          <a:xfrm>
            <a:off x="589560" y="856180"/>
            <a:ext cx="4560584" cy="1128068"/>
          </a:xfrm>
        </p:spPr>
        <p:txBody>
          <a:bodyPr vert="horz" lIns="91440" tIns="45720" rIns="91440" bIns="45720" rtlCol="0" anchor="ctr">
            <a:normAutofit/>
          </a:bodyPr>
          <a:lstStyle/>
          <a:p>
            <a:r>
              <a:rPr lang="en-US" sz="3700"/>
              <a:t>Adverse Effect- Example</a:t>
            </a:r>
          </a:p>
        </p:txBody>
      </p:sp>
      <p:grpSp>
        <p:nvGrpSpPr>
          <p:cNvPr id="14" name="Group 13">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5" name="Rectangle 14">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8" name="Rectangle 17">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BFBF695A-8390-6CC9-6132-53901D625924}"/>
              </a:ext>
            </a:extLst>
          </p:cNvPr>
          <p:cNvSpPr>
            <a:spLocks noGrp="1"/>
          </p:cNvSpPr>
          <p:nvPr>
            <p:ph sz="half" idx="1"/>
          </p:nvPr>
        </p:nvSpPr>
        <p:spPr>
          <a:xfrm>
            <a:off x="590719" y="2330505"/>
            <a:ext cx="4559425" cy="3979585"/>
          </a:xfrm>
        </p:spPr>
        <p:txBody>
          <a:bodyPr vert="horz" lIns="91440" tIns="45720" rIns="91440" bIns="45720" rtlCol="0" anchor="ctr">
            <a:normAutofit/>
          </a:bodyPr>
          <a:lstStyle/>
          <a:p>
            <a:r>
              <a:rPr lang="en-US" sz="2000"/>
              <a:t>Suppose that your patient is diagnosed with Hematuria, which occur as a side effect of Coumadin prescribed and administered correctly for atrial fibrillation. You can report this adverse effect using the following codes (</a:t>
            </a:r>
            <a:r>
              <a:rPr lang="en-US" sz="2000" i="1" u="sng"/>
              <a:t>in the following sequence</a:t>
            </a:r>
            <a:r>
              <a:rPr lang="en-US" sz="2000"/>
              <a:t>):</a:t>
            </a:r>
          </a:p>
          <a:p>
            <a:endParaRPr lang="en-US" sz="2000"/>
          </a:p>
          <a:p>
            <a:pPr marL="1143000" lvl="1" indent="-457200">
              <a:buFont typeface="+mj-lt"/>
              <a:buAutoNum type="arabicPeriod"/>
            </a:pPr>
            <a:r>
              <a:rPr lang="en-US" sz="2000" b="1"/>
              <a:t>R31.9</a:t>
            </a:r>
            <a:r>
              <a:rPr lang="en-US" sz="2000"/>
              <a:t>: Hematuria, unspecified</a:t>
            </a:r>
          </a:p>
          <a:p>
            <a:pPr marL="1143000" lvl="1" indent="-457200">
              <a:buFont typeface="+mj-lt"/>
              <a:buAutoNum type="arabicPeriod"/>
            </a:pPr>
            <a:r>
              <a:rPr lang="en-US" sz="2000" b="1"/>
              <a:t>T45.515A</a:t>
            </a:r>
            <a:r>
              <a:rPr lang="en-US" sz="2000"/>
              <a:t>: Adverse effect of anticoagulants, initial encounter</a:t>
            </a:r>
          </a:p>
          <a:p>
            <a:pPr marL="1143000" lvl="1" indent="-457200">
              <a:buFont typeface="+mj-lt"/>
              <a:buAutoNum type="arabicPeriod"/>
            </a:pPr>
            <a:r>
              <a:rPr lang="en-US" sz="2000" b="1"/>
              <a:t>I48.91</a:t>
            </a:r>
            <a:r>
              <a:rPr lang="en-US" sz="2000"/>
              <a:t>: Atrial fibrillation</a:t>
            </a:r>
          </a:p>
        </p:txBody>
      </p:sp>
      <p:sp>
        <p:nvSpPr>
          <p:cNvPr id="20" name="Rectangle 19">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Content Placeholder 6">
            <a:extLst>
              <a:ext uri="{FF2B5EF4-FFF2-40B4-BE49-F238E27FC236}">
                <a16:creationId xmlns:a16="http://schemas.microsoft.com/office/drawing/2014/main" id="{7C3F225A-234E-4472-C2BB-624BEB68D1B8}"/>
              </a:ext>
            </a:extLst>
          </p:cNvPr>
          <p:cNvPicPr>
            <a:picLocks noGrp="1" noChangeAspect="1"/>
          </p:cNvPicPr>
          <p:nvPr>
            <p:ph sz="half" idx="2"/>
          </p:nvPr>
        </p:nvPicPr>
        <p:blipFill rotWithShape="1">
          <a:blip r:embed="rId3"/>
          <a:srcRect l="1844" r="3511" b="3"/>
          <a:stretch/>
        </p:blipFill>
        <p:spPr>
          <a:xfrm>
            <a:off x="5977788" y="799352"/>
            <a:ext cx="5425410" cy="5259296"/>
          </a:xfrm>
          <a:prstGeom prst="rect">
            <a:avLst/>
          </a:prstGeom>
        </p:spPr>
      </p:pic>
      <p:sp>
        <p:nvSpPr>
          <p:cNvPr id="8" name="TextBox 7">
            <a:extLst>
              <a:ext uri="{FF2B5EF4-FFF2-40B4-BE49-F238E27FC236}">
                <a16:creationId xmlns:a16="http://schemas.microsoft.com/office/drawing/2014/main" id="{AEAF5C6F-D1A8-D8B8-C985-8DE6565D1BB2}"/>
              </a:ext>
            </a:extLst>
          </p:cNvPr>
          <p:cNvSpPr txBox="1"/>
          <p:nvPr/>
        </p:nvSpPr>
        <p:spPr>
          <a:xfrm>
            <a:off x="0" y="6522594"/>
            <a:ext cx="5421086"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panose="020F0502020204030204"/>
                <a:ea typeface="+mn-ea"/>
                <a:cs typeface="+mn-cs"/>
              </a:rPr>
              <a:t>https://www.outsourcestrategies.com/blog/icd-10-cm-medical-coding-for-toxic-reactions/</a:t>
            </a:r>
          </a:p>
        </p:txBody>
      </p:sp>
      <p:pic>
        <p:nvPicPr>
          <p:cNvPr id="4" name="Picture 3">
            <a:extLst>
              <a:ext uri="{FF2B5EF4-FFF2-40B4-BE49-F238E27FC236}">
                <a16:creationId xmlns:a16="http://schemas.microsoft.com/office/drawing/2014/main" id="{317A55B7-8F58-12EB-9912-2F2B4509CD27}"/>
              </a:ext>
            </a:extLst>
          </p:cNvPr>
          <p:cNvPicPr>
            <a:picLocks noChangeAspect="1"/>
          </p:cNvPicPr>
          <p:nvPr/>
        </p:nvPicPr>
        <p:blipFill>
          <a:blip r:embed="rId4"/>
          <a:stretch>
            <a:fillRect/>
          </a:stretch>
        </p:blipFill>
        <p:spPr>
          <a:xfrm>
            <a:off x="10787400" y="6288833"/>
            <a:ext cx="1404055" cy="569167"/>
          </a:xfrm>
          <a:prstGeom prst="rect">
            <a:avLst/>
          </a:prstGeom>
        </p:spPr>
      </p:pic>
      <p:pic>
        <p:nvPicPr>
          <p:cNvPr id="5" name="Picture 4">
            <a:extLst>
              <a:ext uri="{FF2B5EF4-FFF2-40B4-BE49-F238E27FC236}">
                <a16:creationId xmlns:a16="http://schemas.microsoft.com/office/drawing/2014/main" id="{9275F75C-C68A-A456-32C1-B4C957694960}"/>
              </a:ext>
            </a:extLst>
          </p:cNvPr>
          <p:cNvPicPr>
            <a:picLocks noChangeAspect="1"/>
          </p:cNvPicPr>
          <p:nvPr/>
        </p:nvPicPr>
        <p:blipFill>
          <a:blip r:embed="rId5"/>
          <a:stretch>
            <a:fillRect/>
          </a:stretch>
        </p:blipFill>
        <p:spPr>
          <a:xfrm>
            <a:off x="8620598" y="6290018"/>
            <a:ext cx="2166257" cy="567982"/>
          </a:xfrm>
          <a:prstGeom prst="rect">
            <a:avLst/>
          </a:prstGeom>
        </p:spPr>
      </p:pic>
    </p:spTree>
    <p:extLst>
      <p:ext uri="{BB962C8B-B14F-4D97-AF65-F5344CB8AC3E}">
        <p14:creationId xmlns:p14="http://schemas.microsoft.com/office/powerpoint/2010/main" val="18003860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4D89420A-89D7-0CFA-F656-1BDC179C9114}"/>
              </a:ext>
            </a:extLst>
          </p:cNvPr>
          <p:cNvPicPr>
            <a:picLocks noGrp="1" noChangeAspect="1"/>
          </p:cNvPicPr>
          <p:nvPr>
            <p:ph sz="half" idx="2"/>
          </p:nvPr>
        </p:nvPicPr>
        <p:blipFill rotWithShape="1">
          <a:blip r:embed="rId3"/>
          <a:srcRect t="20207" r="9091" b="2606"/>
          <a:stretch/>
        </p:blipFill>
        <p:spPr>
          <a:xfrm>
            <a:off x="0" y="10"/>
            <a:ext cx="12191980" cy="6857990"/>
          </a:xfrm>
          <a:prstGeom prst="rect">
            <a:avLst/>
          </a:prstGeom>
        </p:spPr>
      </p:pic>
      <p:sp>
        <p:nvSpPr>
          <p:cNvPr id="11" name="Rectangle 10">
            <a:extLst>
              <a:ext uri="{FF2B5EF4-FFF2-40B4-BE49-F238E27FC236}">
                <a16:creationId xmlns:a16="http://schemas.microsoft.com/office/drawing/2014/main" id="{86C7B4A1-154A-4DF0-AC46-F88D75A2E0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6"/>
            <a:ext cx="7197772"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7452785-60AA-FFE7-3409-6AF07C2A1020}"/>
              </a:ext>
            </a:extLst>
          </p:cNvPr>
          <p:cNvSpPr>
            <a:spLocks noGrp="1"/>
          </p:cNvSpPr>
          <p:nvPr>
            <p:ph type="title"/>
          </p:nvPr>
        </p:nvSpPr>
        <p:spPr>
          <a:xfrm>
            <a:off x="594804" y="640263"/>
            <a:ext cx="6619811" cy="1344975"/>
          </a:xfrm>
        </p:spPr>
        <p:txBody>
          <a:bodyPr vert="horz" lIns="91440" tIns="45720" rIns="91440" bIns="45720" rtlCol="0" anchor="ctr">
            <a:normAutofit/>
          </a:bodyPr>
          <a:lstStyle/>
          <a:p>
            <a:pPr algn="ctr"/>
            <a:r>
              <a:rPr lang="en-US" sz="4000"/>
              <a:t>Poisoning</a:t>
            </a:r>
          </a:p>
        </p:txBody>
      </p:sp>
      <p:sp>
        <p:nvSpPr>
          <p:cNvPr id="3" name="Content Placeholder 2">
            <a:extLst>
              <a:ext uri="{FF2B5EF4-FFF2-40B4-BE49-F238E27FC236}">
                <a16:creationId xmlns:a16="http://schemas.microsoft.com/office/drawing/2014/main" id="{0965BBBD-1C89-F84A-E236-5A53ED133D77}"/>
              </a:ext>
            </a:extLst>
          </p:cNvPr>
          <p:cNvSpPr>
            <a:spLocks noGrp="1"/>
          </p:cNvSpPr>
          <p:nvPr>
            <p:ph sz="half" idx="1"/>
          </p:nvPr>
        </p:nvSpPr>
        <p:spPr>
          <a:xfrm>
            <a:off x="594109" y="2121763"/>
            <a:ext cx="6620505" cy="3773010"/>
          </a:xfrm>
        </p:spPr>
        <p:txBody>
          <a:bodyPr vert="horz" lIns="91440" tIns="45720" rIns="91440" bIns="45720" rtlCol="0">
            <a:normAutofit lnSpcReduction="10000"/>
          </a:bodyPr>
          <a:lstStyle/>
          <a:p>
            <a:pPr>
              <a:spcBef>
                <a:spcPts val="0"/>
              </a:spcBef>
            </a:pPr>
            <a:r>
              <a:rPr lang="en-US" sz="1500" u="sng" dirty="0">
                <a:effectLst/>
              </a:rPr>
              <a:t>Poisoning</a:t>
            </a:r>
            <a:endParaRPr lang="en-US" sz="1500" dirty="0">
              <a:effectLst/>
            </a:endParaRPr>
          </a:p>
          <a:p>
            <a:pPr lvl="1">
              <a:spcBef>
                <a:spcPts val="0"/>
              </a:spcBef>
              <a:spcAft>
                <a:spcPts val="800"/>
              </a:spcAft>
            </a:pPr>
            <a:r>
              <a:rPr lang="en-US" sz="1500" dirty="0">
                <a:effectLst/>
              </a:rPr>
              <a:t>When coding a poisoning or reaction to the improper use of a medication (e.g., overdose, wrong substance given or taken in error, wrong route of administration), first assign the appropriate code from categories T36-T50. The poisoning codes have an associated intent as their 5th or 6th character (accidental, intentional self-harm, assault and undetermined). If the intent of the poisoning is unknown or unspecified, code the intent as accidental intent. The undetermined intent is only for use if the documentation in the record specifies that the intent cannot be determined. Use additional code(s) for all manifestations of poisonings. </a:t>
            </a:r>
          </a:p>
          <a:p>
            <a:pPr lvl="3">
              <a:spcBef>
                <a:spcPts val="0"/>
              </a:spcBef>
            </a:pPr>
            <a:r>
              <a:rPr lang="en-US" sz="1100" dirty="0">
                <a:effectLst/>
              </a:rPr>
              <a:t>Examples of poisoning include: </a:t>
            </a:r>
          </a:p>
          <a:p>
            <a:pPr lvl="4">
              <a:spcBef>
                <a:spcPts val="0"/>
              </a:spcBef>
            </a:pPr>
            <a:r>
              <a:rPr lang="en-US" sz="1100" dirty="0">
                <a:effectLst/>
              </a:rPr>
              <a:t>(</a:t>
            </a:r>
            <a:r>
              <a:rPr lang="en-US" sz="1100" dirty="0" err="1">
                <a:effectLst/>
              </a:rPr>
              <a:t>i</a:t>
            </a:r>
            <a:r>
              <a:rPr lang="en-US" sz="1100" dirty="0">
                <a:effectLst/>
              </a:rPr>
              <a:t>) Errors made in drug prescription or in the administration of the drug by provider, nurse, patient, or another person. </a:t>
            </a:r>
          </a:p>
          <a:p>
            <a:pPr lvl="4">
              <a:spcBef>
                <a:spcPts val="0"/>
              </a:spcBef>
            </a:pPr>
            <a:r>
              <a:rPr lang="en-US" sz="1100" dirty="0">
                <a:effectLst/>
              </a:rPr>
              <a:t>(ii If an overdose of a drug was intentionally taken or administered and resulted in drug toxicity, it would be coded as a poisoning. </a:t>
            </a:r>
          </a:p>
          <a:p>
            <a:pPr lvl="4">
              <a:spcBef>
                <a:spcPts val="0"/>
              </a:spcBef>
            </a:pPr>
            <a:r>
              <a:rPr lang="en-US" sz="1100" dirty="0">
                <a:effectLst/>
              </a:rPr>
              <a:t>(iii)Nonprescribed drug or medicinal agent was taken in combination with a correctly prescribed and properly administered drug, any drug toxicity or other reaction resulting from the interaction of the two drugs would be classified as a poisoning. </a:t>
            </a:r>
          </a:p>
          <a:p>
            <a:pPr lvl="4">
              <a:spcBef>
                <a:spcPts val="0"/>
              </a:spcBef>
              <a:spcAft>
                <a:spcPts val="800"/>
              </a:spcAft>
            </a:pPr>
            <a:r>
              <a:rPr lang="en-US" sz="1100" dirty="0">
                <a:effectLst/>
              </a:rPr>
              <a:t>(iv) When a reaction results from the interaction of a drug(s) and alcohol, this would be classified as poisoning.</a:t>
            </a:r>
          </a:p>
          <a:p>
            <a:pPr marL="914400" lvl="2" indent="0">
              <a:spcBef>
                <a:spcPts val="0"/>
              </a:spcBef>
              <a:spcAft>
                <a:spcPts val="800"/>
              </a:spcAft>
              <a:buNone/>
            </a:pPr>
            <a:endParaRPr lang="en-US" sz="1000" dirty="0">
              <a:effectLst/>
            </a:endParaRPr>
          </a:p>
          <a:p>
            <a:endParaRPr lang="en-US" sz="1000" dirty="0"/>
          </a:p>
        </p:txBody>
      </p:sp>
      <p:sp>
        <p:nvSpPr>
          <p:cNvPr id="7" name="TextBox 6">
            <a:extLst>
              <a:ext uri="{FF2B5EF4-FFF2-40B4-BE49-F238E27FC236}">
                <a16:creationId xmlns:a16="http://schemas.microsoft.com/office/drawing/2014/main" id="{8FB46D46-8BFF-5781-46C0-3B4EE10ACAE7}"/>
              </a:ext>
            </a:extLst>
          </p:cNvPr>
          <p:cNvSpPr txBox="1"/>
          <p:nvPr/>
        </p:nvSpPr>
        <p:spPr>
          <a:xfrm>
            <a:off x="0" y="6592543"/>
            <a:ext cx="8440190" cy="265457"/>
          </a:xfrm>
          <a:prstGeom prst="rect">
            <a:avLst/>
          </a:prstGeom>
          <a:noFill/>
        </p:spPr>
        <p:txBody>
          <a:bodyPr wrap="square" rtlCol="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050" b="0" i="0" u="none" strike="noStrike" kern="1200" cap="none" spc="0" normalizeH="0" baseline="0" noProof="0">
                <a:ln>
                  <a:noFill/>
                </a:ln>
                <a:solidFill>
                  <a:prstClr val="black"/>
                </a:solidFill>
                <a:effectLst/>
                <a:highlight>
                  <a:srgbClr val="FFFF00"/>
                </a:highlight>
                <a:uLnTx/>
                <a:uFillTx/>
                <a:latin typeface="Calibri" panose="020F0502020204030204"/>
                <a:ea typeface="Calibri" panose="020F0502020204030204" pitchFamily="34" charset="0"/>
                <a:cs typeface="Times New Roman" panose="02020603050405020304" pitchFamily="18" charset="0"/>
              </a:rPr>
              <a:t>ICD-10-CM Official Guidelines for Coding and Reporting, FY 2022, Pages 78-80 of 115</a:t>
            </a:r>
          </a:p>
        </p:txBody>
      </p:sp>
      <p:pic>
        <p:nvPicPr>
          <p:cNvPr id="4" name="Picture 3">
            <a:extLst>
              <a:ext uri="{FF2B5EF4-FFF2-40B4-BE49-F238E27FC236}">
                <a16:creationId xmlns:a16="http://schemas.microsoft.com/office/drawing/2014/main" id="{6A01A254-9702-82D1-4F28-6A401DFD8DD2}"/>
              </a:ext>
            </a:extLst>
          </p:cNvPr>
          <p:cNvPicPr>
            <a:picLocks noChangeAspect="1"/>
          </p:cNvPicPr>
          <p:nvPr/>
        </p:nvPicPr>
        <p:blipFill>
          <a:blip r:embed="rId4"/>
          <a:stretch>
            <a:fillRect/>
          </a:stretch>
        </p:blipFill>
        <p:spPr>
          <a:xfrm>
            <a:off x="10787400" y="6288833"/>
            <a:ext cx="1404055" cy="569167"/>
          </a:xfrm>
          <a:prstGeom prst="rect">
            <a:avLst/>
          </a:prstGeom>
        </p:spPr>
      </p:pic>
      <p:pic>
        <p:nvPicPr>
          <p:cNvPr id="5" name="Picture 4">
            <a:extLst>
              <a:ext uri="{FF2B5EF4-FFF2-40B4-BE49-F238E27FC236}">
                <a16:creationId xmlns:a16="http://schemas.microsoft.com/office/drawing/2014/main" id="{9627B02D-8971-F736-7A83-E472A606A09D}"/>
              </a:ext>
            </a:extLst>
          </p:cNvPr>
          <p:cNvPicPr>
            <a:picLocks noChangeAspect="1"/>
          </p:cNvPicPr>
          <p:nvPr/>
        </p:nvPicPr>
        <p:blipFill>
          <a:blip r:embed="rId5"/>
          <a:stretch>
            <a:fillRect/>
          </a:stretch>
        </p:blipFill>
        <p:spPr>
          <a:xfrm>
            <a:off x="8620598" y="6290018"/>
            <a:ext cx="2166257" cy="567982"/>
          </a:xfrm>
          <a:prstGeom prst="rect">
            <a:avLst/>
          </a:prstGeom>
        </p:spPr>
      </p:pic>
    </p:spTree>
    <p:extLst>
      <p:ext uri="{BB962C8B-B14F-4D97-AF65-F5344CB8AC3E}">
        <p14:creationId xmlns:p14="http://schemas.microsoft.com/office/powerpoint/2010/main" val="33972700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944E337-3E5D-4A1F-A5A1-2057F25B8A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4DA50D69-7CF7-4844-B844-A2B821C77F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854"/>
            <a:ext cx="12192000" cy="6865854"/>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148CD1A-7E96-E74B-7ABE-B335A709F3C6}"/>
              </a:ext>
            </a:extLst>
          </p:cNvPr>
          <p:cNvSpPr>
            <a:spLocks noGrp="1"/>
          </p:cNvSpPr>
          <p:nvPr>
            <p:ph type="title"/>
          </p:nvPr>
        </p:nvSpPr>
        <p:spPr>
          <a:xfrm>
            <a:off x="4572001" y="601744"/>
            <a:ext cx="6781800" cy="1338696"/>
          </a:xfrm>
        </p:spPr>
        <p:txBody>
          <a:bodyPr vert="horz" lIns="91440" tIns="45720" rIns="91440" bIns="45720" rtlCol="0" anchor="ctr">
            <a:normAutofit/>
          </a:bodyPr>
          <a:lstStyle/>
          <a:p>
            <a:pPr algn="ctr"/>
            <a:r>
              <a:rPr lang="en-US"/>
              <a:t>Poisoning- Example</a:t>
            </a:r>
          </a:p>
        </p:txBody>
      </p:sp>
      <p:pic>
        <p:nvPicPr>
          <p:cNvPr id="6" name="Content Placeholder 5">
            <a:extLst>
              <a:ext uri="{FF2B5EF4-FFF2-40B4-BE49-F238E27FC236}">
                <a16:creationId xmlns:a16="http://schemas.microsoft.com/office/drawing/2014/main" id="{F1DEC2B5-5F0E-320E-C3C4-F39FAA4E6188}"/>
              </a:ext>
            </a:extLst>
          </p:cNvPr>
          <p:cNvPicPr>
            <a:picLocks noGrp="1" noChangeAspect="1"/>
          </p:cNvPicPr>
          <p:nvPr>
            <p:ph sz="half" idx="2"/>
          </p:nvPr>
        </p:nvPicPr>
        <p:blipFill rotWithShape="1">
          <a:blip r:embed="rId3"/>
          <a:srcRect t="888" r="2" b="2"/>
          <a:stretch/>
        </p:blipFill>
        <p:spPr>
          <a:xfrm>
            <a:off x="20" y="10"/>
            <a:ext cx="3754739" cy="6857990"/>
          </a:xfrm>
          <a:custGeom>
            <a:avLst/>
            <a:gdLst/>
            <a:ahLst/>
            <a:cxnLst/>
            <a:rect l="l" t="t" r="r" b="b"/>
            <a:pathLst>
              <a:path w="3754759" h="6858000">
                <a:moveTo>
                  <a:pt x="0" y="0"/>
                </a:moveTo>
                <a:lnTo>
                  <a:pt x="3405358" y="0"/>
                </a:lnTo>
                <a:lnTo>
                  <a:pt x="3406298" y="5103"/>
                </a:lnTo>
                <a:cubicBezTo>
                  <a:pt x="3408705" y="9272"/>
                  <a:pt x="3410993" y="13534"/>
                  <a:pt x="3408744" y="22806"/>
                </a:cubicBezTo>
                <a:cubicBezTo>
                  <a:pt x="3398212" y="18869"/>
                  <a:pt x="3412504" y="58782"/>
                  <a:pt x="3403554" y="60481"/>
                </a:cubicBezTo>
                <a:cubicBezTo>
                  <a:pt x="3417198" y="75379"/>
                  <a:pt x="3401704" y="83956"/>
                  <a:pt x="3406685" y="104437"/>
                </a:cubicBezTo>
                <a:cubicBezTo>
                  <a:pt x="3412035" y="113935"/>
                  <a:pt x="3413215" y="120918"/>
                  <a:pt x="3408439" y="130745"/>
                </a:cubicBezTo>
                <a:cubicBezTo>
                  <a:pt x="3434362" y="174436"/>
                  <a:pt x="3410826" y="157826"/>
                  <a:pt x="3422002" y="199353"/>
                </a:cubicBezTo>
                <a:cubicBezTo>
                  <a:pt x="3433366" y="235046"/>
                  <a:pt x="3441595" y="275734"/>
                  <a:pt x="3466217" y="309590"/>
                </a:cubicBezTo>
                <a:cubicBezTo>
                  <a:pt x="3473022" y="315692"/>
                  <a:pt x="3476249" y="331335"/>
                  <a:pt x="3473425" y="344525"/>
                </a:cubicBezTo>
                <a:cubicBezTo>
                  <a:pt x="3472938" y="346792"/>
                  <a:pt x="3472286" y="348904"/>
                  <a:pt x="3471491" y="350788"/>
                </a:cubicBezTo>
                <a:cubicBezTo>
                  <a:pt x="3476473" y="380853"/>
                  <a:pt x="3497528" y="490678"/>
                  <a:pt x="3503314" y="524915"/>
                </a:cubicBezTo>
                <a:cubicBezTo>
                  <a:pt x="3495110" y="528110"/>
                  <a:pt x="3511009" y="544789"/>
                  <a:pt x="3506208" y="556205"/>
                </a:cubicBezTo>
                <a:cubicBezTo>
                  <a:pt x="3501906" y="564424"/>
                  <a:pt x="3505727" y="571402"/>
                  <a:pt x="3506503" y="579730"/>
                </a:cubicBezTo>
                <a:cubicBezTo>
                  <a:pt x="3503352" y="590904"/>
                  <a:pt x="3511763" y="626437"/>
                  <a:pt x="3516997" y="635552"/>
                </a:cubicBezTo>
                <a:cubicBezTo>
                  <a:pt x="3534688" y="657082"/>
                  <a:pt x="3524838" y="708447"/>
                  <a:pt x="3538464" y="726388"/>
                </a:cubicBezTo>
                <a:cubicBezTo>
                  <a:pt x="3540659" y="733032"/>
                  <a:pt x="3541735" y="739585"/>
                  <a:pt x="3542115" y="746049"/>
                </a:cubicBezTo>
                <a:lnTo>
                  <a:pt x="3541598" y="764218"/>
                </a:lnTo>
                <a:lnTo>
                  <a:pt x="3538294" y="769538"/>
                </a:lnTo>
                <a:lnTo>
                  <a:pt x="3539714" y="780556"/>
                </a:lnTo>
                <a:lnTo>
                  <a:pt x="3539328" y="783752"/>
                </a:lnTo>
                <a:cubicBezTo>
                  <a:pt x="3538575" y="789859"/>
                  <a:pt x="3537953" y="795880"/>
                  <a:pt x="3537882" y="801812"/>
                </a:cubicBezTo>
                <a:cubicBezTo>
                  <a:pt x="3555332" y="793164"/>
                  <a:pt x="3540143" y="850853"/>
                  <a:pt x="3553763" y="833773"/>
                </a:cubicBezTo>
                <a:cubicBezTo>
                  <a:pt x="3556400" y="864868"/>
                  <a:pt x="3568671" y="840452"/>
                  <a:pt x="3557696" y="878520"/>
                </a:cubicBezTo>
                <a:cubicBezTo>
                  <a:pt x="3574636" y="926170"/>
                  <a:pt x="3572932" y="1002669"/>
                  <a:pt x="3596902" y="1039468"/>
                </a:cubicBezTo>
                <a:cubicBezTo>
                  <a:pt x="3588227" y="1035176"/>
                  <a:pt x="3582669" y="1055878"/>
                  <a:pt x="3587550" y="1069793"/>
                </a:cubicBezTo>
                <a:cubicBezTo>
                  <a:pt x="3553603" y="1054905"/>
                  <a:pt x="3620138" y="1124159"/>
                  <a:pt x="3598129" y="1137690"/>
                </a:cubicBezTo>
                <a:cubicBezTo>
                  <a:pt x="3619154" y="1137277"/>
                  <a:pt x="3657845" y="1198819"/>
                  <a:pt x="3642072" y="1229443"/>
                </a:cubicBezTo>
                <a:cubicBezTo>
                  <a:pt x="3648492" y="1274612"/>
                  <a:pt x="3667414" y="1305895"/>
                  <a:pt x="3662799" y="1353804"/>
                </a:cubicBezTo>
                <a:cubicBezTo>
                  <a:pt x="3665680" y="1355144"/>
                  <a:pt x="3668149" y="1357448"/>
                  <a:pt x="3670319" y="1360420"/>
                </a:cubicBezTo>
                <a:lnTo>
                  <a:pt x="3675717" y="1370453"/>
                </a:lnTo>
                <a:lnTo>
                  <a:pt x="3675458" y="1372456"/>
                </a:lnTo>
                <a:cubicBezTo>
                  <a:pt x="3675775" y="1380261"/>
                  <a:pt x="3677154" y="1384198"/>
                  <a:pt x="3678998" y="1386422"/>
                </a:cubicBezTo>
                <a:lnTo>
                  <a:pt x="3681613" y="1387932"/>
                </a:lnTo>
                <a:lnTo>
                  <a:pt x="3684619" y="1397028"/>
                </a:lnTo>
                <a:lnTo>
                  <a:pt x="3692094" y="1413643"/>
                </a:lnTo>
                <a:lnTo>
                  <a:pt x="3692036" y="1417975"/>
                </a:lnTo>
                <a:lnTo>
                  <a:pt x="3701043" y="1444940"/>
                </a:lnTo>
                <a:lnTo>
                  <a:pt x="3700474" y="1445893"/>
                </a:lnTo>
                <a:cubicBezTo>
                  <a:pt x="3699407" y="1448641"/>
                  <a:pt x="3699006" y="1451835"/>
                  <a:pt x="3699990" y="1456030"/>
                </a:cubicBezTo>
                <a:cubicBezTo>
                  <a:pt x="3688343" y="1458099"/>
                  <a:pt x="3696713" y="1461887"/>
                  <a:pt x="3700642" y="1474079"/>
                </a:cubicBezTo>
                <a:cubicBezTo>
                  <a:pt x="3683431" y="1480016"/>
                  <a:pt x="3700716" y="1509516"/>
                  <a:pt x="3693587" y="1522890"/>
                </a:cubicBezTo>
                <a:cubicBezTo>
                  <a:pt x="3696861" y="1531716"/>
                  <a:pt x="3700010" y="1541157"/>
                  <a:pt x="3702900" y="1551068"/>
                </a:cubicBezTo>
                <a:lnTo>
                  <a:pt x="3708038" y="1631578"/>
                </a:lnTo>
                <a:lnTo>
                  <a:pt x="3698097" y="1716642"/>
                </a:lnTo>
                <a:cubicBezTo>
                  <a:pt x="3699314" y="1747867"/>
                  <a:pt x="3695412" y="1775147"/>
                  <a:pt x="3700384" y="1801382"/>
                </a:cubicBezTo>
                <a:cubicBezTo>
                  <a:pt x="3696845" y="1812311"/>
                  <a:pt x="3695699" y="1822504"/>
                  <a:pt x="3702257" y="1832013"/>
                </a:cubicBezTo>
                <a:cubicBezTo>
                  <a:pt x="3701651" y="1861238"/>
                  <a:pt x="3693313" y="1868713"/>
                  <a:pt x="3700986" y="1886838"/>
                </a:cubicBezTo>
                <a:cubicBezTo>
                  <a:pt x="3687741" y="1903887"/>
                  <a:pt x="3693148" y="1904594"/>
                  <a:pt x="3697545" y="1912087"/>
                </a:cubicBezTo>
                <a:lnTo>
                  <a:pt x="3697885" y="1913171"/>
                </a:lnTo>
                <a:lnTo>
                  <a:pt x="3695987" y="1915505"/>
                </a:lnTo>
                <a:lnTo>
                  <a:pt x="3695284" y="1920179"/>
                </a:lnTo>
                <a:lnTo>
                  <a:pt x="3696499" y="1932787"/>
                </a:lnTo>
                <a:lnTo>
                  <a:pt x="3697473" y="1937503"/>
                </a:lnTo>
                <a:cubicBezTo>
                  <a:pt x="3697953" y="1940760"/>
                  <a:pt x="3698023" y="1942937"/>
                  <a:pt x="3697799" y="1944457"/>
                </a:cubicBezTo>
                <a:lnTo>
                  <a:pt x="3697642" y="1944638"/>
                </a:lnTo>
                <a:lnTo>
                  <a:pt x="3698268" y="1951136"/>
                </a:lnTo>
                <a:cubicBezTo>
                  <a:pt x="3699704" y="1962083"/>
                  <a:pt x="3701457" y="1972719"/>
                  <a:pt x="3703418" y="1982828"/>
                </a:cubicBezTo>
                <a:cubicBezTo>
                  <a:pt x="3694620" y="1991887"/>
                  <a:pt x="3707345" y="2028973"/>
                  <a:pt x="3689767" y="2025705"/>
                </a:cubicBezTo>
                <a:cubicBezTo>
                  <a:pt x="3691896" y="2039367"/>
                  <a:pt x="3699517" y="2047321"/>
                  <a:pt x="3687894" y="2043252"/>
                </a:cubicBezTo>
                <a:cubicBezTo>
                  <a:pt x="3688268" y="2047766"/>
                  <a:pt x="3687435" y="2050599"/>
                  <a:pt x="3686015" y="2052668"/>
                </a:cubicBezTo>
                <a:lnTo>
                  <a:pt x="3685329" y="2053280"/>
                </a:lnTo>
                <a:lnTo>
                  <a:pt x="3690348" y="2083660"/>
                </a:lnTo>
                <a:lnTo>
                  <a:pt x="3689688" y="2087758"/>
                </a:lnTo>
                <a:lnTo>
                  <a:pt x="3694656" y="2107476"/>
                </a:lnTo>
                <a:lnTo>
                  <a:pt x="3696317" y="2117709"/>
                </a:lnTo>
                <a:lnTo>
                  <a:pt x="3698652" y="2120508"/>
                </a:lnTo>
                <a:cubicBezTo>
                  <a:pt x="3700138" y="2123582"/>
                  <a:pt x="3700933" y="2128051"/>
                  <a:pt x="3700157" y="2135655"/>
                </a:cubicBezTo>
                <a:lnTo>
                  <a:pt x="3699626" y="2137431"/>
                </a:lnTo>
                <a:lnTo>
                  <a:pt x="3703486" y="2149795"/>
                </a:lnTo>
                <a:cubicBezTo>
                  <a:pt x="3705184" y="2153754"/>
                  <a:pt x="3707268" y="2157232"/>
                  <a:pt x="3709885" y="2160002"/>
                </a:cubicBezTo>
                <a:cubicBezTo>
                  <a:pt x="3698737" y="2203287"/>
                  <a:pt x="3712805" y="2242927"/>
                  <a:pt x="3712777" y="2289319"/>
                </a:cubicBezTo>
                <a:cubicBezTo>
                  <a:pt x="3693169" y="2310331"/>
                  <a:pt x="3722276" y="2389074"/>
                  <a:pt x="3742794" y="2399589"/>
                </a:cubicBezTo>
                <a:cubicBezTo>
                  <a:pt x="3725319" y="2400703"/>
                  <a:pt x="3751962" y="2457534"/>
                  <a:pt x="3753311" y="2472464"/>
                </a:cubicBezTo>
                <a:cubicBezTo>
                  <a:pt x="3753760" y="2477441"/>
                  <a:pt x="3751399" y="2477762"/>
                  <a:pt x="3743656" y="2469811"/>
                </a:cubicBezTo>
                <a:cubicBezTo>
                  <a:pt x="3746474" y="2485608"/>
                  <a:pt x="3738186" y="2502460"/>
                  <a:pt x="3730339" y="2493869"/>
                </a:cubicBezTo>
                <a:cubicBezTo>
                  <a:pt x="3748556" y="2541387"/>
                  <a:pt x="3736267" y="2613433"/>
                  <a:pt x="3746134" y="2667651"/>
                </a:cubicBezTo>
                <a:cubicBezTo>
                  <a:pt x="3730160" y="2698252"/>
                  <a:pt x="3745496" y="2681337"/>
                  <a:pt x="3743743" y="2712354"/>
                </a:cubicBezTo>
                <a:cubicBezTo>
                  <a:pt x="3759373" y="2703131"/>
                  <a:pt x="3736572" y="2750256"/>
                  <a:pt x="3754759" y="2751060"/>
                </a:cubicBezTo>
                <a:cubicBezTo>
                  <a:pt x="3753864" y="2756679"/>
                  <a:pt x="3752424" y="2762098"/>
                  <a:pt x="3750841" y="2767527"/>
                </a:cubicBezTo>
                <a:lnTo>
                  <a:pt x="3750021" y="2770377"/>
                </a:lnTo>
                <a:lnTo>
                  <a:pt x="3749874" y="2781617"/>
                </a:lnTo>
                <a:lnTo>
                  <a:pt x="3745916" y="2784975"/>
                </a:lnTo>
                <a:lnTo>
                  <a:pt x="3742888" y="2802030"/>
                </a:lnTo>
                <a:cubicBezTo>
                  <a:pt x="3742360" y="2808388"/>
                  <a:pt x="3742498" y="2815196"/>
                  <a:pt x="3743710" y="2822667"/>
                </a:cubicBezTo>
                <a:cubicBezTo>
                  <a:pt x="3751787" y="2840797"/>
                  <a:pt x="3744398" y="2870002"/>
                  <a:pt x="3746201" y="2896003"/>
                </a:cubicBezTo>
                <a:lnTo>
                  <a:pt x="3749006" y="2907846"/>
                </a:lnTo>
                <a:lnTo>
                  <a:pt x="3747206" y="2947037"/>
                </a:lnTo>
                <a:cubicBezTo>
                  <a:pt x="3747030" y="2958176"/>
                  <a:pt x="3747214" y="2969719"/>
                  <a:pt x="3748070" y="2981841"/>
                </a:cubicBezTo>
                <a:lnTo>
                  <a:pt x="3750937" y="3004278"/>
                </a:lnTo>
                <a:lnTo>
                  <a:pt x="3749761" y="3010254"/>
                </a:lnTo>
                <a:cubicBezTo>
                  <a:pt x="3750425" y="3020530"/>
                  <a:pt x="3756245" y="3033889"/>
                  <a:pt x="3749923" y="3032983"/>
                </a:cubicBezTo>
                <a:lnTo>
                  <a:pt x="3752658" y="3044429"/>
                </a:lnTo>
                <a:lnTo>
                  <a:pt x="3748217" y="3056076"/>
                </a:lnTo>
                <a:cubicBezTo>
                  <a:pt x="3747117" y="3057381"/>
                  <a:pt x="3745928" y="3058381"/>
                  <a:pt x="3744691" y="3059042"/>
                </a:cubicBezTo>
                <a:lnTo>
                  <a:pt x="3747123" y="3075102"/>
                </a:lnTo>
                <a:lnTo>
                  <a:pt x="3744190" y="3088509"/>
                </a:lnTo>
                <a:lnTo>
                  <a:pt x="3747093" y="3099930"/>
                </a:lnTo>
                <a:lnTo>
                  <a:pt x="3746799" y="3104743"/>
                </a:lnTo>
                <a:lnTo>
                  <a:pt x="3745610" y="3116729"/>
                </a:lnTo>
                <a:cubicBezTo>
                  <a:pt x="3744666" y="3122891"/>
                  <a:pt x="3743503" y="3129792"/>
                  <a:pt x="3742676" y="3137453"/>
                </a:cubicBezTo>
                <a:lnTo>
                  <a:pt x="3742441" y="3143884"/>
                </a:lnTo>
                <a:lnTo>
                  <a:pt x="3737104" y="3158122"/>
                </a:lnTo>
                <a:cubicBezTo>
                  <a:pt x="3733050" y="3168490"/>
                  <a:pt x="3730374" y="3176626"/>
                  <a:pt x="3733275" y="3185367"/>
                </a:cubicBezTo>
                <a:cubicBezTo>
                  <a:pt x="3728135" y="3200760"/>
                  <a:pt x="3712176" y="3212117"/>
                  <a:pt x="3717639" y="3233769"/>
                </a:cubicBezTo>
                <a:cubicBezTo>
                  <a:pt x="3709851" y="3227497"/>
                  <a:pt x="3717920" y="3258095"/>
                  <a:pt x="3710433" y="3262123"/>
                </a:cubicBezTo>
                <a:cubicBezTo>
                  <a:pt x="3704342" y="3264110"/>
                  <a:pt x="3705370" y="3273856"/>
                  <a:pt x="3703458" y="3281408"/>
                </a:cubicBezTo>
                <a:cubicBezTo>
                  <a:pt x="3697412" y="3287020"/>
                  <a:pt x="3693483" y="3324746"/>
                  <a:pt x="3695027" y="3337739"/>
                </a:cubicBezTo>
                <a:cubicBezTo>
                  <a:pt x="3703095" y="3374177"/>
                  <a:pt x="3679154" y="3404974"/>
                  <a:pt x="3684951" y="3434139"/>
                </a:cubicBezTo>
                <a:cubicBezTo>
                  <a:pt x="3684732" y="3441861"/>
                  <a:pt x="3683615" y="3448308"/>
                  <a:pt x="3681946" y="3453928"/>
                </a:cubicBezTo>
                <a:lnTo>
                  <a:pt x="3675939" y="3468021"/>
                </a:lnTo>
                <a:cubicBezTo>
                  <a:pt x="3674480" y="3468264"/>
                  <a:pt x="3673022" y="3468506"/>
                  <a:pt x="3671563" y="3468748"/>
                </a:cubicBezTo>
                <a:lnTo>
                  <a:pt x="3669360" y="3479164"/>
                </a:lnTo>
                <a:lnTo>
                  <a:pt x="3668060" y="3481325"/>
                </a:lnTo>
                <a:cubicBezTo>
                  <a:pt x="3665560" y="3485437"/>
                  <a:pt x="3663197" y="3489622"/>
                  <a:pt x="3661315" y="3494328"/>
                </a:cubicBezTo>
                <a:cubicBezTo>
                  <a:pt x="3678446" y="3506175"/>
                  <a:pt x="3648136" y="3536311"/>
                  <a:pt x="3664679" y="3537226"/>
                </a:cubicBezTo>
                <a:cubicBezTo>
                  <a:pt x="3657322" y="3565147"/>
                  <a:pt x="3674997" y="3558694"/>
                  <a:pt x="3654205" y="3577551"/>
                </a:cubicBezTo>
                <a:cubicBezTo>
                  <a:pt x="3653633" y="3634248"/>
                  <a:pt x="3628736" y="3694092"/>
                  <a:pt x="3637325" y="3749618"/>
                </a:cubicBezTo>
                <a:cubicBezTo>
                  <a:pt x="3631446" y="3736800"/>
                  <a:pt x="3620480" y="3747498"/>
                  <a:pt x="3620258" y="3763981"/>
                </a:cubicBezTo>
                <a:cubicBezTo>
                  <a:pt x="3596667" y="3715365"/>
                  <a:pt x="3630603" y="3842969"/>
                  <a:pt x="3608193" y="3830141"/>
                </a:cubicBezTo>
                <a:cubicBezTo>
                  <a:pt x="3625759" y="3852486"/>
                  <a:pt x="3638965" y="3943841"/>
                  <a:pt x="3616479" y="3951521"/>
                </a:cubicBezTo>
                <a:cubicBezTo>
                  <a:pt x="3607940" y="3994867"/>
                  <a:pt x="3614033" y="4040502"/>
                  <a:pt x="3595498" y="4074157"/>
                </a:cubicBezTo>
                <a:cubicBezTo>
                  <a:pt x="3597477" y="4078342"/>
                  <a:pt x="3598819" y="4082864"/>
                  <a:pt x="3599706" y="4087599"/>
                </a:cubicBezTo>
                <a:lnTo>
                  <a:pt x="3601103" y="4101515"/>
                </a:lnTo>
                <a:lnTo>
                  <a:pt x="3600274" y="4102849"/>
                </a:lnTo>
                <a:cubicBezTo>
                  <a:pt x="3598143" y="4109482"/>
                  <a:pt x="3598077" y="4114144"/>
                  <a:pt x="3598925" y="4117926"/>
                </a:cubicBezTo>
                <a:lnTo>
                  <a:pt x="3600630" y="4121966"/>
                </a:lnTo>
                <a:lnTo>
                  <a:pt x="3600331" y="4132543"/>
                </a:lnTo>
                <a:lnTo>
                  <a:pt x="3601432" y="4154003"/>
                </a:lnTo>
                <a:lnTo>
                  <a:pt x="3600054" y="4157433"/>
                </a:lnTo>
                <a:lnTo>
                  <a:pt x="3599248" y="4188888"/>
                </a:lnTo>
                <a:cubicBezTo>
                  <a:pt x="3598993" y="4188940"/>
                  <a:pt x="3598738" y="4188992"/>
                  <a:pt x="3598484" y="4189044"/>
                </a:cubicBezTo>
                <a:cubicBezTo>
                  <a:pt x="3596754" y="4190111"/>
                  <a:pt x="3595443" y="4192250"/>
                  <a:pt x="3594971" y="4196698"/>
                </a:cubicBezTo>
                <a:cubicBezTo>
                  <a:pt x="3584674" y="4185805"/>
                  <a:pt x="3590455" y="4197885"/>
                  <a:pt x="3589971" y="4211958"/>
                </a:cubicBezTo>
                <a:cubicBezTo>
                  <a:pt x="3573870" y="4198179"/>
                  <a:pt x="3579156" y="4240607"/>
                  <a:pt x="3569135" y="4243705"/>
                </a:cubicBezTo>
                <a:cubicBezTo>
                  <a:pt x="3569142" y="4254351"/>
                  <a:pt x="3568856" y="4265362"/>
                  <a:pt x="3568210" y="4276468"/>
                </a:cubicBezTo>
                <a:lnTo>
                  <a:pt x="3567613" y="4282925"/>
                </a:lnTo>
                <a:cubicBezTo>
                  <a:pt x="3567553" y="4282949"/>
                  <a:pt x="3567492" y="4282974"/>
                  <a:pt x="3567432" y="4282999"/>
                </a:cubicBezTo>
                <a:cubicBezTo>
                  <a:pt x="3566940" y="4284280"/>
                  <a:pt x="3566607" y="4286359"/>
                  <a:pt x="3566464" y="4289697"/>
                </a:cubicBezTo>
                <a:lnTo>
                  <a:pt x="3566526" y="4294698"/>
                </a:lnTo>
                <a:lnTo>
                  <a:pt x="3565367" y="4307225"/>
                </a:lnTo>
                <a:lnTo>
                  <a:pt x="3563841" y="4311164"/>
                </a:lnTo>
                <a:lnTo>
                  <a:pt x="3561610" y="4312189"/>
                </a:lnTo>
                <a:lnTo>
                  <a:pt x="3561734" y="4313408"/>
                </a:lnTo>
                <a:cubicBezTo>
                  <a:pt x="3564537" y="4323096"/>
                  <a:pt x="3569544" y="4327053"/>
                  <a:pt x="3553832" y="4334910"/>
                </a:cubicBezTo>
                <a:cubicBezTo>
                  <a:pt x="3557797" y="4356533"/>
                  <a:pt x="3548502" y="4358433"/>
                  <a:pt x="3542564" y="4385380"/>
                </a:cubicBezTo>
                <a:cubicBezTo>
                  <a:pt x="3547050" y="4398267"/>
                  <a:pt x="3544091" y="4407098"/>
                  <a:pt x="3538724" y="4415150"/>
                </a:cubicBezTo>
                <a:cubicBezTo>
                  <a:pt x="3538633" y="4442707"/>
                  <a:pt x="3529920" y="4465824"/>
                  <a:pt x="3525348" y="4495753"/>
                </a:cubicBezTo>
                <a:cubicBezTo>
                  <a:pt x="3529387" y="4530212"/>
                  <a:pt x="3514579" y="4543935"/>
                  <a:pt x="3509749" y="4575934"/>
                </a:cubicBezTo>
                <a:cubicBezTo>
                  <a:pt x="3519579" y="4606914"/>
                  <a:pt x="3496418" y="4596497"/>
                  <a:pt x="3489779" y="4611927"/>
                </a:cubicBezTo>
                <a:lnTo>
                  <a:pt x="3488856" y="4616508"/>
                </a:lnTo>
                <a:lnTo>
                  <a:pt x="3489486" y="4629163"/>
                </a:lnTo>
                <a:lnTo>
                  <a:pt x="3490242" y="4633947"/>
                </a:lnTo>
                <a:cubicBezTo>
                  <a:pt x="3490570" y="4637233"/>
                  <a:pt x="3490539" y="4639406"/>
                  <a:pt x="3490244" y="4640894"/>
                </a:cubicBezTo>
                <a:lnTo>
                  <a:pt x="3490078" y="4641059"/>
                </a:lnTo>
                <a:lnTo>
                  <a:pt x="3490403" y="4647582"/>
                </a:lnTo>
                <a:cubicBezTo>
                  <a:pt x="3491330" y="4658608"/>
                  <a:pt x="3492590" y="4669354"/>
                  <a:pt x="3494082" y="4679601"/>
                </a:cubicBezTo>
                <a:cubicBezTo>
                  <a:pt x="3484854" y="4687754"/>
                  <a:pt x="3495864" y="4725869"/>
                  <a:pt x="3478421" y="4720918"/>
                </a:cubicBezTo>
                <a:cubicBezTo>
                  <a:pt x="3479918" y="4734712"/>
                  <a:pt x="3487176" y="4743359"/>
                  <a:pt x="3475730" y="4738188"/>
                </a:cubicBezTo>
                <a:cubicBezTo>
                  <a:pt x="3475894" y="4742712"/>
                  <a:pt x="3474928" y="4745450"/>
                  <a:pt x="3473409" y="4747368"/>
                </a:cubicBezTo>
                <a:lnTo>
                  <a:pt x="3472696" y="4747913"/>
                </a:lnTo>
                <a:lnTo>
                  <a:pt x="3476304" y="4778609"/>
                </a:lnTo>
                <a:lnTo>
                  <a:pt x="3475454" y="4782623"/>
                </a:lnTo>
                <a:lnTo>
                  <a:pt x="3479507" y="4802712"/>
                </a:lnTo>
                <a:lnTo>
                  <a:pt x="3480695" y="4813049"/>
                </a:lnTo>
                <a:lnTo>
                  <a:pt x="3482902" y="4816057"/>
                </a:lnTo>
                <a:cubicBezTo>
                  <a:pt x="3484247" y="4819259"/>
                  <a:pt x="3484834" y="4823783"/>
                  <a:pt x="3483703" y="4831270"/>
                </a:cubicBezTo>
                <a:lnTo>
                  <a:pt x="3483090" y="4832984"/>
                </a:lnTo>
                <a:lnTo>
                  <a:pt x="3486378" y="4845654"/>
                </a:lnTo>
                <a:cubicBezTo>
                  <a:pt x="3487893" y="4849755"/>
                  <a:pt x="3489817" y="4853416"/>
                  <a:pt x="3492309" y="4856425"/>
                </a:cubicBezTo>
                <a:cubicBezTo>
                  <a:pt x="3479133" y="4898390"/>
                  <a:pt x="3491371" y="4939174"/>
                  <a:pt x="3489182" y="4985308"/>
                </a:cubicBezTo>
                <a:cubicBezTo>
                  <a:pt x="3492413" y="5037202"/>
                  <a:pt x="3496839" y="5073159"/>
                  <a:pt x="3498182" y="5107346"/>
                </a:cubicBezTo>
                <a:cubicBezTo>
                  <a:pt x="3500266" y="5123329"/>
                  <a:pt x="3506680" y="5240376"/>
                  <a:pt x="3499225" y="5231073"/>
                </a:cubicBezTo>
                <a:cubicBezTo>
                  <a:pt x="3515247" y="5280090"/>
                  <a:pt x="3497607" y="5309911"/>
                  <a:pt x="3504960" y="5364785"/>
                </a:cubicBezTo>
                <a:cubicBezTo>
                  <a:pt x="3487546" y="5393671"/>
                  <a:pt x="3503686" y="5378336"/>
                  <a:pt x="3500486" y="5409009"/>
                </a:cubicBezTo>
                <a:cubicBezTo>
                  <a:pt x="3516561" y="5401350"/>
                  <a:pt x="3491544" y="5446009"/>
                  <a:pt x="3509710" y="5448570"/>
                </a:cubicBezTo>
                <a:cubicBezTo>
                  <a:pt x="3508555" y="5454072"/>
                  <a:pt x="3506859" y="5459319"/>
                  <a:pt x="3505022" y="5464568"/>
                </a:cubicBezTo>
                <a:lnTo>
                  <a:pt x="3504070" y="5467320"/>
                </a:lnTo>
                <a:lnTo>
                  <a:pt x="3503399" y="5478483"/>
                </a:lnTo>
                <a:lnTo>
                  <a:pt x="3499281" y="5481443"/>
                </a:lnTo>
                <a:lnTo>
                  <a:pt x="3499047" y="5616712"/>
                </a:lnTo>
                <a:cubicBezTo>
                  <a:pt x="3502347" y="5628424"/>
                  <a:pt x="3503819" y="5666768"/>
                  <a:pt x="3498775" y="5675291"/>
                </a:cubicBezTo>
                <a:cubicBezTo>
                  <a:pt x="3497984" y="5683547"/>
                  <a:pt x="3500335" y="5692400"/>
                  <a:pt x="3494739" y="5697458"/>
                </a:cubicBezTo>
                <a:cubicBezTo>
                  <a:pt x="3492180" y="5715432"/>
                  <a:pt x="3486290" y="5756597"/>
                  <a:pt x="3483423" y="5783137"/>
                </a:cubicBezTo>
                <a:cubicBezTo>
                  <a:pt x="3491452" y="5796973"/>
                  <a:pt x="3477643" y="5819988"/>
                  <a:pt x="3477532" y="5856699"/>
                </a:cubicBezTo>
                <a:cubicBezTo>
                  <a:pt x="3486776" y="5871818"/>
                  <a:pt x="3477340" y="5881447"/>
                  <a:pt x="3490032" y="5910638"/>
                </a:cubicBezTo>
                <a:cubicBezTo>
                  <a:pt x="3488930" y="5911913"/>
                  <a:pt x="3487924" y="5913488"/>
                  <a:pt x="3487046" y="5915313"/>
                </a:cubicBezTo>
                <a:cubicBezTo>
                  <a:pt x="3481941" y="5925917"/>
                  <a:pt x="3482137" y="5942505"/>
                  <a:pt x="3487484" y="5952365"/>
                </a:cubicBezTo>
                <a:cubicBezTo>
                  <a:pt x="3504666" y="5999029"/>
                  <a:pt x="3505019" y="6042078"/>
                  <a:pt x="3509266" y="6082373"/>
                </a:cubicBezTo>
                <a:cubicBezTo>
                  <a:pt x="3512265" y="6128005"/>
                  <a:pt x="3492950" y="6098121"/>
                  <a:pt x="3509564" y="6154771"/>
                </a:cubicBezTo>
                <a:cubicBezTo>
                  <a:pt x="3503223" y="6161045"/>
                  <a:pt x="3503062" y="6168289"/>
                  <a:pt x="3506404" y="6180433"/>
                </a:cubicBezTo>
                <a:cubicBezTo>
                  <a:pt x="3507378" y="6202614"/>
                  <a:pt x="3491084" y="6201180"/>
                  <a:pt x="3501312" y="6223427"/>
                </a:cubicBezTo>
                <a:cubicBezTo>
                  <a:pt x="3492497" y="6219559"/>
                  <a:pt x="3498753" y="6265580"/>
                  <a:pt x="3489469" y="6255476"/>
                </a:cubicBezTo>
                <a:cubicBezTo>
                  <a:pt x="3481791" y="6270065"/>
                  <a:pt x="3495037" y="6276996"/>
                  <a:pt x="3488398" y="6291462"/>
                </a:cubicBezTo>
                <a:cubicBezTo>
                  <a:pt x="3487099" y="6307679"/>
                  <a:pt x="3497555" y="6282019"/>
                  <a:pt x="3498547" y="6299935"/>
                </a:cubicBezTo>
                <a:cubicBezTo>
                  <a:pt x="3498173" y="6321676"/>
                  <a:pt x="3514193" y="6321381"/>
                  <a:pt x="3494028" y="6338390"/>
                </a:cubicBezTo>
                <a:lnTo>
                  <a:pt x="3486030" y="6396716"/>
                </a:lnTo>
                <a:cubicBezTo>
                  <a:pt x="3491309" y="6409668"/>
                  <a:pt x="3488928" y="6420134"/>
                  <a:pt x="3484103" y="6430386"/>
                </a:cubicBezTo>
                <a:cubicBezTo>
                  <a:pt x="3485763" y="6460632"/>
                  <a:pt x="3478568" y="6488285"/>
                  <a:pt x="3475922" y="6522318"/>
                </a:cubicBezTo>
                <a:cubicBezTo>
                  <a:pt x="3482128" y="6559051"/>
                  <a:pt x="3468277" y="6578006"/>
                  <a:pt x="3465506" y="6614374"/>
                </a:cubicBezTo>
                <a:cubicBezTo>
                  <a:pt x="3478925" y="6650248"/>
                  <a:pt x="3446064" y="6638174"/>
                  <a:pt x="3446789" y="6668768"/>
                </a:cubicBezTo>
                <a:cubicBezTo>
                  <a:pt x="3458869" y="6718505"/>
                  <a:pt x="3435878" y="6667592"/>
                  <a:pt x="3439582" y="6744454"/>
                </a:cubicBezTo>
                <a:cubicBezTo>
                  <a:pt x="3441631" y="6748797"/>
                  <a:pt x="3439393" y="6758101"/>
                  <a:pt x="3436538" y="6757102"/>
                </a:cubicBezTo>
                <a:cubicBezTo>
                  <a:pt x="3437461" y="6773941"/>
                  <a:pt x="3420846" y="6822488"/>
                  <a:pt x="3424061" y="6846522"/>
                </a:cubicBezTo>
                <a:lnTo>
                  <a:pt x="3423032" y="6858000"/>
                </a:lnTo>
                <a:lnTo>
                  <a:pt x="0" y="6858000"/>
                </a:lnTo>
                <a:close/>
              </a:path>
            </a:pathLst>
          </a:custGeom>
        </p:spPr>
      </p:pic>
      <p:sp>
        <p:nvSpPr>
          <p:cNvPr id="3" name="Content Placeholder 2">
            <a:extLst>
              <a:ext uri="{FF2B5EF4-FFF2-40B4-BE49-F238E27FC236}">
                <a16:creationId xmlns:a16="http://schemas.microsoft.com/office/drawing/2014/main" id="{8050BFF5-81EE-8108-3F65-CF01DC420FF7}"/>
              </a:ext>
            </a:extLst>
          </p:cNvPr>
          <p:cNvSpPr>
            <a:spLocks noGrp="1"/>
          </p:cNvSpPr>
          <p:nvPr>
            <p:ph sz="half" idx="1"/>
          </p:nvPr>
        </p:nvSpPr>
        <p:spPr>
          <a:xfrm>
            <a:off x="4572001" y="2201958"/>
            <a:ext cx="6781800" cy="3900730"/>
          </a:xfrm>
        </p:spPr>
        <p:txBody>
          <a:bodyPr vert="horz" lIns="91440" tIns="45720" rIns="91440" bIns="45720" rtlCol="0" anchor="t">
            <a:normAutofit/>
          </a:bodyPr>
          <a:lstStyle/>
          <a:p>
            <a:r>
              <a:rPr lang="en-US" sz="2000" dirty="0"/>
              <a:t>A patient comes to your emergency department with nausea and vomiting after mistakenly taking Aleve instead of another medicine. You should use the following codes (in the following sequence) to report that condition.</a:t>
            </a:r>
          </a:p>
          <a:p>
            <a:endParaRPr lang="en-US" sz="2000" dirty="0"/>
          </a:p>
          <a:p>
            <a:pPr marL="457200" indent="-457200">
              <a:buFont typeface="+mj-lt"/>
              <a:buAutoNum type="arabicPeriod"/>
            </a:pPr>
            <a:r>
              <a:rPr lang="en-US" sz="2000" b="1" dirty="0"/>
              <a:t>T39.311A</a:t>
            </a:r>
            <a:r>
              <a:rPr lang="en-US" sz="2000" dirty="0"/>
              <a:t>: Poisoning by propionic acid derivatives, accidental (unintentional), initial encounter</a:t>
            </a:r>
          </a:p>
          <a:p>
            <a:pPr marL="457200" indent="-457200">
              <a:buFont typeface="+mj-lt"/>
              <a:buAutoNum type="arabicPeriod"/>
            </a:pPr>
            <a:r>
              <a:rPr lang="en-US" sz="2000" b="1" dirty="0"/>
              <a:t>R11.2</a:t>
            </a:r>
            <a:r>
              <a:rPr lang="en-US" sz="2000" dirty="0"/>
              <a:t>: Nausea </a:t>
            </a:r>
            <a:r>
              <a:rPr lang="en-US" sz="2000"/>
              <a:t>&amp; Vomiting</a:t>
            </a:r>
            <a:endParaRPr lang="en-US" sz="2000" dirty="0"/>
          </a:p>
        </p:txBody>
      </p:sp>
      <p:sp>
        <p:nvSpPr>
          <p:cNvPr id="7" name="TextBox 6">
            <a:extLst>
              <a:ext uri="{FF2B5EF4-FFF2-40B4-BE49-F238E27FC236}">
                <a16:creationId xmlns:a16="http://schemas.microsoft.com/office/drawing/2014/main" id="{1C814D99-0826-3805-FA07-74231A7700EE}"/>
              </a:ext>
            </a:extLst>
          </p:cNvPr>
          <p:cNvSpPr txBox="1"/>
          <p:nvPr/>
        </p:nvSpPr>
        <p:spPr>
          <a:xfrm>
            <a:off x="6849272" y="6596344"/>
            <a:ext cx="5421086"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panose="020F0502020204030204"/>
                <a:ea typeface="+mn-ea"/>
                <a:cs typeface="+mn-cs"/>
              </a:rPr>
              <a:t>https://www.outsourcestrategies.com/blog/icd-10-cm-medical-coding-for-toxic-reactions/</a:t>
            </a:r>
          </a:p>
        </p:txBody>
      </p:sp>
      <p:pic>
        <p:nvPicPr>
          <p:cNvPr id="4" name="Picture 3">
            <a:extLst>
              <a:ext uri="{FF2B5EF4-FFF2-40B4-BE49-F238E27FC236}">
                <a16:creationId xmlns:a16="http://schemas.microsoft.com/office/drawing/2014/main" id="{6538C214-BF15-C571-4778-B90E834169AF}"/>
              </a:ext>
            </a:extLst>
          </p:cNvPr>
          <p:cNvPicPr>
            <a:picLocks noChangeAspect="1"/>
          </p:cNvPicPr>
          <p:nvPr/>
        </p:nvPicPr>
        <p:blipFill>
          <a:blip r:embed="rId4"/>
          <a:stretch>
            <a:fillRect/>
          </a:stretch>
        </p:blipFill>
        <p:spPr>
          <a:xfrm>
            <a:off x="0" y="6288388"/>
            <a:ext cx="1404055" cy="569167"/>
          </a:xfrm>
          <a:prstGeom prst="rect">
            <a:avLst/>
          </a:prstGeom>
        </p:spPr>
      </p:pic>
      <p:pic>
        <p:nvPicPr>
          <p:cNvPr id="5" name="Picture 4">
            <a:extLst>
              <a:ext uri="{FF2B5EF4-FFF2-40B4-BE49-F238E27FC236}">
                <a16:creationId xmlns:a16="http://schemas.microsoft.com/office/drawing/2014/main" id="{04C62C79-8993-EED0-480C-4438F860035B}"/>
              </a:ext>
            </a:extLst>
          </p:cNvPr>
          <p:cNvPicPr>
            <a:picLocks noChangeAspect="1"/>
          </p:cNvPicPr>
          <p:nvPr/>
        </p:nvPicPr>
        <p:blipFill>
          <a:blip r:embed="rId5"/>
          <a:stretch>
            <a:fillRect/>
          </a:stretch>
        </p:blipFill>
        <p:spPr>
          <a:xfrm>
            <a:off x="1404055" y="6287943"/>
            <a:ext cx="2166257" cy="567982"/>
          </a:xfrm>
          <a:prstGeom prst="rect">
            <a:avLst/>
          </a:prstGeom>
        </p:spPr>
      </p:pic>
    </p:spTree>
    <p:extLst>
      <p:ext uri="{BB962C8B-B14F-4D97-AF65-F5344CB8AC3E}">
        <p14:creationId xmlns:p14="http://schemas.microsoft.com/office/powerpoint/2010/main" val="27019431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288C6B4-AFC3-407F-A595-EFFD38D4CC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Freeform: Shape 12">
            <a:extLst>
              <a:ext uri="{FF2B5EF4-FFF2-40B4-BE49-F238E27FC236}">
                <a16:creationId xmlns:a16="http://schemas.microsoft.com/office/drawing/2014/main" id="{CF236821-17FE-429B-8D2C-08E13A64EA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455673" cy="6858000"/>
          </a:xfrm>
          <a:custGeom>
            <a:avLst/>
            <a:gdLst>
              <a:gd name="connsiteX0" fmla="*/ 0 w 4455673"/>
              <a:gd name="connsiteY0" fmla="*/ 0 h 6858000"/>
              <a:gd name="connsiteX1" fmla="*/ 3242695 w 4455673"/>
              <a:gd name="connsiteY1" fmla="*/ 0 h 6858000"/>
              <a:gd name="connsiteX2" fmla="*/ 3305678 w 4455673"/>
              <a:gd name="connsiteY2" fmla="*/ 69271 h 6858000"/>
              <a:gd name="connsiteX3" fmla="*/ 4455673 w 4455673"/>
              <a:gd name="connsiteY3" fmla="*/ 3429000 h 6858000"/>
              <a:gd name="connsiteX4" fmla="*/ 3305678 w 4455673"/>
              <a:gd name="connsiteY4" fmla="*/ 6788730 h 6858000"/>
              <a:gd name="connsiteX5" fmla="*/ 3242695 w 4455673"/>
              <a:gd name="connsiteY5" fmla="*/ 6858000 h 6858000"/>
              <a:gd name="connsiteX6" fmla="*/ 0 w 445567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5673" h="6858000">
                <a:moveTo>
                  <a:pt x="0" y="0"/>
                </a:moveTo>
                <a:lnTo>
                  <a:pt x="3242695" y="0"/>
                </a:lnTo>
                <a:lnTo>
                  <a:pt x="3305678" y="69271"/>
                </a:lnTo>
                <a:cubicBezTo>
                  <a:pt x="4016204" y="929100"/>
                  <a:pt x="4455673" y="2116944"/>
                  <a:pt x="4455673" y="3429000"/>
                </a:cubicBezTo>
                <a:cubicBezTo>
                  <a:pt x="4455673" y="4741056"/>
                  <a:pt x="4016204" y="5928900"/>
                  <a:pt x="3305678" y="6788730"/>
                </a:cubicBezTo>
                <a:lnTo>
                  <a:pt x="3242695" y="6858000"/>
                </a:lnTo>
                <a:lnTo>
                  <a:pt x="0" y="6858000"/>
                </a:lnTo>
                <a:close/>
              </a:path>
            </a:pathLst>
          </a:custGeom>
          <a:ln w="9525">
            <a:solidFill>
              <a:srgbClr val="EFEFEF"/>
            </a:solidFill>
          </a:ln>
          <a:effectLst>
            <a:outerShdw blurRad="889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5" name="Freeform: Shape 14">
            <a:extLst>
              <a:ext uri="{FF2B5EF4-FFF2-40B4-BE49-F238E27FC236}">
                <a16:creationId xmlns:a16="http://schemas.microsoft.com/office/drawing/2014/main" id="{C0BDBCD2-E081-43AB-9119-C55465E597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446529" cy="6858000"/>
          </a:xfrm>
          <a:custGeom>
            <a:avLst/>
            <a:gdLst>
              <a:gd name="connsiteX0" fmla="*/ 0 w 4446529"/>
              <a:gd name="connsiteY0" fmla="*/ 0 h 6858000"/>
              <a:gd name="connsiteX1" fmla="*/ 3233551 w 4446529"/>
              <a:gd name="connsiteY1" fmla="*/ 0 h 6858000"/>
              <a:gd name="connsiteX2" fmla="*/ 3296534 w 4446529"/>
              <a:gd name="connsiteY2" fmla="*/ 69271 h 6858000"/>
              <a:gd name="connsiteX3" fmla="*/ 4446529 w 4446529"/>
              <a:gd name="connsiteY3" fmla="*/ 3429000 h 6858000"/>
              <a:gd name="connsiteX4" fmla="*/ 3296534 w 4446529"/>
              <a:gd name="connsiteY4" fmla="*/ 6788730 h 6858000"/>
              <a:gd name="connsiteX5" fmla="*/ 3233551 w 4446529"/>
              <a:gd name="connsiteY5" fmla="*/ 6858000 h 6858000"/>
              <a:gd name="connsiteX6" fmla="*/ 0 w 444652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6529" h="685800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3D554F5-0943-6AD7-2B06-39FF4D094E16}"/>
              </a:ext>
            </a:extLst>
          </p:cNvPr>
          <p:cNvSpPr>
            <a:spLocks noGrp="1"/>
          </p:cNvSpPr>
          <p:nvPr>
            <p:ph type="title"/>
          </p:nvPr>
        </p:nvSpPr>
        <p:spPr>
          <a:xfrm>
            <a:off x="371094" y="1161288"/>
            <a:ext cx="3438144" cy="1239012"/>
          </a:xfrm>
        </p:spPr>
        <p:txBody>
          <a:bodyPr vert="horz" lIns="91440" tIns="45720" rIns="91440" bIns="45720" rtlCol="0" anchor="ctr">
            <a:normAutofit/>
          </a:bodyPr>
          <a:lstStyle/>
          <a:p>
            <a:pPr algn="ctr"/>
            <a:r>
              <a:rPr lang="en-US" sz="2800" kern="1200" dirty="0">
                <a:solidFill>
                  <a:schemeClr val="tx1"/>
                </a:solidFill>
                <a:latin typeface="+mj-lt"/>
                <a:ea typeface="+mj-ea"/>
                <a:cs typeface="+mj-cs"/>
              </a:rPr>
              <a:t>Pregnancy and Poisoning</a:t>
            </a:r>
          </a:p>
        </p:txBody>
      </p:sp>
      <p:sp>
        <p:nvSpPr>
          <p:cNvPr id="17" name="Rectangle 16">
            <a:extLst>
              <a:ext uri="{FF2B5EF4-FFF2-40B4-BE49-F238E27FC236}">
                <a16:creationId xmlns:a16="http://schemas.microsoft.com/office/drawing/2014/main" id="{98E79BE4-34FE-485A-98A5-92CE8F7C47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426546"/>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5893" y="2443480"/>
            <a:ext cx="338328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0ECA6599-B48D-FAEE-47EF-42D466DF4334}"/>
              </a:ext>
            </a:extLst>
          </p:cNvPr>
          <p:cNvSpPr>
            <a:spLocks noGrp="1"/>
          </p:cNvSpPr>
          <p:nvPr>
            <p:ph sz="half" idx="1"/>
          </p:nvPr>
        </p:nvSpPr>
        <p:spPr>
          <a:xfrm>
            <a:off x="371094" y="2718054"/>
            <a:ext cx="3438906" cy="3207258"/>
          </a:xfrm>
        </p:spPr>
        <p:txBody>
          <a:bodyPr vert="horz" lIns="91440" tIns="45720" rIns="91440" bIns="45720" rtlCol="0" anchor="t">
            <a:normAutofit/>
          </a:bodyPr>
          <a:lstStyle/>
          <a:p>
            <a:pPr marL="342900" marR="0" lvl="0" indent="-342900">
              <a:lnSpc>
                <a:spcPct val="107000"/>
              </a:lnSpc>
              <a:spcBef>
                <a:spcPts val="0"/>
              </a:spcBef>
              <a:spcAft>
                <a:spcPts val="0"/>
              </a:spcAft>
              <a:buFont typeface="Symbol" panose="05050102010706020507" pitchFamily="18" charset="2"/>
              <a:buChar char=""/>
            </a:pPr>
            <a:r>
              <a:rPr lang="en-US" sz="1400" u="sng" dirty="0">
                <a:effectLst/>
                <a:latin typeface="Calibri" panose="020F0502020204030204" pitchFamily="34" charset="0"/>
                <a:ea typeface="Calibri" panose="020F0502020204030204" pitchFamily="34" charset="0"/>
                <a:cs typeface="Times New Roman" panose="02020603050405020304" pitchFamily="18" charset="0"/>
              </a:rPr>
              <a:t>Poisoning, toxic effects, adverse effects and underdosing in a pregnant patient</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spcBef>
                <a:spcPts val="0"/>
              </a:spcBef>
              <a:spcAft>
                <a:spcPts val="800"/>
              </a:spcAft>
              <a:defRPr/>
            </a:pPr>
            <a:r>
              <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 code from subcategory O9A.2, Injury, poisoning and certain other consequences of external causes complicating pregnancy, childbirth, and the puerperium, should be sequenced first, followed by the appropriate injury, poisoning, toxic effect, adverse effect or underdosing code, and then the additional code(s) that specifies the condition caused by the poisoning, toxic effect, adverse effect or underdosing.</a:t>
            </a:r>
          </a:p>
          <a:p>
            <a:endParaRPr lang="en-US" sz="1400" dirty="0"/>
          </a:p>
        </p:txBody>
      </p:sp>
      <p:sp>
        <p:nvSpPr>
          <p:cNvPr id="7" name="TextBox 6">
            <a:extLst>
              <a:ext uri="{FF2B5EF4-FFF2-40B4-BE49-F238E27FC236}">
                <a16:creationId xmlns:a16="http://schemas.microsoft.com/office/drawing/2014/main" id="{A998DDB0-772B-7E5D-FCFE-27D73B90D66A}"/>
              </a:ext>
            </a:extLst>
          </p:cNvPr>
          <p:cNvSpPr txBox="1"/>
          <p:nvPr/>
        </p:nvSpPr>
        <p:spPr>
          <a:xfrm>
            <a:off x="-63320" y="6608316"/>
            <a:ext cx="8440190" cy="249684"/>
          </a:xfrm>
          <a:prstGeom prst="rect">
            <a:avLst/>
          </a:prstGeom>
          <a:noFill/>
        </p:spPr>
        <p:txBody>
          <a:bodyPr wrap="square" rtlCol="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000" b="0" i="0" u="none" strike="noStrike" kern="1200" cap="none" spc="0" normalizeH="0" baseline="0" noProof="0">
                <a:ln>
                  <a:noFill/>
                </a:ln>
                <a:solidFill>
                  <a:prstClr val="black"/>
                </a:solidFill>
                <a:effectLst/>
                <a:highlight>
                  <a:srgbClr val="FFFF00"/>
                </a:highlight>
                <a:uLnTx/>
                <a:uFillTx/>
                <a:latin typeface="Calibri" panose="020F0502020204030204"/>
                <a:ea typeface="Calibri" panose="020F0502020204030204" pitchFamily="34" charset="0"/>
                <a:cs typeface="Times New Roman" panose="02020603050405020304" pitchFamily="18" charset="0"/>
              </a:rPr>
              <a:t>ICD-10-CM Official Guidelines for Coding and Reporting, FY 2022, Page 64 of 115</a:t>
            </a:r>
          </a:p>
        </p:txBody>
      </p:sp>
      <p:pic>
        <p:nvPicPr>
          <p:cNvPr id="12" name="Content Placeholder 11">
            <a:extLst>
              <a:ext uri="{FF2B5EF4-FFF2-40B4-BE49-F238E27FC236}">
                <a16:creationId xmlns:a16="http://schemas.microsoft.com/office/drawing/2014/main" id="{DF3654A0-4443-A28F-7A17-9894D6A5E64D}"/>
              </a:ext>
            </a:extLst>
          </p:cNvPr>
          <p:cNvPicPr>
            <a:picLocks noGrp="1" noChangeAspect="1"/>
          </p:cNvPicPr>
          <p:nvPr>
            <p:ph sz="half" idx="2"/>
          </p:nvPr>
        </p:nvPicPr>
        <p:blipFill>
          <a:blip r:embed="rId3"/>
          <a:stretch>
            <a:fillRect/>
          </a:stretch>
        </p:blipFill>
        <p:spPr>
          <a:xfrm>
            <a:off x="5679583" y="231127"/>
            <a:ext cx="5383369" cy="6146062"/>
          </a:xfrm>
        </p:spPr>
      </p:pic>
      <p:pic>
        <p:nvPicPr>
          <p:cNvPr id="4" name="Picture 3">
            <a:extLst>
              <a:ext uri="{FF2B5EF4-FFF2-40B4-BE49-F238E27FC236}">
                <a16:creationId xmlns:a16="http://schemas.microsoft.com/office/drawing/2014/main" id="{4A8CA7D7-FD71-73DB-A1B1-41B32E6CFC4A}"/>
              </a:ext>
            </a:extLst>
          </p:cNvPr>
          <p:cNvPicPr>
            <a:picLocks noChangeAspect="1"/>
          </p:cNvPicPr>
          <p:nvPr/>
        </p:nvPicPr>
        <p:blipFill>
          <a:blip r:embed="rId4"/>
          <a:stretch>
            <a:fillRect/>
          </a:stretch>
        </p:blipFill>
        <p:spPr>
          <a:xfrm>
            <a:off x="10787400" y="6288833"/>
            <a:ext cx="1404055" cy="569167"/>
          </a:xfrm>
          <a:prstGeom prst="rect">
            <a:avLst/>
          </a:prstGeom>
        </p:spPr>
      </p:pic>
      <p:pic>
        <p:nvPicPr>
          <p:cNvPr id="5" name="Picture 4">
            <a:extLst>
              <a:ext uri="{FF2B5EF4-FFF2-40B4-BE49-F238E27FC236}">
                <a16:creationId xmlns:a16="http://schemas.microsoft.com/office/drawing/2014/main" id="{446DBE8A-46F7-3F56-D8A5-DE7649AF3E14}"/>
              </a:ext>
            </a:extLst>
          </p:cNvPr>
          <p:cNvPicPr>
            <a:picLocks noChangeAspect="1"/>
          </p:cNvPicPr>
          <p:nvPr/>
        </p:nvPicPr>
        <p:blipFill>
          <a:blip r:embed="rId5"/>
          <a:stretch>
            <a:fillRect/>
          </a:stretch>
        </p:blipFill>
        <p:spPr>
          <a:xfrm>
            <a:off x="8620598" y="6290018"/>
            <a:ext cx="2166257" cy="567982"/>
          </a:xfrm>
          <a:prstGeom prst="rect">
            <a:avLst/>
          </a:prstGeom>
        </p:spPr>
      </p:pic>
    </p:spTree>
    <p:extLst>
      <p:ext uri="{BB962C8B-B14F-4D97-AF65-F5344CB8AC3E}">
        <p14:creationId xmlns:p14="http://schemas.microsoft.com/office/powerpoint/2010/main" val="35624364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4C21BAE-6866-4C7A-A7EC-C1B2E572D5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Content Placeholder 5">
            <a:extLst>
              <a:ext uri="{FF2B5EF4-FFF2-40B4-BE49-F238E27FC236}">
                <a16:creationId xmlns:a16="http://schemas.microsoft.com/office/drawing/2014/main" id="{687D6F0E-6BCB-9C3C-045F-FBA25C9B25D7}"/>
              </a:ext>
            </a:extLst>
          </p:cNvPr>
          <p:cNvPicPr>
            <a:picLocks noGrp="1" noChangeAspect="1"/>
          </p:cNvPicPr>
          <p:nvPr>
            <p:ph sz="half" idx="2"/>
          </p:nvPr>
        </p:nvPicPr>
        <p:blipFill rotWithShape="1">
          <a:blip r:embed="rId3"/>
          <a:srcRect b="4255"/>
          <a:stretch/>
        </p:blipFill>
        <p:spPr>
          <a:xfrm>
            <a:off x="1" y="1"/>
            <a:ext cx="12192000" cy="6857999"/>
          </a:xfrm>
          <a:prstGeom prst="rect">
            <a:avLst/>
          </a:prstGeom>
        </p:spPr>
      </p:pic>
      <p:sp useBgFill="1">
        <p:nvSpPr>
          <p:cNvPr id="13" name="Freeform: Shape 12">
            <a:extLst>
              <a:ext uri="{FF2B5EF4-FFF2-40B4-BE49-F238E27FC236}">
                <a16:creationId xmlns:a16="http://schemas.microsoft.com/office/drawing/2014/main" id="{7E7D0C94-08B4-48AE-8813-CC4D60294F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3899" y="609600"/>
            <a:ext cx="5372101" cy="5513767"/>
          </a:xfrm>
          <a:custGeom>
            <a:avLst/>
            <a:gdLst>
              <a:gd name="connsiteX0" fmla="*/ 0 w 5372101"/>
              <a:gd name="connsiteY0" fmla="*/ 0 h 5513767"/>
              <a:gd name="connsiteX1" fmla="*/ 5372101 w 5372101"/>
              <a:gd name="connsiteY1" fmla="*/ 0 h 5513767"/>
              <a:gd name="connsiteX2" fmla="*/ 5372101 w 5372101"/>
              <a:gd name="connsiteY2" fmla="*/ 5513767 h 5513767"/>
              <a:gd name="connsiteX3" fmla="*/ 5363126 w 5372101"/>
              <a:gd name="connsiteY3" fmla="*/ 5512835 h 5513767"/>
              <a:gd name="connsiteX4" fmla="*/ 5316714 w 5372101"/>
              <a:gd name="connsiteY4" fmla="*/ 5491247 h 5513767"/>
              <a:gd name="connsiteX5" fmla="*/ 5198331 w 5372101"/>
              <a:gd name="connsiteY5" fmla="*/ 5470092 h 5513767"/>
              <a:gd name="connsiteX6" fmla="*/ 5150428 w 5372101"/>
              <a:gd name="connsiteY6" fmla="*/ 5472506 h 5513767"/>
              <a:gd name="connsiteX7" fmla="*/ 5085506 w 5372101"/>
              <a:gd name="connsiteY7" fmla="*/ 5468851 h 5513767"/>
              <a:gd name="connsiteX8" fmla="*/ 4968663 w 5372101"/>
              <a:gd name="connsiteY8" fmla="*/ 5470487 h 5513767"/>
              <a:gd name="connsiteX9" fmla="*/ 4815623 w 5372101"/>
              <a:gd name="connsiteY9" fmla="*/ 5458622 h 5513767"/>
              <a:gd name="connsiteX10" fmla="*/ 4716679 w 5372101"/>
              <a:gd name="connsiteY10" fmla="*/ 5405365 h 5513767"/>
              <a:gd name="connsiteX11" fmla="*/ 4704891 w 5372101"/>
              <a:gd name="connsiteY11" fmla="*/ 5411529 h 5513767"/>
              <a:gd name="connsiteX12" fmla="*/ 4630496 w 5372101"/>
              <a:gd name="connsiteY12" fmla="*/ 5396532 h 5513767"/>
              <a:gd name="connsiteX13" fmla="*/ 4506964 w 5372101"/>
              <a:gd name="connsiteY13" fmla="*/ 5396685 h 5513767"/>
              <a:gd name="connsiteX14" fmla="*/ 4427135 w 5372101"/>
              <a:gd name="connsiteY14" fmla="*/ 5358585 h 5513767"/>
              <a:gd name="connsiteX15" fmla="*/ 4028338 w 5372101"/>
              <a:gd name="connsiteY15" fmla="*/ 5313494 h 5513767"/>
              <a:gd name="connsiteX16" fmla="*/ 4015367 w 5372101"/>
              <a:gd name="connsiteY16" fmla="*/ 5320766 h 5513767"/>
              <a:gd name="connsiteX17" fmla="*/ 4002837 w 5372101"/>
              <a:gd name="connsiteY17" fmla="*/ 5322294 h 5513767"/>
              <a:gd name="connsiteX18" fmla="*/ 3997650 w 5372101"/>
              <a:gd name="connsiteY18" fmla="*/ 5329513 h 5513767"/>
              <a:gd name="connsiteX19" fmla="*/ 3991991 w 5372101"/>
              <a:gd name="connsiteY19" fmla="*/ 5331908 h 5513767"/>
              <a:gd name="connsiteX20" fmla="*/ 3925210 w 5372101"/>
              <a:gd name="connsiteY20" fmla="*/ 5319395 h 5513767"/>
              <a:gd name="connsiteX21" fmla="*/ 3837014 w 5372101"/>
              <a:gd name="connsiteY21" fmla="*/ 5289023 h 5513767"/>
              <a:gd name="connsiteX22" fmla="*/ 3798765 w 5372101"/>
              <a:gd name="connsiteY22" fmla="*/ 5299431 h 5513767"/>
              <a:gd name="connsiteX23" fmla="*/ 3792144 w 5372101"/>
              <a:gd name="connsiteY23" fmla="*/ 5301616 h 5513767"/>
              <a:gd name="connsiteX24" fmla="*/ 3766249 w 5372101"/>
              <a:gd name="connsiteY24" fmla="*/ 5301869 h 5513767"/>
              <a:gd name="connsiteX25" fmla="*/ 3718651 w 5372101"/>
              <a:gd name="connsiteY25" fmla="*/ 5320541 h 5513767"/>
              <a:gd name="connsiteX26" fmla="*/ 3671207 w 5372101"/>
              <a:gd name="connsiteY26" fmla="*/ 5318046 h 5513767"/>
              <a:gd name="connsiteX27" fmla="*/ 3446863 w 5372101"/>
              <a:gd name="connsiteY27" fmla="*/ 5294348 h 5513767"/>
              <a:gd name="connsiteX28" fmla="*/ 3312000 w 5372101"/>
              <a:gd name="connsiteY28" fmla="*/ 5286923 h 5513767"/>
              <a:gd name="connsiteX29" fmla="*/ 3259756 w 5372101"/>
              <a:gd name="connsiteY29" fmla="*/ 5294712 h 5513767"/>
              <a:gd name="connsiteX30" fmla="*/ 3187481 w 5372101"/>
              <a:gd name="connsiteY30" fmla="*/ 5298457 h 5513767"/>
              <a:gd name="connsiteX31" fmla="*/ 3124115 w 5372101"/>
              <a:gd name="connsiteY31" fmla="*/ 5294626 h 5513767"/>
              <a:gd name="connsiteX32" fmla="*/ 3099907 w 5372101"/>
              <a:gd name="connsiteY32" fmla="*/ 5302443 h 5513767"/>
              <a:gd name="connsiteX33" fmla="*/ 3017494 w 5372101"/>
              <a:gd name="connsiteY33" fmla="*/ 5301439 h 5513767"/>
              <a:gd name="connsiteX34" fmla="*/ 3010848 w 5372101"/>
              <a:gd name="connsiteY34" fmla="*/ 5307225 h 5513767"/>
              <a:gd name="connsiteX35" fmla="*/ 2994286 w 5372101"/>
              <a:gd name="connsiteY35" fmla="*/ 5309060 h 5513767"/>
              <a:gd name="connsiteX36" fmla="*/ 2988160 w 5372101"/>
              <a:gd name="connsiteY36" fmla="*/ 5310041 h 5513767"/>
              <a:gd name="connsiteX37" fmla="*/ 2984260 w 5372101"/>
              <a:gd name="connsiteY37" fmla="*/ 5307528 h 5513767"/>
              <a:gd name="connsiteX38" fmla="*/ 2979127 w 5372101"/>
              <a:gd name="connsiteY38" fmla="*/ 5308389 h 5513767"/>
              <a:gd name="connsiteX39" fmla="*/ 2978660 w 5372101"/>
              <a:gd name="connsiteY39" fmla="*/ 5311563 h 5513767"/>
              <a:gd name="connsiteX40" fmla="*/ 2946326 w 5372101"/>
              <a:gd name="connsiteY40" fmla="*/ 5316745 h 5513767"/>
              <a:gd name="connsiteX41" fmla="*/ 2713134 w 5372101"/>
              <a:gd name="connsiteY41" fmla="*/ 5331381 h 5513767"/>
              <a:gd name="connsiteX42" fmla="*/ 2352072 w 5372101"/>
              <a:gd name="connsiteY42" fmla="*/ 5342761 h 5513767"/>
              <a:gd name="connsiteX43" fmla="*/ 2260922 w 5372101"/>
              <a:gd name="connsiteY43" fmla="*/ 5328122 h 5513767"/>
              <a:gd name="connsiteX44" fmla="*/ 2178497 w 5372101"/>
              <a:gd name="connsiteY44" fmla="*/ 5351065 h 5513767"/>
              <a:gd name="connsiteX45" fmla="*/ 2034408 w 5372101"/>
              <a:gd name="connsiteY45" fmla="*/ 5307958 h 5513767"/>
              <a:gd name="connsiteX46" fmla="*/ 1831505 w 5372101"/>
              <a:gd name="connsiteY46" fmla="*/ 5312691 h 5513767"/>
              <a:gd name="connsiteX47" fmla="*/ 1710387 w 5372101"/>
              <a:gd name="connsiteY47" fmla="*/ 5308705 h 5513767"/>
              <a:gd name="connsiteX48" fmla="*/ 1664816 w 5372101"/>
              <a:gd name="connsiteY48" fmla="*/ 5296479 h 5513767"/>
              <a:gd name="connsiteX49" fmla="*/ 1600883 w 5372101"/>
              <a:gd name="connsiteY49" fmla="*/ 5286607 h 5513767"/>
              <a:gd name="connsiteX50" fmla="*/ 1488397 w 5372101"/>
              <a:gd name="connsiteY50" fmla="*/ 5260898 h 5513767"/>
              <a:gd name="connsiteX51" fmla="*/ 1336670 w 5372101"/>
              <a:gd name="connsiteY51" fmla="*/ 5240770 h 5513767"/>
              <a:gd name="connsiteX52" fmla="*/ 1224297 w 5372101"/>
              <a:gd name="connsiteY52" fmla="*/ 5271845 h 5513767"/>
              <a:gd name="connsiteX53" fmla="*/ 1214830 w 5372101"/>
              <a:gd name="connsiteY53" fmla="*/ 5263450 h 5513767"/>
              <a:gd name="connsiteX54" fmla="*/ 1138181 w 5372101"/>
              <a:gd name="connsiteY54" fmla="*/ 5262590 h 5513767"/>
              <a:gd name="connsiteX55" fmla="*/ 943575 w 5372101"/>
              <a:gd name="connsiteY55" fmla="*/ 5290808 h 5513767"/>
              <a:gd name="connsiteX56" fmla="*/ 529813 w 5372101"/>
              <a:gd name="connsiteY56" fmla="*/ 5218555 h 5513767"/>
              <a:gd name="connsiteX57" fmla="*/ 519546 w 5372101"/>
              <a:gd name="connsiteY57" fmla="*/ 5208845 h 5513767"/>
              <a:gd name="connsiteX58" fmla="*/ 507906 w 5372101"/>
              <a:gd name="connsiteY58" fmla="*/ 5204779 h 5513767"/>
              <a:gd name="connsiteX59" fmla="*/ 505153 w 5372101"/>
              <a:gd name="connsiteY59" fmla="*/ 5196726 h 5513767"/>
              <a:gd name="connsiteX60" fmla="*/ 500429 w 5372101"/>
              <a:gd name="connsiteY60" fmla="*/ 5193241 h 5513767"/>
              <a:gd name="connsiteX61" fmla="*/ 431923 w 5372101"/>
              <a:gd name="connsiteY61" fmla="*/ 5191553 h 5513767"/>
              <a:gd name="connsiteX62" fmla="*/ 337115 w 5372101"/>
              <a:gd name="connsiteY62" fmla="*/ 5202714 h 5513767"/>
              <a:gd name="connsiteX63" fmla="*/ 303383 w 5372101"/>
              <a:gd name="connsiteY63" fmla="*/ 5184750 h 5513767"/>
              <a:gd name="connsiteX64" fmla="*/ 297664 w 5372101"/>
              <a:gd name="connsiteY64" fmla="*/ 5181269 h 5513767"/>
              <a:gd name="connsiteX65" fmla="*/ 272701 w 5372101"/>
              <a:gd name="connsiteY65" fmla="*/ 5175678 h 5513767"/>
              <a:gd name="connsiteX66" fmla="*/ 268242 w 5372101"/>
              <a:gd name="connsiteY66" fmla="*/ 5163678 h 5513767"/>
              <a:gd name="connsiteX67" fmla="*/ 232517 w 5372101"/>
              <a:gd name="connsiteY67" fmla="*/ 5147792 h 5513767"/>
              <a:gd name="connsiteX68" fmla="*/ 185851 w 5372101"/>
              <a:gd name="connsiteY68" fmla="*/ 5140408 h 5513767"/>
              <a:gd name="connsiteX69" fmla="*/ 20337 w 5372101"/>
              <a:gd name="connsiteY69" fmla="*/ 5113040 h 5513767"/>
              <a:gd name="connsiteX70" fmla="*/ 0 w 5372101"/>
              <a:gd name="connsiteY70" fmla="*/ 5112243 h 5513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5372101" h="5513767">
                <a:moveTo>
                  <a:pt x="0" y="0"/>
                </a:moveTo>
                <a:lnTo>
                  <a:pt x="5372101" y="0"/>
                </a:lnTo>
                <a:lnTo>
                  <a:pt x="5372101" y="5513767"/>
                </a:lnTo>
                <a:lnTo>
                  <a:pt x="5363126" y="5512835"/>
                </a:lnTo>
                <a:cubicBezTo>
                  <a:pt x="5345779" y="5509071"/>
                  <a:pt x="5329767" y="5502649"/>
                  <a:pt x="5316714" y="5491247"/>
                </a:cubicBezTo>
                <a:cubicBezTo>
                  <a:pt x="5295689" y="5478131"/>
                  <a:pt x="5219502" y="5459909"/>
                  <a:pt x="5198331" y="5470092"/>
                </a:cubicBezTo>
                <a:cubicBezTo>
                  <a:pt x="5181052" y="5469102"/>
                  <a:pt x="5165047" y="5459569"/>
                  <a:pt x="5150428" y="5472506"/>
                </a:cubicBezTo>
                <a:cubicBezTo>
                  <a:pt x="5129562" y="5487248"/>
                  <a:pt x="5088050" y="5445894"/>
                  <a:pt x="5085506" y="5468851"/>
                </a:cubicBezTo>
                <a:cubicBezTo>
                  <a:pt x="5055692" y="5440170"/>
                  <a:pt x="5006122" y="5469577"/>
                  <a:pt x="4968663" y="5470487"/>
                </a:cubicBezTo>
                <a:cubicBezTo>
                  <a:pt x="4947085" y="5444049"/>
                  <a:pt x="4889767" y="5472037"/>
                  <a:pt x="4815623" y="5458622"/>
                </a:cubicBezTo>
                <a:cubicBezTo>
                  <a:pt x="4792418" y="5428488"/>
                  <a:pt x="4765548" y="5449887"/>
                  <a:pt x="4716679" y="5405365"/>
                </a:cubicBezTo>
                <a:cubicBezTo>
                  <a:pt x="4713235" y="5407807"/>
                  <a:pt x="4709266" y="5409883"/>
                  <a:pt x="4704891" y="5411529"/>
                </a:cubicBezTo>
                <a:cubicBezTo>
                  <a:pt x="4679473" y="5421092"/>
                  <a:pt x="4646164" y="5414379"/>
                  <a:pt x="4630496" y="5396532"/>
                </a:cubicBezTo>
                <a:cubicBezTo>
                  <a:pt x="4590205" y="5365061"/>
                  <a:pt x="4548419" y="5412094"/>
                  <a:pt x="4506964" y="5396685"/>
                </a:cubicBezTo>
                <a:lnTo>
                  <a:pt x="4427135" y="5358585"/>
                </a:lnTo>
                <a:cubicBezTo>
                  <a:pt x="4319267" y="5308575"/>
                  <a:pt x="4152341" y="5340956"/>
                  <a:pt x="4028338" y="5313494"/>
                </a:cubicBezTo>
                <a:lnTo>
                  <a:pt x="4015367" y="5320766"/>
                </a:lnTo>
                <a:lnTo>
                  <a:pt x="4002837" y="5322294"/>
                </a:lnTo>
                <a:lnTo>
                  <a:pt x="3997650" y="5329513"/>
                </a:lnTo>
                <a:lnTo>
                  <a:pt x="3991991" y="5331908"/>
                </a:lnTo>
                <a:cubicBezTo>
                  <a:pt x="3969659" y="5338581"/>
                  <a:pt x="3978880" y="5316131"/>
                  <a:pt x="3925210" y="5319395"/>
                </a:cubicBezTo>
                <a:cubicBezTo>
                  <a:pt x="3947765" y="5277139"/>
                  <a:pt x="3837331" y="5338342"/>
                  <a:pt x="3837014" y="5289023"/>
                </a:cubicBezTo>
                <a:cubicBezTo>
                  <a:pt x="3824001" y="5291376"/>
                  <a:pt x="3811407" y="5295212"/>
                  <a:pt x="3798765" y="5299431"/>
                </a:cubicBezTo>
                <a:lnTo>
                  <a:pt x="3792144" y="5301616"/>
                </a:lnTo>
                <a:lnTo>
                  <a:pt x="3766249" y="5301869"/>
                </a:lnTo>
                <a:lnTo>
                  <a:pt x="3718651" y="5320541"/>
                </a:lnTo>
                <a:cubicBezTo>
                  <a:pt x="3703968" y="5321892"/>
                  <a:pt x="3688308" y="5321427"/>
                  <a:pt x="3671207" y="5318046"/>
                </a:cubicBezTo>
                <a:cubicBezTo>
                  <a:pt x="3616458" y="5288532"/>
                  <a:pt x="3514048" y="5333307"/>
                  <a:pt x="3446863" y="5294348"/>
                </a:cubicBezTo>
                <a:cubicBezTo>
                  <a:pt x="3420930" y="5283822"/>
                  <a:pt x="3333157" y="5274511"/>
                  <a:pt x="3312000" y="5286923"/>
                </a:cubicBezTo>
                <a:cubicBezTo>
                  <a:pt x="3292759" y="5287903"/>
                  <a:pt x="3273112" y="5280334"/>
                  <a:pt x="3259756" y="5294712"/>
                </a:cubicBezTo>
                <a:cubicBezTo>
                  <a:pt x="3239905" y="5311572"/>
                  <a:pt x="3185410" y="5275588"/>
                  <a:pt x="3187481" y="5298457"/>
                </a:cubicBezTo>
                <a:cubicBezTo>
                  <a:pt x="3168018" y="5286036"/>
                  <a:pt x="3146200" y="5288458"/>
                  <a:pt x="3124115" y="5294626"/>
                </a:cubicBezTo>
                <a:lnTo>
                  <a:pt x="3099907" y="5302443"/>
                </a:lnTo>
                <a:lnTo>
                  <a:pt x="3017494" y="5301439"/>
                </a:lnTo>
                <a:lnTo>
                  <a:pt x="3010848" y="5307225"/>
                </a:lnTo>
                <a:lnTo>
                  <a:pt x="2994286" y="5309060"/>
                </a:lnTo>
                <a:lnTo>
                  <a:pt x="2988160" y="5310041"/>
                </a:lnTo>
                <a:lnTo>
                  <a:pt x="2984260" y="5307528"/>
                </a:lnTo>
                <a:cubicBezTo>
                  <a:pt x="2981957" y="5306419"/>
                  <a:pt x="2980273" y="5306402"/>
                  <a:pt x="2979127" y="5308389"/>
                </a:cubicBezTo>
                <a:cubicBezTo>
                  <a:pt x="2978971" y="5309447"/>
                  <a:pt x="2978816" y="5310505"/>
                  <a:pt x="2978660" y="5311563"/>
                </a:cubicBezTo>
                <a:lnTo>
                  <a:pt x="2946326" y="5316745"/>
                </a:lnTo>
                <a:lnTo>
                  <a:pt x="2713134" y="5331381"/>
                </a:lnTo>
                <a:cubicBezTo>
                  <a:pt x="2610698" y="5372328"/>
                  <a:pt x="2466037" y="5325762"/>
                  <a:pt x="2352072" y="5342761"/>
                </a:cubicBezTo>
                <a:cubicBezTo>
                  <a:pt x="2293501" y="5293708"/>
                  <a:pt x="2324138" y="5338538"/>
                  <a:pt x="2260922" y="5328122"/>
                </a:cubicBezTo>
                <a:cubicBezTo>
                  <a:pt x="2275681" y="5372347"/>
                  <a:pt x="2185007" y="5301703"/>
                  <a:pt x="2178497" y="5351065"/>
                </a:cubicBezTo>
                <a:cubicBezTo>
                  <a:pt x="2133294" y="5337229"/>
                  <a:pt x="2097074" y="5300208"/>
                  <a:pt x="2034408" y="5307958"/>
                </a:cubicBezTo>
                <a:cubicBezTo>
                  <a:pt x="1981894" y="5332879"/>
                  <a:pt x="1896288" y="5279365"/>
                  <a:pt x="1831505" y="5312691"/>
                </a:cubicBezTo>
                <a:cubicBezTo>
                  <a:pt x="1807063" y="5321035"/>
                  <a:pt x="1727674" y="5322925"/>
                  <a:pt x="1710387" y="5308705"/>
                </a:cubicBezTo>
                <a:cubicBezTo>
                  <a:pt x="1693367" y="5306094"/>
                  <a:pt x="1674901" y="5312009"/>
                  <a:pt x="1664816" y="5296479"/>
                </a:cubicBezTo>
                <a:cubicBezTo>
                  <a:pt x="1649255" y="5277912"/>
                  <a:pt x="1596152" y="5309335"/>
                  <a:pt x="1600883" y="5286607"/>
                </a:cubicBezTo>
                <a:cubicBezTo>
                  <a:pt x="1563066" y="5308189"/>
                  <a:pt x="1524339" y="5269513"/>
                  <a:pt x="1488397" y="5260898"/>
                </a:cubicBezTo>
                <a:cubicBezTo>
                  <a:pt x="1459246" y="5282011"/>
                  <a:pt x="1412580" y="5243108"/>
                  <a:pt x="1336670" y="5240770"/>
                </a:cubicBezTo>
                <a:cubicBezTo>
                  <a:pt x="1304792" y="5265122"/>
                  <a:pt x="1285508" y="5238878"/>
                  <a:pt x="1224297" y="5271845"/>
                </a:cubicBezTo>
                <a:cubicBezTo>
                  <a:pt x="1221731" y="5268771"/>
                  <a:pt x="1218543" y="5265944"/>
                  <a:pt x="1214830" y="5263450"/>
                </a:cubicBezTo>
                <a:cubicBezTo>
                  <a:pt x="1193241" y="5248952"/>
                  <a:pt x="1158925" y="5248567"/>
                  <a:pt x="1138181" y="5262590"/>
                </a:cubicBezTo>
                <a:lnTo>
                  <a:pt x="943575" y="5290808"/>
                </a:lnTo>
                <a:cubicBezTo>
                  <a:pt x="823587" y="5316899"/>
                  <a:pt x="658340" y="5217603"/>
                  <a:pt x="529813" y="5218555"/>
                </a:cubicBezTo>
                <a:lnTo>
                  <a:pt x="519546" y="5208845"/>
                </a:lnTo>
                <a:lnTo>
                  <a:pt x="507906" y="5204779"/>
                </a:lnTo>
                <a:lnTo>
                  <a:pt x="505153" y="5196726"/>
                </a:lnTo>
                <a:lnTo>
                  <a:pt x="500429" y="5193241"/>
                </a:lnTo>
                <a:cubicBezTo>
                  <a:pt x="480923" y="5182176"/>
                  <a:pt x="482807" y="5205793"/>
                  <a:pt x="431923" y="5191553"/>
                </a:cubicBezTo>
                <a:cubicBezTo>
                  <a:pt x="440499" y="5237077"/>
                  <a:pt x="352872" y="5155083"/>
                  <a:pt x="337115" y="5202714"/>
                </a:cubicBezTo>
                <a:cubicBezTo>
                  <a:pt x="325265" y="5197752"/>
                  <a:pt x="314288" y="5191441"/>
                  <a:pt x="303383" y="5184750"/>
                </a:cubicBezTo>
                <a:lnTo>
                  <a:pt x="297664" y="5181269"/>
                </a:lnTo>
                <a:lnTo>
                  <a:pt x="272701" y="5175678"/>
                </a:lnTo>
                <a:lnTo>
                  <a:pt x="268242" y="5163678"/>
                </a:lnTo>
                <a:lnTo>
                  <a:pt x="232517" y="5147792"/>
                </a:lnTo>
                <a:cubicBezTo>
                  <a:pt x="218741" y="5143453"/>
                  <a:pt x="203450" y="5140668"/>
                  <a:pt x="185851" y="5140408"/>
                </a:cubicBezTo>
                <a:cubicBezTo>
                  <a:pt x="139207" y="5153337"/>
                  <a:pt x="79723" y="5120316"/>
                  <a:pt x="20337" y="5113040"/>
                </a:cubicBezTo>
                <a:lnTo>
                  <a:pt x="0" y="5112243"/>
                </a:lnTo>
                <a:close/>
              </a:path>
            </a:pathLst>
          </a:custGeom>
          <a:ln>
            <a:noFill/>
          </a:ln>
          <a:effectLst>
            <a:outerShdw blurRad="254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F89B5BE-3B3D-F31F-AA42-169D2CE50884}"/>
              </a:ext>
            </a:extLst>
          </p:cNvPr>
          <p:cNvSpPr>
            <a:spLocks noGrp="1"/>
          </p:cNvSpPr>
          <p:nvPr>
            <p:ph type="title"/>
          </p:nvPr>
        </p:nvSpPr>
        <p:spPr>
          <a:xfrm>
            <a:off x="1037809" y="1071350"/>
            <a:ext cx="4775162" cy="1339382"/>
          </a:xfrm>
        </p:spPr>
        <p:txBody>
          <a:bodyPr vert="horz" lIns="91440" tIns="45720" rIns="91440" bIns="45720" rtlCol="0" anchor="ctr">
            <a:normAutofit/>
          </a:bodyPr>
          <a:lstStyle/>
          <a:p>
            <a:pPr algn="ctr"/>
            <a:r>
              <a:rPr lang="en-US" sz="2800"/>
              <a:t>Underdosing</a:t>
            </a:r>
          </a:p>
        </p:txBody>
      </p:sp>
      <p:sp>
        <p:nvSpPr>
          <p:cNvPr id="15" name="Rectangle 6">
            <a:extLst>
              <a:ext uri="{FF2B5EF4-FFF2-40B4-BE49-F238E27FC236}">
                <a16:creationId xmlns:a16="http://schemas.microsoft.com/office/drawing/2014/main" id="{F0C518C2-0AA4-470C-87B9-9CBF428FBA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64666" y="399531"/>
            <a:ext cx="1707751" cy="42898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6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F61A3B44-2487-0A7D-2C4D-FDFE44333093}"/>
              </a:ext>
            </a:extLst>
          </p:cNvPr>
          <p:cNvSpPr>
            <a:spLocks noGrp="1"/>
          </p:cNvSpPr>
          <p:nvPr>
            <p:ph sz="half" idx="1"/>
          </p:nvPr>
        </p:nvSpPr>
        <p:spPr>
          <a:xfrm>
            <a:off x="1189319" y="2547257"/>
            <a:ext cx="4458446" cy="3109740"/>
          </a:xfrm>
        </p:spPr>
        <p:txBody>
          <a:bodyPr vert="horz" lIns="91440" tIns="45720" rIns="91440" bIns="45720" rtlCol="0" anchor="ctr">
            <a:normAutofit/>
          </a:bodyPr>
          <a:lstStyle/>
          <a:p>
            <a:pPr>
              <a:spcBef>
                <a:spcPts val="0"/>
              </a:spcBef>
            </a:pPr>
            <a:r>
              <a:rPr lang="en-US" sz="1200" u="sng" dirty="0">
                <a:effectLst/>
              </a:rPr>
              <a:t>Underdosing</a:t>
            </a:r>
          </a:p>
          <a:p>
            <a:pPr lvl="1">
              <a:spcBef>
                <a:spcPts val="0"/>
              </a:spcBef>
            </a:pPr>
            <a:r>
              <a:rPr lang="en-US" sz="1200" dirty="0">
                <a:effectLst/>
              </a:rPr>
              <a:t>Underdosing refers to taking less of a medication than is prescribed by a provider or a manufacturer’s instruction. Discontinuing the use of a prescribed medication on the patient's own initiative (not directed by the patient's provider) is classifieds as an underdosing. For underdosing, assign the code from categories T36-T50 (fifth or sixth character “6”). </a:t>
            </a:r>
          </a:p>
          <a:p>
            <a:pPr lvl="1">
              <a:spcBef>
                <a:spcPts val="0"/>
              </a:spcBef>
            </a:pPr>
            <a:r>
              <a:rPr lang="en-US" sz="1200" dirty="0">
                <a:effectLst/>
              </a:rPr>
              <a:t>Codes for underdosing should never be assigned as principal or first-listed codes. If a patient has a relapse or exacerbation of the medical condition for which the drug is prescribed because of the reduction in dose, then the medical condition itself should be coded. </a:t>
            </a:r>
          </a:p>
          <a:p>
            <a:pPr lvl="1">
              <a:spcBef>
                <a:spcPts val="0"/>
              </a:spcBef>
              <a:spcAft>
                <a:spcPts val="800"/>
              </a:spcAft>
            </a:pPr>
            <a:r>
              <a:rPr lang="en-US" sz="1200" dirty="0">
                <a:effectLst/>
              </a:rPr>
              <a:t>Noncompliance (Z91.12-, Z91.13- and Z91.14-) or complication of care (Y63.6-Y63.9) codes are to be used with an underdosing code to indicate intent, if known.</a:t>
            </a:r>
          </a:p>
          <a:p>
            <a:endParaRPr lang="en-US" sz="1100" dirty="0"/>
          </a:p>
        </p:txBody>
      </p:sp>
      <p:sp>
        <p:nvSpPr>
          <p:cNvPr id="7" name="TextBox 6">
            <a:extLst>
              <a:ext uri="{FF2B5EF4-FFF2-40B4-BE49-F238E27FC236}">
                <a16:creationId xmlns:a16="http://schemas.microsoft.com/office/drawing/2014/main" id="{D009DDCD-EB3F-A465-2CFB-FDB69D4CD891}"/>
              </a:ext>
            </a:extLst>
          </p:cNvPr>
          <p:cNvSpPr txBox="1"/>
          <p:nvPr/>
        </p:nvSpPr>
        <p:spPr>
          <a:xfrm>
            <a:off x="-1" y="6559968"/>
            <a:ext cx="8440190" cy="249684"/>
          </a:xfrm>
          <a:prstGeom prst="rect">
            <a:avLst/>
          </a:prstGeom>
          <a:noFill/>
        </p:spPr>
        <p:txBody>
          <a:bodyPr wrap="square" rtlCol="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000" b="0" i="0" u="none" strike="noStrike" kern="1200" cap="none" spc="0" normalizeH="0" baseline="0" noProof="0">
                <a:ln>
                  <a:noFill/>
                </a:ln>
                <a:solidFill>
                  <a:prstClr val="black"/>
                </a:solidFill>
                <a:effectLst/>
                <a:highlight>
                  <a:srgbClr val="FFFF00"/>
                </a:highlight>
                <a:uLnTx/>
                <a:uFillTx/>
                <a:latin typeface="Calibri" panose="020F0502020204030204"/>
                <a:ea typeface="Calibri" panose="020F0502020204030204" pitchFamily="34" charset="0"/>
                <a:cs typeface="Times New Roman" panose="02020603050405020304" pitchFamily="18" charset="0"/>
              </a:rPr>
              <a:t>ICD-10-CM Official Guidelines for Coding and Reporting, FY 2022, Pages 78-80 of 115</a:t>
            </a:r>
          </a:p>
        </p:txBody>
      </p:sp>
      <p:pic>
        <p:nvPicPr>
          <p:cNvPr id="4" name="Picture 3">
            <a:extLst>
              <a:ext uri="{FF2B5EF4-FFF2-40B4-BE49-F238E27FC236}">
                <a16:creationId xmlns:a16="http://schemas.microsoft.com/office/drawing/2014/main" id="{608ACEF8-F70A-2FE8-627C-8999D4ECD035}"/>
              </a:ext>
            </a:extLst>
          </p:cNvPr>
          <p:cNvPicPr>
            <a:picLocks noChangeAspect="1"/>
          </p:cNvPicPr>
          <p:nvPr/>
        </p:nvPicPr>
        <p:blipFill>
          <a:blip r:embed="rId4"/>
          <a:stretch>
            <a:fillRect/>
          </a:stretch>
        </p:blipFill>
        <p:spPr>
          <a:xfrm>
            <a:off x="10787400" y="6288833"/>
            <a:ext cx="1404055" cy="569167"/>
          </a:xfrm>
          <a:prstGeom prst="rect">
            <a:avLst/>
          </a:prstGeom>
        </p:spPr>
      </p:pic>
      <p:pic>
        <p:nvPicPr>
          <p:cNvPr id="5" name="Picture 4">
            <a:extLst>
              <a:ext uri="{FF2B5EF4-FFF2-40B4-BE49-F238E27FC236}">
                <a16:creationId xmlns:a16="http://schemas.microsoft.com/office/drawing/2014/main" id="{552E9CE4-957D-BAA2-DB03-ECADED398243}"/>
              </a:ext>
            </a:extLst>
          </p:cNvPr>
          <p:cNvPicPr>
            <a:picLocks noChangeAspect="1"/>
          </p:cNvPicPr>
          <p:nvPr/>
        </p:nvPicPr>
        <p:blipFill>
          <a:blip r:embed="rId5"/>
          <a:stretch>
            <a:fillRect/>
          </a:stretch>
        </p:blipFill>
        <p:spPr>
          <a:xfrm>
            <a:off x="8620598" y="6290018"/>
            <a:ext cx="2166257" cy="567982"/>
          </a:xfrm>
          <a:prstGeom prst="rect">
            <a:avLst/>
          </a:prstGeom>
        </p:spPr>
      </p:pic>
    </p:spTree>
    <p:extLst>
      <p:ext uri="{BB962C8B-B14F-4D97-AF65-F5344CB8AC3E}">
        <p14:creationId xmlns:p14="http://schemas.microsoft.com/office/powerpoint/2010/main" val="6329259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0">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D568EBB-3249-ADAA-AE2F-62C6A965F224}"/>
              </a:ext>
            </a:extLst>
          </p:cNvPr>
          <p:cNvSpPr>
            <a:spLocks noGrp="1"/>
          </p:cNvSpPr>
          <p:nvPr>
            <p:ph type="title"/>
          </p:nvPr>
        </p:nvSpPr>
        <p:spPr>
          <a:xfrm>
            <a:off x="838201" y="365125"/>
            <a:ext cx="5251316" cy="1807305"/>
          </a:xfrm>
        </p:spPr>
        <p:txBody>
          <a:bodyPr vert="horz" lIns="91440" tIns="45720" rIns="91440" bIns="45720" rtlCol="0" anchor="ctr">
            <a:normAutofit/>
          </a:bodyPr>
          <a:lstStyle/>
          <a:p>
            <a:r>
              <a:rPr lang="en-US"/>
              <a:t>Underdosing- Example</a:t>
            </a:r>
          </a:p>
        </p:txBody>
      </p:sp>
      <p:sp>
        <p:nvSpPr>
          <p:cNvPr id="3" name="Content Placeholder 2">
            <a:extLst>
              <a:ext uri="{FF2B5EF4-FFF2-40B4-BE49-F238E27FC236}">
                <a16:creationId xmlns:a16="http://schemas.microsoft.com/office/drawing/2014/main" id="{39A9FD5B-FC29-6F3D-0A7F-AE747C43E2FF}"/>
              </a:ext>
            </a:extLst>
          </p:cNvPr>
          <p:cNvSpPr>
            <a:spLocks noGrp="1"/>
          </p:cNvSpPr>
          <p:nvPr>
            <p:ph sz="half" idx="1"/>
          </p:nvPr>
        </p:nvSpPr>
        <p:spPr>
          <a:xfrm>
            <a:off x="838200" y="2333297"/>
            <a:ext cx="4619621" cy="3843666"/>
          </a:xfrm>
        </p:spPr>
        <p:txBody>
          <a:bodyPr vert="horz" lIns="91440" tIns="45720" rIns="91440" bIns="45720" rtlCol="0">
            <a:normAutofit/>
          </a:bodyPr>
          <a:lstStyle/>
          <a:p>
            <a:pPr fontAlgn="base"/>
            <a:r>
              <a:rPr lang="en-US" sz="1700"/>
              <a:t>A person who is presented with acute exacerbation of his chronic systolic heart failure because of only taking half of his Lasix prescription and he is refusing to take the actual dose. You can use the following codes (in the following sequence) to report this scenario.</a:t>
            </a:r>
          </a:p>
          <a:p>
            <a:pPr lvl="1" fontAlgn="base"/>
            <a:r>
              <a:rPr lang="en-US" sz="1700" b="1"/>
              <a:t>I50.23</a:t>
            </a:r>
            <a:r>
              <a:rPr lang="en-US" sz="1700"/>
              <a:t>: Acute on chronic systolic (congestive) heart failure</a:t>
            </a:r>
          </a:p>
          <a:p>
            <a:pPr lvl="1" fontAlgn="base"/>
            <a:r>
              <a:rPr lang="en-US" sz="1700" b="1"/>
              <a:t>T50.1X6A</a:t>
            </a:r>
            <a:r>
              <a:rPr lang="en-US" sz="1700"/>
              <a:t>: Underdosing of loop [high-ceiling] diuretics, initial encounter</a:t>
            </a:r>
          </a:p>
          <a:p>
            <a:pPr lvl="1" fontAlgn="base"/>
            <a:r>
              <a:rPr lang="en-US" sz="1700" b="1"/>
              <a:t>Z91.128</a:t>
            </a:r>
            <a:r>
              <a:rPr lang="en-US" sz="1700"/>
              <a:t>: Patient’s intentional underdosing of medication regimen for other reason</a:t>
            </a:r>
          </a:p>
          <a:p>
            <a:endParaRPr lang="en-US" sz="1700"/>
          </a:p>
        </p:txBody>
      </p:sp>
      <p:pic>
        <p:nvPicPr>
          <p:cNvPr id="6" name="Content Placeholder 5">
            <a:extLst>
              <a:ext uri="{FF2B5EF4-FFF2-40B4-BE49-F238E27FC236}">
                <a16:creationId xmlns:a16="http://schemas.microsoft.com/office/drawing/2014/main" id="{FD67F517-004D-9701-C9CA-E69881F15E18}"/>
              </a:ext>
            </a:extLst>
          </p:cNvPr>
          <p:cNvPicPr>
            <a:picLocks noGrp="1" noChangeAspect="1"/>
          </p:cNvPicPr>
          <p:nvPr>
            <p:ph sz="half" idx="2"/>
          </p:nvPr>
        </p:nvPicPr>
        <p:blipFill rotWithShape="1">
          <a:blip r:embed="rId3"/>
          <a:srcRect t="3554" b="293"/>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7" name="TextBox 6">
            <a:extLst>
              <a:ext uri="{FF2B5EF4-FFF2-40B4-BE49-F238E27FC236}">
                <a16:creationId xmlns:a16="http://schemas.microsoft.com/office/drawing/2014/main" id="{C75D1CAF-90A5-67A9-5873-E347B69898E1}"/>
              </a:ext>
            </a:extLst>
          </p:cNvPr>
          <p:cNvSpPr txBox="1"/>
          <p:nvPr/>
        </p:nvSpPr>
        <p:spPr>
          <a:xfrm>
            <a:off x="-3048" y="6596390"/>
            <a:ext cx="5421086"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panose="020F0502020204030204"/>
                <a:ea typeface="+mn-ea"/>
                <a:cs typeface="+mn-cs"/>
              </a:rPr>
              <a:t>https://www.outsourcestrategies.com/blog/icd-10-cm-medical-coding-for-toxic-reactions/</a:t>
            </a:r>
          </a:p>
        </p:txBody>
      </p:sp>
      <p:pic>
        <p:nvPicPr>
          <p:cNvPr id="4" name="Picture 3">
            <a:extLst>
              <a:ext uri="{FF2B5EF4-FFF2-40B4-BE49-F238E27FC236}">
                <a16:creationId xmlns:a16="http://schemas.microsoft.com/office/drawing/2014/main" id="{6656097E-E749-966F-D7BA-CD2E1DAB2A40}"/>
              </a:ext>
            </a:extLst>
          </p:cNvPr>
          <p:cNvPicPr>
            <a:picLocks noChangeAspect="1"/>
          </p:cNvPicPr>
          <p:nvPr/>
        </p:nvPicPr>
        <p:blipFill>
          <a:blip r:embed="rId4"/>
          <a:stretch>
            <a:fillRect/>
          </a:stretch>
        </p:blipFill>
        <p:spPr>
          <a:xfrm>
            <a:off x="10787400" y="6288833"/>
            <a:ext cx="1404055" cy="569167"/>
          </a:xfrm>
          <a:prstGeom prst="rect">
            <a:avLst/>
          </a:prstGeom>
        </p:spPr>
      </p:pic>
      <p:pic>
        <p:nvPicPr>
          <p:cNvPr id="5" name="Picture 4">
            <a:extLst>
              <a:ext uri="{FF2B5EF4-FFF2-40B4-BE49-F238E27FC236}">
                <a16:creationId xmlns:a16="http://schemas.microsoft.com/office/drawing/2014/main" id="{52A7BD6A-C435-173A-1304-6F46CBA2C001}"/>
              </a:ext>
            </a:extLst>
          </p:cNvPr>
          <p:cNvPicPr>
            <a:picLocks noChangeAspect="1"/>
          </p:cNvPicPr>
          <p:nvPr/>
        </p:nvPicPr>
        <p:blipFill>
          <a:blip r:embed="rId5"/>
          <a:stretch>
            <a:fillRect/>
          </a:stretch>
        </p:blipFill>
        <p:spPr>
          <a:xfrm>
            <a:off x="8620598" y="6290018"/>
            <a:ext cx="2166257" cy="567982"/>
          </a:xfrm>
          <a:prstGeom prst="rect">
            <a:avLst/>
          </a:prstGeom>
        </p:spPr>
      </p:pic>
    </p:spTree>
    <p:extLst>
      <p:ext uri="{BB962C8B-B14F-4D97-AF65-F5344CB8AC3E}">
        <p14:creationId xmlns:p14="http://schemas.microsoft.com/office/powerpoint/2010/main" val="41044020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Content Placeholder 5">
            <a:extLst>
              <a:ext uri="{FF2B5EF4-FFF2-40B4-BE49-F238E27FC236}">
                <a16:creationId xmlns:a16="http://schemas.microsoft.com/office/drawing/2014/main" id="{D9850E90-E35D-2547-99C7-17297AE7AD0A}"/>
              </a:ext>
            </a:extLst>
          </p:cNvPr>
          <p:cNvPicPr>
            <a:picLocks noGrp="1" noChangeAspect="1"/>
          </p:cNvPicPr>
          <p:nvPr>
            <p:ph sz="half" idx="2"/>
          </p:nvPr>
        </p:nvPicPr>
        <p:blipFill rotWithShape="1">
          <a:blip r:embed="rId3"/>
          <a:srcRect r="22099" b="1"/>
          <a:stretch/>
        </p:blipFill>
        <p:spPr>
          <a:xfrm>
            <a:off x="2522356" y="10"/>
            <a:ext cx="9669642" cy="6857990"/>
          </a:xfrm>
          <a:prstGeom prst="rect">
            <a:avLst/>
          </a:prstGeom>
        </p:spPr>
      </p:pic>
      <p:sp>
        <p:nvSpPr>
          <p:cNvPr id="13" name="Rectangle 1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6736C7-7A5C-8211-C463-A895FD76A765}"/>
              </a:ext>
            </a:extLst>
          </p:cNvPr>
          <p:cNvSpPr>
            <a:spLocks noGrp="1"/>
          </p:cNvSpPr>
          <p:nvPr>
            <p:ph type="title"/>
          </p:nvPr>
        </p:nvSpPr>
        <p:spPr>
          <a:xfrm>
            <a:off x="838200" y="365125"/>
            <a:ext cx="3822189" cy="1899912"/>
          </a:xfrm>
        </p:spPr>
        <p:txBody>
          <a:bodyPr vert="horz" lIns="91440" tIns="45720" rIns="91440" bIns="45720" rtlCol="0" anchor="ctr">
            <a:normAutofit/>
          </a:bodyPr>
          <a:lstStyle/>
          <a:p>
            <a:r>
              <a:rPr lang="en-US" sz="4000"/>
              <a:t>Underdosing- Example</a:t>
            </a:r>
          </a:p>
        </p:txBody>
      </p:sp>
      <p:sp>
        <p:nvSpPr>
          <p:cNvPr id="3" name="Content Placeholder 2">
            <a:extLst>
              <a:ext uri="{FF2B5EF4-FFF2-40B4-BE49-F238E27FC236}">
                <a16:creationId xmlns:a16="http://schemas.microsoft.com/office/drawing/2014/main" id="{F32C9900-6DDA-2122-9C39-CE3394569173}"/>
              </a:ext>
            </a:extLst>
          </p:cNvPr>
          <p:cNvSpPr>
            <a:spLocks noGrp="1"/>
          </p:cNvSpPr>
          <p:nvPr>
            <p:ph sz="half" idx="1"/>
          </p:nvPr>
        </p:nvSpPr>
        <p:spPr>
          <a:xfrm>
            <a:off x="838200" y="2434201"/>
            <a:ext cx="3822189" cy="3742762"/>
          </a:xfrm>
        </p:spPr>
        <p:txBody>
          <a:bodyPr vert="horz" lIns="91440" tIns="45720" rIns="91440" bIns="45720" rtlCol="0">
            <a:normAutofit/>
          </a:bodyPr>
          <a:lstStyle/>
          <a:p>
            <a:pPr marL="342900" marR="0" lvl="0">
              <a:spcBef>
                <a:spcPts val="0"/>
              </a:spcBef>
              <a:spcAft>
                <a:spcPts val="0"/>
              </a:spcAft>
            </a:pPr>
            <a:r>
              <a:rPr lang="en-US" sz="1400" u="sng">
                <a:effectLst/>
              </a:rPr>
              <a:t>Underdose of insulin due to insulin pump failure </a:t>
            </a:r>
            <a:endParaRPr lang="en-US" sz="1400">
              <a:effectLst/>
            </a:endParaRPr>
          </a:p>
          <a:p>
            <a:pPr lvl="1">
              <a:spcBef>
                <a:spcPts val="0"/>
              </a:spcBef>
              <a:spcAft>
                <a:spcPts val="800"/>
              </a:spcAft>
            </a:pPr>
            <a:r>
              <a:rPr lang="en-US" sz="1400">
                <a:effectLst/>
              </a:rPr>
              <a:t>An underdose of insulin due to an insulin pump failure should be assigned to a code from subcategory T85.6, Mechanical complication of other specified internal and external prosthetic devices, implants and grafts, that specifies the type of pump malfunction, as the principal or first-listed code, followed by code T38.3X6-, Underdosing of insulin and oral hypoglycemic [antidiabetic] drugs. Additional codes for the type of diabetes mellitus and any associated complications due to the underdosing should also be ICD-10-CM </a:t>
            </a:r>
          </a:p>
          <a:p>
            <a:endParaRPr lang="en-US" sz="1400"/>
          </a:p>
        </p:txBody>
      </p:sp>
      <p:sp>
        <p:nvSpPr>
          <p:cNvPr id="7" name="TextBox 6">
            <a:extLst>
              <a:ext uri="{FF2B5EF4-FFF2-40B4-BE49-F238E27FC236}">
                <a16:creationId xmlns:a16="http://schemas.microsoft.com/office/drawing/2014/main" id="{32BE71E1-2579-BB26-DFA3-514B9A006974}"/>
              </a:ext>
            </a:extLst>
          </p:cNvPr>
          <p:cNvSpPr txBox="1"/>
          <p:nvPr/>
        </p:nvSpPr>
        <p:spPr>
          <a:xfrm>
            <a:off x="-81740" y="6580618"/>
            <a:ext cx="8440190" cy="249684"/>
          </a:xfrm>
          <a:prstGeom prst="rect">
            <a:avLst/>
          </a:prstGeom>
          <a:noFill/>
        </p:spPr>
        <p:txBody>
          <a:bodyPr wrap="square" rtlCol="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000" b="0" i="0" u="none" strike="noStrike" kern="1200" cap="none" spc="0" normalizeH="0" baseline="0" noProof="0">
                <a:ln>
                  <a:noFill/>
                </a:ln>
                <a:solidFill>
                  <a:prstClr val="black"/>
                </a:solidFill>
                <a:effectLst/>
                <a:highlight>
                  <a:srgbClr val="FFFF00"/>
                </a:highlight>
                <a:uLnTx/>
                <a:uFillTx/>
                <a:latin typeface="Calibri" panose="020F0502020204030204"/>
                <a:ea typeface="Calibri" panose="020F0502020204030204" pitchFamily="34" charset="0"/>
                <a:cs typeface="Times New Roman" panose="02020603050405020304" pitchFamily="18" charset="0"/>
              </a:rPr>
              <a:t>ICD-10-CM Official Guidelines for Coding and Reporting, FY 2022, Pages 38-39 of 115</a:t>
            </a:r>
          </a:p>
        </p:txBody>
      </p:sp>
      <p:pic>
        <p:nvPicPr>
          <p:cNvPr id="4" name="Picture 3">
            <a:extLst>
              <a:ext uri="{FF2B5EF4-FFF2-40B4-BE49-F238E27FC236}">
                <a16:creationId xmlns:a16="http://schemas.microsoft.com/office/drawing/2014/main" id="{36109A74-4BD0-18A5-473F-25B948B04FA1}"/>
              </a:ext>
            </a:extLst>
          </p:cNvPr>
          <p:cNvPicPr>
            <a:picLocks noChangeAspect="1"/>
          </p:cNvPicPr>
          <p:nvPr/>
        </p:nvPicPr>
        <p:blipFill>
          <a:blip r:embed="rId4"/>
          <a:stretch>
            <a:fillRect/>
          </a:stretch>
        </p:blipFill>
        <p:spPr>
          <a:xfrm>
            <a:off x="10787400" y="6288833"/>
            <a:ext cx="1404055" cy="569167"/>
          </a:xfrm>
          <a:prstGeom prst="rect">
            <a:avLst/>
          </a:prstGeom>
        </p:spPr>
      </p:pic>
      <p:pic>
        <p:nvPicPr>
          <p:cNvPr id="5" name="Picture 4">
            <a:extLst>
              <a:ext uri="{FF2B5EF4-FFF2-40B4-BE49-F238E27FC236}">
                <a16:creationId xmlns:a16="http://schemas.microsoft.com/office/drawing/2014/main" id="{BF564B41-30D7-6CCC-7FED-CDCE1C5C113A}"/>
              </a:ext>
            </a:extLst>
          </p:cNvPr>
          <p:cNvPicPr>
            <a:picLocks noChangeAspect="1"/>
          </p:cNvPicPr>
          <p:nvPr/>
        </p:nvPicPr>
        <p:blipFill>
          <a:blip r:embed="rId5"/>
          <a:stretch>
            <a:fillRect/>
          </a:stretch>
        </p:blipFill>
        <p:spPr>
          <a:xfrm>
            <a:off x="8620598" y="6290018"/>
            <a:ext cx="2166257" cy="567982"/>
          </a:xfrm>
          <a:prstGeom prst="rect">
            <a:avLst/>
          </a:prstGeom>
        </p:spPr>
      </p:pic>
    </p:spTree>
    <p:extLst>
      <p:ext uri="{BB962C8B-B14F-4D97-AF65-F5344CB8AC3E}">
        <p14:creationId xmlns:p14="http://schemas.microsoft.com/office/powerpoint/2010/main" val="14453092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18507CA2-22E2-BED7-463D-C902E17D6D9E}"/>
              </a:ext>
            </a:extLst>
          </p:cNvPr>
          <p:cNvPicPr>
            <a:picLocks noGrp="1" noChangeAspect="1"/>
          </p:cNvPicPr>
          <p:nvPr>
            <p:ph sz="half" idx="2"/>
          </p:nvPr>
        </p:nvPicPr>
        <p:blipFill rotWithShape="1">
          <a:blip r:embed="rId3"/>
          <a:srcRect l="4981" r="8817" b="-1"/>
          <a:stretch/>
        </p:blipFill>
        <p:spPr>
          <a:xfrm>
            <a:off x="20" y="10"/>
            <a:ext cx="12188932" cy="6857990"/>
          </a:xfrm>
          <a:prstGeom prst="rect">
            <a:avLst/>
          </a:prstGeom>
        </p:spPr>
      </p:pic>
      <p:sp>
        <p:nvSpPr>
          <p:cNvPr id="11" name="Freeform: Shape 10">
            <a:extLst>
              <a:ext uri="{FF2B5EF4-FFF2-40B4-BE49-F238E27FC236}">
                <a16:creationId xmlns:a16="http://schemas.microsoft.com/office/drawing/2014/main" id="{5E8D2E83-FB3A-40E7-A9E5-7AB389D612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23809"/>
            <a:ext cx="11016943" cy="2262375"/>
          </a:xfrm>
          <a:custGeom>
            <a:avLst/>
            <a:gdLst>
              <a:gd name="connsiteX0" fmla="*/ 0 w 11016943"/>
              <a:gd name="connsiteY0" fmla="*/ 0 h 2262375"/>
              <a:gd name="connsiteX1" fmla="*/ 9969166 w 11016943"/>
              <a:gd name="connsiteY1" fmla="*/ 0 h 2262375"/>
              <a:gd name="connsiteX2" fmla="*/ 11016943 w 11016943"/>
              <a:gd name="connsiteY2" fmla="*/ 2262375 h 2262375"/>
              <a:gd name="connsiteX3" fmla="*/ 4942050 w 11016943"/>
              <a:gd name="connsiteY3" fmla="*/ 2262375 h 2262375"/>
              <a:gd name="connsiteX4" fmla="*/ 4582160 w 11016943"/>
              <a:gd name="connsiteY4" fmla="*/ 2262375 h 2262375"/>
              <a:gd name="connsiteX5" fmla="*/ 0 w 11016943"/>
              <a:gd name="connsiteY5" fmla="*/ 2262375 h 2262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16943" h="2262375">
                <a:moveTo>
                  <a:pt x="0" y="0"/>
                </a:moveTo>
                <a:lnTo>
                  <a:pt x="9969166" y="0"/>
                </a:lnTo>
                <a:lnTo>
                  <a:pt x="11016943" y="2262375"/>
                </a:lnTo>
                <a:lnTo>
                  <a:pt x="4942050" y="2262375"/>
                </a:lnTo>
                <a:lnTo>
                  <a:pt x="4582160" y="2262375"/>
                </a:lnTo>
                <a:lnTo>
                  <a:pt x="0" y="2262375"/>
                </a:lnTo>
                <a:close/>
              </a:path>
            </a:pathLst>
          </a:custGeom>
          <a:solidFill>
            <a:schemeClr val="bg1">
              <a:lumMod val="85000"/>
              <a:lumOff val="1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CB75ACD-DC82-B0A0-14A7-0EEA6835B1DE}"/>
              </a:ext>
            </a:extLst>
          </p:cNvPr>
          <p:cNvSpPr>
            <a:spLocks noGrp="1"/>
          </p:cNvSpPr>
          <p:nvPr>
            <p:ph type="title"/>
          </p:nvPr>
        </p:nvSpPr>
        <p:spPr>
          <a:xfrm>
            <a:off x="618062" y="4185749"/>
            <a:ext cx="9265771" cy="622836"/>
          </a:xfrm>
        </p:spPr>
        <p:txBody>
          <a:bodyPr vert="horz" lIns="91440" tIns="45720" rIns="91440" bIns="45720" rtlCol="0" anchor="ctr">
            <a:normAutofit/>
          </a:bodyPr>
          <a:lstStyle/>
          <a:p>
            <a:pPr algn="ctr"/>
            <a:r>
              <a:rPr lang="en-US" sz="3100"/>
              <a:t>Toxic Effects</a:t>
            </a:r>
          </a:p>
        </p:txBody>
      </p:sp>
      <p:sp>
        <p:nvSpPr>
          <p:cNvPr id="3" name="Content Placeholder 2">
            <a:extLst>
              <a:ext uri="{FF2B5EF4-FFF2-40B4-BE49-F238E27FC236}">
                <a16:creationId xmlns:a16="http://schemas.microsoft.com/office/drawing/2014/main" id="{B52B33E1-E4E4-6167-6C01-4FAAC812D9D7}"/>
              </a:ext>
            </a:extLst>
          </p:cNvPr>
          <p:cNvSpPr>
            <a:spLocks noGrp="1"/>
          </p:cNvSpPr>
          <p:nvPr>
            <p:ph sz="half" idx="1"/>
          </p:nvPr>
        </p:nvSpPr>
        <p:spPr>
          <a:xfrm>
            <a:off x="618063" y="4856921"/>
            <a:ext cx="9565028" cy="1249240"/>
          </a:xfrm>
        </p:spPr>
        <p:txBody>
          <a:bodyPr vert="horz" lIns="91440" tIns="45720" rIns="91440" bIns="45720" rtlCol="0">
            <a:normAutofit/>
          </a:bodyPr>
          <a:lstStyle/>
          <a:p>
            <a:pPr marL="457200" lvl="1">
              <a:spcBef>
                <a:spcPts val="0"/>
              </a:spcBef>
            </a:pPr>
            <a:r>
              <a:rPr lang="en-US" sz="1100">
                <a:effectLst/>
              </a:rPr>
              <a:t>The occurrence of drug toxicity is classified in ICD-10-CM as follows:</a:t>
            </a:r>
          </a:p>
          <a:p>
            <a:pPr marL="457200" lvl="1">
              <a:spcBef>
                <a:spcPts val="0"/>
              </a:spcBef>
            </a:pPr>
            <a:endParaRPr lang="en-US" sz="1100" u="sng">
              <a:effectLst/>
            </a:endParaRPr>
          </a:p>
          <a:p>
            <a:pPr lvl="1">
              <a:spcBef>
                <a:spcPts val="0"/>
              </a:spcBef>
            </a:pPr>
            <a:r>
              <a:rPr lang="en-US" sz="1100" u="sng">
                <a:effectLst/>
              </a:rPr>
              <a:t>Toxic Effects </a:t>
            </a:r>
            <a:endParaRPr lang="en-US" sz="1100">
              <a:effectLst/>
            </a:endParaRPr>
          </a:p>
          <a:p>
            <a:pPr lvl="2">
              <a:spcBef>
                <a:spcPts val="0"/>
              </a:spcBef>
            </a:pPr>
            <a:r>
              <a:rPr lang="en-US" sz="1100">
                <a:effectLst/>
              </a:rPr>
              <a:t>When a harmful substance is ingested or comes in contact with a person, this is classified as a toxic effect. The toxic effect codes are in categories T51-T65. </a:t>
            </a:r>
          </a:p>
          <a:p>
            <a:pPr lvl="2">
              <a:spcBef>
                <a:spcPts val="0"/>
              </a:spcBef>
              <a:spcAft>
                <a:spcPts val="800"/>
              </a:spcAft>
            </a:pPr>
            <a:r>
              <a:rPr lang="en-US" sz="1100">
                <a:effectLst/>
              </a:rPr>
              <a:t>Toxic effect codes have an associated intent: accidental, intentional self-harm, assault and undetermined.</a:t>
            </a:r>
          </a:p>
          <a:p>
            <a:endParaRPr lang="en-US" sz="1100"/>
          </a:p>
        </p:txBody>
      </p:sp>
      <p:sp>
        <p:nvSpPr>
          <p:cNvPr id="7" name="TextBox 6">
            <a:extLst>
              <a:ext uri="{FF2B5EF4-FFF2-40B4-BE49-F238E27FC236}">
                <a16:creationId xmlns:a16="http://schemas.microsoft.com/office/drawing/2014/main" id="{29032AB6-3255-AB63-A99E-6826BADB615D}"/>
              </a:ext>
            </a:extLst>
          </p:cNvPr>
          <p:cNvSpPr txBox="1"/>
          <p:nvPr/>
        </p:nvSpPr>
        <p:spPr>
          <a:xfrm>
            <a:off x="0" y="6573486"/>
            <a:ext cx="8440190" cy="249684"/>
          </a:xfrm>
          <a:prstGeom prst="rect">
            <a:avLst/>
          </a:prstGeom>
          <a:noFill/>
        </p:spPr>
        <p:txBody>
          <a:bodyPr wrap="square" rtlCol="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000" b="0" i="0" u="none" strike="noStrike" kern="1200" cap="none" spc="0" normalizeH="0" baseline="0" noProof="0">
                <a:ln>
                  <a:noFill/>
                </a:ln>
                <a:solidFill>
                  <a:prstClr val="black"/>
                </a:solidFill>
                <a:effectLst/>
                <a:highlight>
                  <a:srgbClr val="FFFF00"/>
                </a:highlight>
                <a:uLnTx/>
                <a:uFillTx/>
                <a:latin typeface="Calibri" panose="020F0502020204030204"/>
                <a:ea typeface="Calibri" panose="020F0502020204030204" pitchFamily="34" charset="0"/>
                <a:cs typeface="Times New Roman" panose="02020603050405020304" pitchFamily="18" charset="0"/>
              </a:rPr>
              <a:t>ICD-10-CM Official Guidelines for Coding and Reporting, FY 2022, Pages 78-80 of 115</a:t>
            </a:r>
          </a:p>
        </p:txBody>
      </p:sp>
      <p:pic>
        <p:nvPicPr>
          <p:cNvPr id="4" name="Picture 3">
            <a:extLst>
              <a:ext uri="{FF2B5EF4-FFF2-40B4-BE49-F238E27FC236}">
                <a16:creationId xmlns:a16="http://schemas.microsoft.com/office/drawing/2014/main" id="{F906734F-6472-F50D-0C03-41EF85350FD4}"/>
              </a:ext>
            </a:extLst>
          </p:cNvPr>
          <p:cNvPicPr>
            <a:picLocks noChangeAspect="1"/>
          </p:cNvPicPr>
          <p:nvPr/>
        </p:nvPicPr>
        <p:blipFill>
          <a:blip r:embed="rId4"/>
          <a:stretch>
            <a:fillRect/>
          </a:stretch>
        </p:blipFill>
        <p:spPr>
          <a:xfrm>
            <a:off x="10787400" y="6288833"/>
            <a:ext cx="1404055" cy="569167"/>
          </a:xfrm>
          <a:prstGeom prst="rect">
            <a:avLst/>
          </a:prstGeom>
        </p:spPr>
      </p:pic>
      <p:pic>
        <p:nvPicPr>
          <p:cNvPr id="5" name="Picture 4">
            <a:extLst>
              <a:ext uri="{FF2B5EF4-FFF2-40B4-BE49-F238E27FC236}">
                <a16:creationId xmlns:a16="http://schemas.microsoft.com/office/drawing/2014/main" id="{15F5A766-9C5B-D1C4-BDC9-727A2AF6C60D}"/>
              </a:ext>
            </a:extLst>
          </p:cNvPr>
          <p:cNvPicPr>
            <a:picLocks noChangeAspect="1"/>
          </p:cNvPicPr>
          <p:nvPr/>
        </p:nvPicPr>
        <p:blipFill>
          <a:blip r:embed="rId5"/>
          <a:stretch>
            <a:fillRect/>
          </a:stretch>
        </p:blipFill>
        <p:spPr>
          <a:xfrm>
            <a:off x="8620598" y="6290018"/>
            <a:ext cx="2166257" cy="567982"/>
          </a:xfrm>
          <a:prstGeom prst="rect">
            <a:avLst/>
          </a:prstGeom>
        </p:spPr>
      </p:pic>
    </p:spTree>
    <p:extLst>
      <p:ext uri="{BB962C8B-B14F-4D97-AF65-F5344CB8AC3E}">
        <p14:creationId xmlns:p14="http://schemas.microsoft.com/office/powerpoint/2010/main" val="2151446386"/>
      </p:ext>
    </p:extLst>
  </p:cSld>
  <p:clrMapOvr>
    <a:overrideClrMapping bg1="dk1" tx1="lt1" bg2="dk2" tx2="lt2" accent1="accent1" accent2="accent2" accent3="accent3" accent4="accent4" accent5="accent5" accent6="accent6" hlink="hlink" folHlink="folHlink"/>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EB41C5C-0F34-4DDA-9D7C-5E717F35F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384" y="303591"/>
            <a:ext cx="4334256" cy="5896743"/>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37F9E0A-EC1A-1D15-C32B-F1AECC0FACF8}"/>
              </a:ext>
            </a:extLst>
          </p:cNvPr>
          <p:cNvSpPr>
            <a:spLocks noGrp="1"/>
          </p:cNvSpPr>
          <p:nvPr>
            <p:ph type="title"/>
          </p:nvPr>
        </p:nvSpPr>
        <p:spPr>
          <a:xfrm>
            <a:off x="594360" y="640263"/>
            <a:ext cx="3822192" cy="1344975"/>
          </a:xfrm>
        </p:spPr>
        <p:txBody>
          <a:bodyPr vert="horz" lIns="91440" tIns="45720" rIns="91440" bIns="45720" rtlCol="0" anchor="ctr">
            <a:normAutofit/>
          </a:bodyPr>
          <a:lstStyle/>
          <a:p>
            <a:r>
              <a:rPr lang="en-US" sz="3600" kern="1200">
                <a:solidFill>
                  <a:schemeClr val="bg1"/>
                </a:solidFill>
                <a:latin typeface="+mj-lt"/>
                <a:ea typeface="+mj-ea"/>
                <a:cs typeface="+mj-cs"/>
              </a:rPr>
              <a:t>Toxic Effects-Example</a:t>
            </a:r>
          </a:p>
        </p:txBody>
      </p:sp>
      <p:cxnSp>
        <p:nvCxnSpPr>
          <p:cNvPr id="13" name="Straight Connector 12">
            <a:extLst>
              <a:ext uri="{FF2B5EF4-FFF2-40B4-BE49-F238E27FC236}">
                <a16:creationId xmlns:a16="http://schemas.microsoft.com/office/drawing/2014/main" id="{57E1E5E6-F385-4E9C-B201-BA5BDE5CAD5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04088" y="2050687"/>
            <a:ext cx="3685032" cy="0"/>
          </a:xfrm>
          <a:prstGeom prst="line">
            <a:avLst/>
          </a:prstGeom>
          <a:ln w="22225">
            <a:solidFill>
              <a:srgbClr val="E7E6E6"/>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A9F39431-946D-9327-AC7C-5163D766B749}"/>
              </a:ext>
            </a:extLst>
          </p:cNvPr>
          <p:cNvSpPr>
            <a:spLocks noGrp="1"/>
          </p:cNvSpPr>
          <p:nvPr>
            <p:ph sz="half" idx="1"/>
          </p:nvPr>
        </p:nvSpPr>
        <p:spPr>
          <a:xfrm>
            <a:off x="593610" y="2121763"/>
            <a:ext cx="3822192" cy="3773010"/>
          </a:xfrm>
        </p:spPr>
        <p:txBody>
          <a:bodyPr vert="horz" lIns="91440" tIns="45720" rIns="91440" bIns="45720" rtlCol="0">
            <a:normAutofit/>
          </a:bodyPr>
          <a:lstStyle/>
          <a:p>
            <a:r>
              <a:rPr lang="en-US" sz="1100" dirty="0">
                <a:solidFill>
                  <a:schemeClr val="bg1"/>
                </a:solidFill>
              </a:rPr>
              <a:t>Report toxic effects first, followed by all manifestations</a:t>
            </a:r>
          </a:p>
          <a:p>
            <a:r>
              <a:rPr lang="en-US" sz="1100" dirty="0">
                <a:solidFill>
                  <a:schemeClr val="bg1"/>
                </a:solidFill>
              </a:rPr>
              <a:t>If no intent is indicated, you should code to accidental</a:t>
            </a:r>
          </a:p>
          <a:p>
            <a:r>
              <a:rPr lang="en-US" sz="1100" dirty="0">
                <a:solidFill>
                  <a:schemeClr val="bg1"/>
                </a:solidFill>
              </a:rPr>
              <a:t>You should use undetermined intent only if there is specific documentation in the medical records that it is not possible to determine the intent of the toxic effect</a:t>
            </a:r>
          </a:p>
          <a:p>
            <a:endParaRPr lang="en-US" sz="1100" dirty="0">
              <a:solidFill>
                <a:schemeClr val="bg1"/>
              </a:solidFill>
            </a:endParaRPr>
          </a:p>
          <a:p>
            <a:pPr fontAlgn="base"/>
            <a:r>
              <a:rPr lang="en-US" sz="1100" dirty="0">
                <a:solidFill>
                  <a:schemeClr val="bg1"/>
                </a:solidFill>
              </a:rPr>
              <a:t>Example: A toddler comes to your facility vomiting after swallowing soap accidentally. You can report this using the following codes (in the following sequence).</a:t>
            </a:r>
          </a:p>
          <a:p>
            <a:pPr lvl="1" fontAlgn="base"/>
            <a:r>
              <a:rPr lang="en-US" sz="1100" b="1" dirty="0">
                <a:solidFill>
                  <a:schemeClr val="bg1"/>
                </a:solidFill>
              </a:rPr>
              <a:t>T55.0X1A: </a:t>
            </a:r>
            <a:r>
              <a:rPr lang="en-US" sz="1100" dirty="0">
                <a:solidFill>
                  <a:schemeClr val="bg1"/>
                </a:solidFill>
              </a:rPr>
              <a:t>Toxic effect of soaps, accidental (unintentional), initial encounter</a:t>
            </a:r>
          </a:p>
          <a:p>
            <a:pPr lvl="1" fontAlgn="base"/>
            <a:r>
              <a:rPr lang="en-US" sz="1100" b="1" dirty="0">
                <a:solidFill>
                  <a:schemeClr val="bg1"/>
                </a:solidFill>
              </a:rPr>
              <a:t>R11.10</a:t>
            </a:r>
            <a:r>
              <a:rPr lang="en-US" sz="1100" dirty="0">
                <a:solidFill>
                  <a:schemeClr val="bg1"/>
                </a:solidFill>
              </a:rPr>
              <a:t>: Vomiting, unspecified</a:t>
            </a:r>
          </a:p>
        </p:txBody>
      </p:sp>
      <p:pic>
        <p:nvPicPr>
          <p:cNvPr id="6" name="Content Placeholder 5">
            <a:extLst>
              <a:ext uri="{FF2B5EF4-FFF2-40B4-BE49-F238E27FC236}">
                <a16:creationId xmlns:a16="http://schemas.microsoft.com/office/drawing/2014/main" id="{6A7F7B42-4A4F-52CE-9383-A8CBB3462535}"/>
              </a:ext>
            </a:extLst>
          </p:cNvPr>
          <p:cNvPicPr>
            <a:picLocks noGrp="1" noChangeAspect="1"/>
          </p:cNvPicPr>
          <p:nvPr>
            <p:ph sz="half" idx="2"/>
          </p:nvPr>
        </p:nvPicPr>
        <p:blipFill>
          <a:blip r:embed="rId3"/>
          <a:stretch>
            <a:fillRect/>
          </a:stretch>
        </p:blipFill>
        <p:spPr>
          <a:xfrm>
            <a:off x="5491338" y="484632"/>
            <a:ext cx="5835407" cy="5733287"/>
          </a:xfrm>
          <a:prstGeom prst="rect">
            <a:avLst/>
          </a:prstGeom>
        </p:spPr>
      </p:pic>
      <p:sp>
        <p:nvSpPr>
          <p:cNvPr id="7" name="TextBox 6">
            <a:extLst>
              <a:ext uri="{FF2B5EF4-FFF2-40B4-BE49-F238E27FC236}">
                <a16:creationId xmlns:a16="http://schemas.microsoft.com/office/drawing/2014/main" id="{19165E56-6159-722E-1021-F18C96333B30}"/>
              </a:ext>
            </a:extLst>
          </p:cNvPr>
          <p:cNvSpPr txBox="1"/>
          <p:nvPr/>
        </p:nvSpPr>
        <p:spPr>
          <a:xfrm>
            <a:off x="-3048" y="6596390"/>
            <a:ext cx="5421086"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panose="020F0502020204030204"/>
                <a:ea typeface="+mn-ea"/>
                <a:cs typeface="+mn-cs"/>
              </a:rPr>
              <a:t>https://www.outsourcestrategies.com/blog/icd-10-cm-medical-coding-for-toxic-reactions/</a:t>
            </a:r>
          </a:p>
        </p:txBody>
      </p:sp>
      <p:pic>
        <p:nvPicPr>
          <p:cNvPr id="4" name="Picture 3">
            <a:extLst>
              <a:ext uri="{FF2B5EF4-FFF2-40B4-BE49-F238E27FC236}">
                <a16:creationId xmlns:a16="http://schemas.microsoft.com/office/drawing/2014/main" id="{9CCC0B77-D6B3-679B-D89C-56668260EB32}"/>
              </a:ext>
            </a:extLst>
          </p:cNvPr>
          <p:cNvPicPr>
            <a:picLocks noChangeAspect="1"/>
          </p:cNvPicPr>
          <p:nvPr/>
        </p:nvPicPr>
        <p:blipFill>
          <a:blip r:embed="rId4"/>
          <a:stretch>
            <a:fillRect/>
          </a:stretch>
        </p:blipFill>
        <p:spPr>
          <a:xfrm>
            <a:off x="10787400" y="6288833"/>
            <a:ext cx="1404055" cy="569167"/>
          </a:xfrm>
          <a:prstGeom prst="rect">
            <a:avLst/>
          </a:prstGeom>
        </p:spPr>
      </p:pic>
      <p:pic>
        <p:nvPicPr>
          <p:cNvPr id="5" name="Picture 4">
            <a:extLst>
              <a:ext uri="{FF2B5EF4-FFF2-40B4-BE49-F238E27FC236}">
                <a16:creationId xmlns:a16="http://schemas.microsoft.com/office/drawing/2014/main" id="{5393C41A-F6F6-0A45-87BF-F29E59BEC193}"/>
              </a:ext>
            </a:extLst>
          </p:cNvPr>
          <p:cNvPicPr>
            <a:picLocks noChangeAspect="1"/>
          </p:cNvPicPr>
          <p:nvPr/>
        </p:nvPicPr>
        <p:blipFill>
          <a:blip r:embed="rId5"/>
          <a:stretch>
            <a:fillRect/>
          </a:stretch>
        </p:blipFill>
        <p:spPr>
          <a:xfrm>
            <a:off x="8620598" y="6290018"/>
            <a:ext cx="2166257" cy="567982"/>
          </a:xfrm>
          <a:prstGeom prst="rect">
            <a:avLst/>
          </a:prstGeom>
        </p:spPr>
      </p:pic>
    </p:spTree>
    <p:extLst>
      <p:ext uri="{BB962C8B-B14F-4D97-AF65-F5344CB8AC3E}">
        <p14:creationId xmlns:p14="http://schemas.microsoft.com/office/powerpoint/2010/main" val="17794561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0">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12B8797-8862-BA42-95BA-5E0E93A4EEBD}"/>
              </a:ext>
            </a:extLst>
          </p:cNvPr>
          <p:cNvSpPr>
            <a:spLocks noGrp="1"/>
          </p:cNvSpPr>
          <p:nvPr>
            <p:ph type="title"/>
          </p:nvPr>
        </p:nvSpPr>
        <p:spPr>
          <a:xfrm>
            <a:off x="643467" y="321734"/>
            <a:ext cx="10905066" cy="1135737"/>
          </a:xfrm>
        </p:spPr>
        <p:txBody>
          <a:bodyPr vert="horz" lIns="91440" tIns="45720" rIns="91440" bIns="45720" rtlCol="0" anchor="ctr">
            <a:normAutofit/>
          </a:bodyPr>
          <a:lstStyle/>
          <a:p>
            <a:r>
              <a:rPr lang="en-US" sz="3600" kern="1200">
                <a:solidFill>
                  <a:schemeClr val="tx1"/>
                </a:solidFill>
                <a:latin typeface="+mj-lt"/>
                <a:ea typeface="+mj-ea"/>
                <a:cs typeface="+mj-cs"/>
              </a:rPr>
              <a:t>Substance Use Disorder (SUD) Terminology</a:t>
            </a:r>
          </a:p>
        </p:txBody>
      </p:sp>
      <p:sp>
        <p:nvSpPr>
          <p:cNvPr id="3" name="Content Placeholder 2">
            <a:extLst>
              <a:ext uri="{FF2B5EF4-FFF2-40B4-BE49-F238E27FC236}">
                <a16:creationId xmlns:a16="http://schemas.microsoft.com/office/drawing/2014/main" id="{6A59A508-7BB7-5B7B-D32C-A5FF4BFFAA30}"/>
              </a:ext>
            </a:extLst>
          </p:cNvPr>
          <p:cNvSpPr>
            <a:spLocks noGrp="1"/>
          </p:cNvSpPr>
          <p:nvPr>
            <p:ph sz="half" idx="1"/>
          </p:nvPr>
        </p:nvSpPr>
        <p:spPr>
          <a:xfrm>
            <a:off x="643469" y="1782981"/>
            <a:ext cx="4008384" cy="4393982"/>
          </a:xfrm>
        </p:spPr>
        <p:txBody>
          <a:bodyPr vert="horz" lIns="91440" tIns="45720" rIns="91440" bIns="45720" rtlCol="0">
            <a:normAutofit/>
          </a:bodyPr>
          <a:lstStyle/>
          <a:p>
            <a:r>
              <a:rPr lang="en-US" sz="1100" b="1"/>
              <a:t>Use</a:t>
            </a:r>
          </a:p>
          <a:p>
            <a:pPr lvl="1"/>
            <a:r>
              <a:rPr lang="en-US" sz="1100"/>
              <a:t>Consuming a substance on a regular basis, with no obvious clinical manifestations</a:t>
            </a:r>
          </a:p>
          <a:p>
            <a:r>
              <a:rPr lang="en-US" sz="1100" b="1"/>
              <a:t>Abuse</a:t>
            </a:r>
          </a:p>
          <a:p>
            <a:pPr lvl="1"/>
            <a:r>
              <a:rPr lang="en-US" sz="1100"/>
              <a:t>A habitual consumption of a substance, daily fixation and virtually everything else in life becoming secondary</a:t>
            </a:r>
          </a:p>
          <a:p>
            <a:r>
              <a:rPr lang="en-US" sz="1100" b="1"/>
              <a:t>Dependence</a:t>
            </a:r>
          </a:p>
          <a:p>
            <a:pPr lvl="1"/>
            <a:r>
              <a:rPr lang="en-US" sz="1100"/>
              <a:t>Compulsive, continuous consumption of a substance with a physiological need for the substance in order to function normally. Interruption of consumption leads to withdrawal</a:t>
            </a:r>
          </a:p>
          <a:p>
            <a:r>
              <a:rPr lang="en-US" sz="1100" b="1"/>
              <a:t>Withdrawal</a:t>
            </a:r>
          </a:p>
          <a:p>
            <a:pPr lvl="1"/>
            <a:r>
              <a:rPr lang="en-US" sz="1100"/>
              <a:t>A group of symptoms that occurs upon the abrupt discontinuation/separation or a decrease in dosage of the intake of medications, recreational drugs, and/or alcohol. Symptoms and signs of withdrawal can vary based on the substance and from individual to individual. </a:t>
            </a:r>
          </a:p>
        </p:txBody>
      </p:sp>
      <p:grpSp>
        <p:nvGrpSpPr>
          <p:cNvPr id="20" name="Group 12">
            <a:extLst>
              <a:ext uri="{FF2B5EF4-FFF2-40B4-BE49-F238E27FC236}">
                <a16:creationId xmlns:a16="http://schemas.microsoft.com/office/drawing/2014/main" id="{828A5161-06F1-46CF-8AD7-844680A59E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4601497"/>
            <a:ext cx="1014060" cy="2017580"/>
            <a:chOff x="0" y="4601497"/>
            <a:chExt cx="1014060" cy="2017580"/>
          </a:xfrm>
        </p:grpSpPr>
        <p:sp>
          <p:nvSpPr>
            <p:cNvPr id="14" name="Isosceles Triangle 13">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6" name="Content Placeholder 5">
            <a:extLst>
              <a:ext uri="{FF2B5EF4-FFF2-40B4-BE49-F238E27FC236}">
                <a16:creationId xmlns:a16="http://schemas.microsoft.com/office/drawing/2014/main" id="{DE3BC874-56B0-809C-E177-7B5BA57C53BF}"/>
              </a:ext>
            </a:extLst>
          </p:cNvPr>
          <p:cNvPicPr>
            <a:picLocks noGrp="1" noChangeAspect="1"/>
          </p:cNvPicPr>
          <p:nvPr>
            <p:ph sz="half" idx="2"/>
          </p:nvPr>
        </p:nvPicPr>
        <p:blipFill>
          <a:blip r:embed="rId3"/>
          <a:stretch>
            <a:fillRect/>
          </a:stretch>
        </p:blipFill>
        <p:spPr>
          <a:xfrm>
            <a:off x="5458684" y="1782981"/>
            <a:ext cx="5926483" cy="4361892"/>
          </a:xfrm>
          <a:prstGeom prst="rect">
            <a:avLst/>
          </a:prstGeom>
        </p:spPr>
      </p:pic>
      <p:grpSp>
        <p:nvGrpSpPr>
          <p:cNvPr id="17" name="Group 16">
            <a:extLst>
              <a:ext uri="{FF2B5EF4-FFF2-40B4-BE49-F238E27FC236}">
                <a16:creationId xmlns:a16="http://schemas.microsoft.com/office/drawing/2014/main" id="{5995D10D-E9C9-47DB-AE7E-801FEF38F5C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19290" y="1"/>
            <a:ext cx="972709" cy="1935307"/>
            <a:chOff x="10918968" y="713127"/>
            <a:chExt cx="1273032" cy="2532832"/>
          </a:xfrm>
        </p:grpSpPr>
        <p:sp>
          <p:nvSpPr>
            <p:cNvPr id="18" name="Rectangle 17">
              <a:extLst>
                <a:ext uri="{FF2B5EF4-FFF2-40B4-BE49-F238E27FC236}">
                  <a16:creationId xmlns:a16="http://schemas.microsoft.com/office/drawing/2014/main" id="{CC1A72C6-3DE4-4EC3-9AD5-9E0D40D8CE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Isosceles Triangle 18">
              <a:extLst>
                <a:ext uri="{FF2B5EF4-FFF2-40B4-BE49-F238E27FC236}">
                  <a16:creationId xmlns:a16="http://schemas.microsoft.com/office/drawing/2014/main" id="{0B0DA1F1-C391-4EDF-9FE0-23E86E1377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7" name="TextBox 6">
            <a:extLst>
              <a:ext uri="{FF2B5EF4-FFF2-40B4-BE49-F238E27FC236}">
                <a16:creationId xmlns:a16="http://schemas.microsoft.com/office/drawing/2014/main" id="{5B784669-DCA4-722B-1A18-7640DE6060D4}"/>
              </a:ext>
            </a:extLst>
          </p:cNvPr>
          <p:cNvSpPr txBox="1"/>
          <p:nvPr/>
        </p:nvSpPr>
        <p:spPr>
          <a:xfrm>
            <a:off x="-1" y="6549080"/>
            <a:ext cx="7109139"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panose="020F0502020204030204"/>
                <a:ea typeface="+mn-ea"/>
                <a:cs typeface="+mn-cs"/>
              </a:rPr>
              <a:t>https://www.ohsu.edu/sites/default/files/2021-09/Drug%20Use%20Disorders%20in%20ICD-10%2C%20July%202021.pdf</a:t>
            </a:r>
          </a:p>
        </p:txBody>
      </p:sp>
      <p:pic>
        <p:nvPicPr>
          <p:cNvPr id="4" name="Picture 3">
            <a:extLst>
              <a:ext uri="{FF2B5EF4-FFF2-40B4-BE49-F238E27FC236}">
                <a16:creationId xmlns:a16="http://schemas.microsoft.com/office/drawing/2014/main" id="{C1905316-4C94-B14F-6762-4D74E1249CFA}"/>
              </a:ext>
            </a:extLst>
          </p:cNvPr>
          <p:cNvPicPr>
            <a:picLocks noChangeAspect="1"/>
          </p:cNvPicPr>
          <p:nvPr/>
        </p:nvPicPr>
        <p:blipFill>
          <a:blip r:embed="rId4"/>
          <a:stretch>
            <a:fillRect/>
          </a:stretch>
        </p:blipFill>
        <p:spPr>
          <a:xfrm>
            <a:off x="10787400" y="6288833"/>
            <a:ext cx="1404055" cy="569167"/>
          </a:xfrm>
          <a:prstGeom prst="rect">
            <a:avLst/>
          </a:prstGeom>
        </p:spPr>
      </p:pic>
      <p:pic>
        <p:nvPicPr>
          <p:cNvPr id="5" name="Picture 4">
            <a:extLst>
              <a:ext uri="{FF2B5EF4-FFF2-40B4-BE49-F238E27FC236}">
                <a16:creationId xmlns:a16="http://schemas.microsoft.com/office/drawing/2014/main" id="{BD5F5C16-7A49-23E2-C3A0-445BB311ACCD}"/>
              </a:ext>
            </a:extLst>
          </p:cNvPr>
          <p:cNvPicPr>
            <a:picLocks noChangeAspect="1"/>
          </p:cNvPicPr>
          <p:nvPr/>
        </p:nvPicPr>
        <p:blipFill>
          <a:blip r:embed="rId5"/>
          <a:stretch>
            <a:fillRect/>
          </a:stretch>
        </p:blipFill>
        <p:spPr>
          <a:xfrm>
            <a:off x="8620598" y="6290018"/>
            <a:ext cx="2166257" cy="567982"/>
          </a:xfrm>
          <a:prstGeom prst="rect">
            <a:avLst/>
          </a:prstGeom>
        </p:spPr>
      </p:pic>
    </p:spTree>
    <p:extLst>
      <p:ext uri="{BB962C8B-B14F-4D97-AF65-F5344CB8AC3E}">
        <p14:creationId xmlns:p14="http://schemas.microsoft.com/office/powerpoint/2010/main" val="36741350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CF2330D-B240-42B5-8CB3-04CA4A3FB399}"/>
              </a:ext>
            </a:extLst>
          </p:cNvPr>
          <p:cNvPicPr>
            <a:picLocks noChangeAspect="1"/>
          </p:cNvPicPr>
          <p:nvPr/>
        </p:nvPicPr>
        <p:blipFill rotWithShape="1">
          <a:blip r:embed="rId2"/>
          <a:srcRect t="3747" b="9915"/>
          <a:stretch/>
        </p:blipFill>
        <p:spPr>
          <a:xfrm rot="16200000">
            <a:off x="9233689" y="-1054885"/>
            <a:ext cx="1907905" cy="4017679"/>
          </a:xfrm>
          <a:prstGeom prst="rect">
            <a:avLst/>
          </a:prstGeom>
        </p:spPr>
      </p:pic>
      <p:pic>
        <p:nvPicPr>
          <p:cNvPr id="11" name="Picture 10">
            <a:extLst>
              <a:ext uri="{FF2B5EF4-FFF2-40B4-BE49-F238E27FC236}">
                <a16:creationId xmlns:a16="http://schemas.microsoft.com/office/drawing/2014/main" id="{78D7F207-8E1C-4055-9A1C-69065F568CA9}"/>
              </a:ext>
            </a:extLst>
          </p:cNvPr>
          <p:cNvPicPr>
            <a:picLocks noChangeAspect="1"/>
          </p:cNvPicPr>
          <p:nvPr/>
        </p:nvPicPr>
        <p:blipFill rotWithShape="1">
          <a:blip r:embed="rId3"/>
          <a:srcRect b="5217"/>
          <a:stretch/>
        </p:blipFill>
        <p:spPr>
          <a:xfrm rot="16200000">
            <a:off x="1104900" y="3980476"/>
            <a:ext cx="1943100" cy="4152899"/>
          </a:xfrm>
          <a:prstGeom prst="rect">
            <a:avLst/>
          </a:prstGeom>
        </p:spPr>
      </p:pic>
      <p:sp>
        <p:nvSpPr>
          <p:cNvPr id="2" name="Title 1">
            <a:extLst>
              <a:ext uri="{FF2B5EF4-FFF2-40B4-BE49-F238E27FC236}">
                <a16:creationId xmlns:a16="http://schemas.microsoft.com/office/drawing/2014/main" id="{A0356EEC-ED7A-4362-A074-A8AE27FF2728}"/>
              </a:ext>
            </a:extLst>
          </p:cNvPr>
          <p:cNvSpPr>
            <a:spLocks noGrp="1"/>
          </p:cNvSpPr>
          <p:nvPr>
            <p:ph type="title"/>
          </p:nvPr>
        </p:nvSpPr>
        <p:spPr/>
        <p:txBody>
          <a:bodyPr/>
          <a:lstStyle/>
          <a:p>
            <a:r>
              <a:rPr lang="en-US" b="1"/>
              <a:t>SCOPE-OK Consortium</a:t>
            </a:r>
          </a:p>
        </p:txBody>
      </p:sp>
      <p:sp>
        <p:nvSpPr>
          <p:cNvPr id="7" name="Content Placeholder 2">
            <a:extLst>
              <a:ext uri="{FF2B5EF4-FFF2-40B4-BE49-F238E27FC236}">
                <a16:creationId xmlns:a16="http://schemas.microsoft.com/office/drawing/2014/main" id="{401B3A6E-0525-4E7C-A1B4-417B2D073E22}"/>
              </a:ext>
            </a:extLst>
          </p:cNvPr>
          <p:cNvSpPr txBox="1">
            <a:spLocks/>
          </p:cNvSpPr>
          <p:nvPr/>
        </p:nvSpPr>
        <p:spPr>
          <a:xfrm>
            <a:off x="590913" y="2055819"/>
            <a:ext cx="11273760" cy="4012163"/>
          </a:xfrm>
          <a:prstGeom prst="rect">
            <a:avLst/>
          </a:prstGeom>
          <a:noFill/>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b="1"/>
              <a:t>SCOPE-OK </a:t>
            </a:r>
            <a:r>
              <a:rPr lang="en-US" sz="2400"/>
              <a:t>meets </a:t>
            </a:r>
            <a:r>
              <a:rPr lang="en-US" sz="2400">
                <a:cs typeface="Times New Roman" panose="02020603050405020304" pitchFamily="18" charset="0"/>
              </a:rPr>
              <a:t>the 2nd Month each quarter (February, May, August, November)– Ardmore Public Library 10 AM-12 PM</a:t>
            </a:r>
          </a:p>
          <a:p>
            <a:r>
              <a:rPr lang="en-US" sz="2400">
                <a:cs typeface="Times New Roman" panose="02020603050405020304" pitchFamily="18" charset="0"/>
              </a:rPr>
              <a:t>Members include:</a:t>
            </a:r>
          </a:p>
          <a:p>
            <a:pPr lvl="1" indent="-342900">
              <a:spcBef>
                <a:spcPts val="0"/>
              </a:spcBef>
              <a:buFont typeface="Symbol" panose="05050102010706020507" pitchFamily="18" charset="2"/>
              <a:buChar char=""/>
            </a:pPr>
            <a:r>
              <a:rPr lang="en-US" sz="2000">
                <a:effectLst/>
                <a:ea typeface="Calibri" panose="020F0502020204030204" pitchFamily="34" charset="0"/>
                <a:cs typeface="Times New Roman" panose="02020603050405020304" pitchFamily="18" charset="0"/>
              </a:rPr>
              <a:t>Groups focused on rural, preventative, and/or public health</a:t>
            </a:r>
          </a:p>
          <a:p>
            <a:pPr lvl="1" indent="-342900">
              <a:spcBef>
                <a:spcPts val="0"/>
              </a:spcBef>
              <a:buFont typeface="Symbol" panose="05050102010706020507" pitchFamily="18" charset="2"/>
              <a:buChar char=""/>
            </a:pPr>
            <a:r>
              <a:rPr lang="en-US" sz="2000">
                <a:effectLst/>
                <a:ea typeface="Calibri" panose="020F0502020204030204" pitchFamily="34" charset="0"/>
                <a:cs typeface="Times New Roman" panose="02020603050405020304" pitchFamily="18" charset="0"/>
              </a:rPr>
              <a:t>Healthcare providers from all settings of care</a:t>
            </a:r>
          </a:p>
          <a:p>
            <a:pPr lvl="1" indent="-342900">
              <a:spcBef>
                <a:spcPts val="0"/>
              </a:spcBef>
              <a:buFont typeface="Symbol" panose="05050102010706020507" pitchFamily="18" charset="2"/>
              <a:buChar char=""/>
            </a:pPr>
            <a:r>
              <a:rPr lang="en-US" sz="2000">
                <a:effectLst/>
                <a:ea typeface="Calibri" panose="020F0502020204030204" pitchFamily="34" charset="0"/>
                <a:cs typeface="Times New Roman" panose="02020603050405020304" pitchFamily="18" charset="0"/>
              </a:rPr>
              <a:t>Educators and school system representatives </a:t>
            </a:r>
          </a:p>
          <a:p>
            <a:pPr lvl="1" indent="-342900">
              <a:spcBef>
                <a:spcPts val="0"/>
              </a:spcBef>
              <a:buFont typeface="Symbol" panose="05050102010706020507" pitchFamily="18" charset="2"/>
              <a:buChar char=""/>
            </a:pPr>
            <a:r>
              <a:rPr lang="en-US" sz="2000">
                <a:effectLst/>
                <a:ea typeface="Calibri" panose="020F0502020204030204" pitchFamily="34" charset="0"/>
                <a:cs typeface="Times New Roman" panose="02020603050405020304" pitchFamily="18" charset="0"/>
              </a:rPr>
              <a:t>Organizations involved with the prevention, treatment, and recovery of substance use</a:t>
            </a:r>
          </a:p>
          <a:p>
            <a:pPr lvl="1" indent="-342900">
              <a:spcBef>
                <a:spcPts val="0"/>
              </a:spcBef>
              <a:buFont typeface="Symbol" panose="05050102010706020507" pitchFamily="18" charset="2"/>
              <a:buChar char=""/>
            </a:pPr>
            <a:r>
              <a:rPr lang="en-US" sz="2000">
                <a:effectLst/>
                <a:ea typeface="Calibri" panose="020F0502020204030204" pitchFamily="34" charset="0"/>
                <a:cs typeface="Times New Roman" panose="02020603050405020304" pitchFamily="18" charset="0"/>
              </a:rPr>
              <a:t>Persons directly impacted by substance use (persons in recovery, impacted family members, persons who use drugs, etc.)</a:t>
            </a:r>
            <a:endParaRPr lang="en-US" sz="2000"/>
          </a:p>
        </p:txBody>
      </p:sp>
      <p:pic>
        <p:nvPicPr>
          <p:cNvPr id="10" name="Content Placeholder 4" descr="Text&#10;&#10;Description automatically generated">
            <a:extLst>
              <a:ext uri="{FF2B5EF4-FFF2-40B4-BE49-F238E27FC236}">
                <a16:creationId xmlns:a16="http://schemas.microsoft.com/office/drawing/2014/main" id="{22408690-B840-4282-BBFF-6CECC206BA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34476" y="6159501"/>
            <a:ext cx="2030197" cy="556275"/>
          </a:xfrm>
          <a:prstGeom prst="rect">
            <a:avLst/>
          </a:prstGeom>
        </p:spPr>
      </p:pic>
      <p:pic>
        <p:nvPicPr>
          <p:cNvPr id="8" name="Content Placeholder 4" descr="Text&#10;&#10;Description automatically generated">
            <a:extLst>
              <a:ext uri="{FF2B5EF4-FFF2-40B4-BE49-F238E27FC236}">
                <a16:creationId xmlns:a16="http://schemas.microsoft.com/office/drawing/2014/main" id="{774BC38C-5628-4914-94F8-7ABDA7144F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54341" y="5297653"/>
            <a:ext cx="5542140" cy="1518547"/>
          </a:xfrm>
          <a:prstGeom prst="rect">
            <a:avLst/>
          </a:prstGeom>
        </p:spPr>
      </p:pic>
    </p:spTree>
    <p:extLst>
      <p:ext uri="{BB962C8B-B14F-4D97-AF65-F5344CB8AC3E}">
        <p14:creationId xmlns:p14="http://schemas.microsoft.com/office/powerpoint/2010/main" val="408505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C44B5E1-0C97-1F97-3E90-7A616EB400D1}"/>
              </a:ext>
            </a:extLst>
          </p:cNvPr>
          <p:cNvPicPr>
            <a:picLocks noChangeAspect="1"/>
          </p:cNvPicPr>
          <p:nvPr/>
        </p:nvPicPr>
        <p:blipFill>
          <a:blip r:embed="rId3"/>
          <a:stretch>
            <a:fillRect/>
          </a:stretch>
        </p:blipFill>
        <p:spPr>
          <a:xfrm>
            <a:off x="0" y="-211"/>
            <a:ext cx="12192000" cy="6858211"/>
          </a:xfrm>
          <a:prstGeom prst="rect">
            <a:avLst/>
          </a:prstGeom>
        </p:spPr>
      </p:pic>
      <p:sp>
        <p:nvSpPr>
          <p:cNvPr id="2" name="Title 1">
            <a:extLst>
              <a:ext uri="{FF2B5EF4-FFF2-40B4-BE49-F238E27FC236}">
                <a16:creationId xmlns:a16="http://schemas.microsoft.com/office/drawing/2014/main" id="{A7951916-F3A0-BB67-604B-0D95291BB45E}"/>
              </a:ext>
            </a:extLst>
          </p:cNvPr>
          <p:cNvSpPr>
            <a:spLocks noGrp="1"/>
          </p:cNvSpPr>
          <p:nvPr>
            <p:ph type="title"/>
          </p:nvPr>
        </p:nvSpPr>
        <p:spPr>
          <a:xfrm>
            <a:off x="3257282" y="222379"/>
            <a:ext cx="5030273" cy="894689"/>
          </a:xfrm>
          <a:solidFill>
            <a:schemeClr val="bg1"/>
          </a:solidFill>
        </p:spPr>
        <p:txBody>
          <a:bodyPr/>
          <a:lstStyle/>
          <a:p>
            <a:pPr algn="ctr"/>
            <a:r>
              <a:rPr lang="en-US"/>
              <a:t>Differing Drug Types</a:t>
            </a:r>
          </a:p>
        </p:txBody>
      </p:sp>
      <p:sp>
        <p:nvSpPr>
          <p:cNvPr id="3" name="Content Placeholder 2">
            <a:extLst>
              <a:ext uri="{FF2B5EF4-FFF2-40B4-BE49-F238E27FC236}">
                <a16:creationId xmlns:a16="http://schemas.microsoft.com/office/drawing/2014/main" id="{4531D608-6B93-E1E8-7D68-6337BAFEB151}"/>
              </a:ext>
            </a:extLst>
          </p:cNvPr>
          <p:cNvSpPr>
            <a:spLocks noGrp="1"/>
          </p:cNvSpPr>
          <p:nvPr>
            <p:ph sz="half" idx="1"/>
          </p:nvPr>
        </p:nvSpPr>
        <p:spPr>
          <a:xfrm>
            <a:off x="0" y="1793429"/>
            <a:ext cx="3257282" cy="4351338"/>
          </a:xfrm>
          <a:solidFill>
            <a:schemeClr val="bg1"/>
          </a:solidFill>
        </p:spPr>
        <p:txBody>
          <a:bodyPr>
            <a:normAutofit fontScale="92500" lnSpcReduction="20000"/>
          </a:bodyPr>
          <a:lstStyle/>
          <a:p>
            <a:r>
              <a:rPr lang="en-US" u="sng"/>
              <a:t> Opioids – F11 </a:t>
            </a:r>
          </a:p>
          <a:p>
            <a:pPr lvl="1"/>
            <a:r>
              <a:rPr lang="en-US"/>
              <a:t>Heroin </a:t>
            </a:r>
          </a:p>
          <a:p>
            <a:pPr lvl="1"/>
            <a:r>
              <a:rPr lang="en-US"/>
              <a:t>Hydrocodone </a:t>
            </a:r>
          </a:p>
          <a:p>
            <a:pPr lvl="1"/>
            <a:r>
              <a:rPr lang="en-US"/>
              <a:t>Oxycodone </a:t>
            </a:r>
          </a:p>
          <a:p>
            <a:pPr lvl="1"/>
            <a:r>
              <a:rPr lang="en-US"/>
              <a:t>Morphine </a:t>
            </a:r>
          </a:p>
          <a:p>
            <a:pPr lvl="1"/>
            <a:r>
              <a:rPr lang="en-US"/>
              <a:t>Hydromorphone </a:t>
            </a:r>
          </a:p>
          <a:p>
            <a:pPr lvl="1"/>
            <a:r>
              <a:rPr lang="en-US"/>
              <a:t>Codeine </a:t>
            </a:r>
          </a:p>
          <a:p>
            <a:pPr lvl="1"/>
            <a:r>
              <a:rPr lang="en-US"/>
              <a:t>Demerol </a:t>
            </a:r>
          </a:p>
          <a:p>
            <a:pPr lvl="1"/>
            <a:r>
              <a:rPr lang="en-US"/>
              <a:t>Fentanyl</a:t>
            </a:r>
          </a:p>
          <a:p>
            <a:r>
              <a:rPr lang="en-US" u="sng"/>
              <a:t>Stimulants – F15</a:t>
            </a:r>
          </a:p>
          <a:p>
            <a:pPr lvl="1"/>
            <a:r>
              <a:rPr lang="en-US"/>
              <a:t>Methamphetamines</a:t>
            </a:r>
          </a:p>
          <a:p>
            <a:pPr lvl="1"/>
            <a:r>
              <a:rPr lang="en-US"/>
              <a:t>Ritalin, Adderall, etc.</a:t>
            </a:r>
          </a:p>
          <a:p>
            <a:pPr lvl="1"/>
            <a:endParaRPr lang="en-US">
              <a:solidFill>
                <a:schemeClr val="bg1"/>
              </a:solidFill>
            </a:endParaRPr>
          </a:p>
        </p:txBody>
      </p:sp>
      <p:sp>
        <p:nvSpPr>
          <p:cNvPr id="4" name="Content Placeholder 3">
            <a:extLst>
              <a:ext uri="{FF2B5EF4-FFF2-40B4-BE49-F238E27FC236}">
                <a16:creationId xmlns:a16="http://schemas.microsoft.com/office/drawing/2014/main" id="{FF344299-537F-D1A4-AC46-8AE035AC6246}"/>
              </a:ext>
            </a:extLst>
          </p:cNvPr>
          <p:cNvSpPr>
            <a:spLocks noGrp="1"/>
          </p:cNvSpPr>
          <p:nvPr>
            <p:ph sz="half" idx="2"/>
          </p:nvPr>
        </p:nvSpPr>
        <p:spPr>
          <a:xfrm>
            <a:off x="3795242" y="1785357"/>
            <a:ext cx="3954351" cy="4351338"/>
          </a:xfrm>
          <a:solidFill>
            <a:schemeClr val="bg1"/>
          </a:solidFill>
        </p:spPr>
        <p:txBody>
          <a:bodyPr>
            <a:normAutofit fontScale="92500" lnSpcReduction="20000"/>
          </a:bodyPr>
          <a:lstStyle/>
          <a:p>
            <a:r>
              <a:rPr lang="en-US" u="sng"/>
              <a:t>Hallucinogens – F16 </a:t>
            </a:r>
          </a:p>
          <a:p>
            <a:pPr lvl="1"/>
            <a:r>
              <a:rPr lang="en-US"/>
              <a:t>PCP</a:t>
            </a:r>
          </a:p>
          <a:p>
            <a:pPr lvl="1"/>
            <a:r>
              <a:rPr lang="en-US"/>
              <a:t>LSD </a:t>
            </a:r>
          </a:p>
          <a:p>
            <a:pPr lvl="1"/>
            <a:r>
              <a:rPr lang="en-US"/>
              <a:t>Ecstasy </a:t>
            </a:r>
          </a:p>
          <a:p>
            <a:pPr lvl="1"/>
            <a:r>
              <a:rPr lang="en-US"/>
              <a:t>Mushrooms</a:t>
            </a:r>
          </a:p>
          <a:p>
            <a:r>
              <a:rPr lang="en-US" u="sng"/>
              <a:t>Sedative/Hypnotics – F13</a:t>
            </a:r>
          </a:p>
          <a:p>
            <a:pPr lvl="1"/>
            <a:r>
              <a:rPr lang="en-US"/>
              <a:t>Benzodiazepines (Xanax, Ativan, Valium, etc.)</a:t>
            </a:r>
          </a:p>
          <a:p>
            <a:pPr lvl="1"/>
            <a:r>
              <a:rPr lang="en-US"/>
              <a:t>Barbiturates </a:t>
            </a:r>
          </a:p>
          <a:p>
            <a:pPr lvl="1"/>
            <a:r>
              <a:rPr lang="en-US"/>
              <a:t>Ambien, Lunesta, etc.</a:t>
            </a:r>
          </a:p>
          <a:p>
            <a:r>
              <a:rPr lang="en-US" u="sng"/>
              <a:t>Inhalants – F18</a:t>
            </a:r>
          </a:p>
          <a:p>
            <a:pPr lvl="1"/>
            <a:r>
              <a:rPr lang="en-US"/>
              <a:t>Spray cans</a:t>
            </a:r>
          </a:p>
          <a:p>
            <a:pPr lvl="1"/>
            <a:r>
              <a:rPr lang="en-US"/>
              <a:t>Glues</a:t>
            </a:r>
          </a:p>
        </p:txBody>
      </p:sp>
      <p:pic>
        <p:nvPicPr>
          <p:cNvPr id="7" name="Picture 6">
            <a:extLst>
              <a:ext uri="{FF2B5EF4-FFF2-40B4-BE49-F238E27FC236}">
                <a16:creationId xmlns:a16="http://schemas.microsoft.com/office/drawing/2014/main" id="{717E861E-89F3-BD64-A691-B156F314CD00}"/>
              </a:ext>
            </a:extLst>
          </p:cNvPr>
          <p:cNvPicPr>
            <a:picLocks noChangeAspect="1"/>
          </p:cNvPicPr>
          <p:nvPr/>
        </p:nvPicPr>
        <p:blipFill>
          <a:blip r:embed="rId4"/>
          <a:stretch>
            <a:fillRect/>
          </a:stretch>
        </p:blipFill>
        <p:spPr>
          <a:xfrm>
            <a:off x="5434884" y="6578584"/>
            <a:ext cx="6187657" cy="320034"/>
          </a:xfrm>
          <a:prstGeom prst="rect">
            <a:avLst/>
          </a:prstGeom>
        </p:spPr>
      </p:pic>
      <p:pic>
        <p:nvPicPr>
          <p:cNvPr id="9" name="Picture 8">
            <a:extLst>
              <a:ext uri="{FF2B5EF4-FFF2-40B4-BE49-F238E27FC236}">
                <a16:creationId xmlns:a16="http://schemas.microsoft.com/office/drawing/2014/main" id="{C734CD76-7CBF-2990-C847-D4CE5C5A8024}"/>
              </a:ext>
            </a:extLst>
          </p:cNvPr>
          <p:cNvPicPr>
            <a:picLocks noChangeAspect="1"/>
          </p:cNvPicPr>
          <p:nvPr/>
        </p:nvPicPr>
        <p:blipFill>
          <a:blip r:embed="rId5"/>
          <a:stretch>
            <a:fillRect/>
          </a:stretch>
        </p:blipFill>
        <p:spPr>
          <a:xfrm>
            <a:off x="8287553" y="1785357"/>
            <a:ext cx="3904447" cy="4351338"/>
          </a:xfrm>
          <a:prstGeom prst="rect">
            <a:avLst/>
          </a:prstGeom>
        </p:spPr>
      </p:pic>
      <p:pic>
        <p:nvPicPr>
          <p:cNvPr id="5" name="Picture 4">
            <a:extLst>
              <a:ext uri="{FF2B5EF4-FFF2-40B4-BE49-F238E27FC236}">
                <a16:creationId xmlns:a16="http://schemas.microsoft.com/office/drawing/2014/main" id="{C4BA483C-47BB-497D-DD1F-C31489661C3C}"/>
              </a:ext>
            </a:extLst>
          </p:cNvPr>
          <p:cNvPicPr>
            <a:picLocks noChangeAspect="1"/>
          </p:cNvPicPr>
          <p:nvPr/>
        </p:nvPicPr>
        <p:blipFill>
          <a:blip r:embed="rId6"/>
          <a:stretch>
            <a:fillRect/>
          </a:stretch>
        </p:blipFill>
        <p:spPr>
          <a:xfrm>
            <a:off x="0" y="6309142"/>
            <a:ext cx="1404055" cy="569167"/>
          </a:xfrm>
          <a:prstGeom prst="rect">
            <a:avLst/>
          </a:prstGeom>
        </p:spPr>
      </p:pic>
      <p:pic>
        <p:nvPicPr>
          <p:cNvPr id="8" name="Picture 7">
            <a:extLst>
              <a:ext uri="{FF2B5EF4-FFF2-40B4-BE49-F238E27FC236}">
                <a16:creationId xmlns:a16="http://schemas.microsoft.com/office/drawing/2014/main" id="{C0116C2C-34D1-7255-B7D4-F0FEE9478543}"/>
              </a:ext>
            </a:extLst>
          </p:cNvPr>
          <p:cNvPicPr>
            <a:picLocks noChangeAspect="1"/>
          </p:cNvPicPr>
          <p:nvPr/>
        </p:nvPicPr>
        <p:blipFill>
          <a:blip r:embed="rId7"/>
          <a:stretch>
            <a:fillRect/>
          </a:stretch>
        </p:blipFill>
        <p:spPr>
          <a:xfrm>
            <a:off x="1404055" y="6300301"/>
            <a:ext cx="2166257" cy="567982"/>
          </a:xfrm>
          <a:prstGeom prst="rect">
            <a:avLst/>
          </a:prstGeom>
        </p:spPr>
      </p:pic>
    </p:spTree>
    <p:extLst>
      <p:ext uri="{BB962C8B-B14F-4D97-AF65-F5344CB8AC3E}">
        <p14:creationId xmlns:p14="http://schemas.microsoft.com/office/powerpoint/2010/main" val="37067732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144F3F4-94A8-4763-78A3-386C8D98388D}"/>
              </a:ext>
            </a:extLst>
          </p:cNvPr>
          <p:cNvSpPr>
            <a:spLocks noGrp="1"/>
          </p:cNvSpPr>
          <p:nvPr>
            <p:ph type="title"/>
          </p:nvPr>
        </p:nvSpPr>
        <p:spPr>
          <a:xfrm>
            <a:off x="630936" y="640080"/>
            <a:ext cx="4818888" cy="1481328"/>
          </a:xfrm>
        </p:spPr>
        <p:txBody>
          <a:bodyPr vert="horz" lIns="91440" tIns="45720" rIns="91440" bIns="45720" rtlCol="0" anchor="b">
            <a:normAutofit fontScale="90000"/>
          </a:bodyPr>
          <a:lstStyle/>
          <a:p>
            <a:r>
              <a:rPr kumimoji="0" lang="en-US" sz="5000" b="0" i="0" u="none" strike="noStrike" kern="1200" cap="none" spc="0" normalizeH="0" baseline="0" noProof="0">
                <a:ln>
                  <a:noFill/>
                </a:ln>
                <a:solidFill>
                  <a:schemeClr val="tx1"/>
                </a:solidFill>
                <a:effectLst/>
                <a:uLnTx/>
                <a:uFillTx/>
                <a:latin typeface="+mj-lt"/>
                <a:ea typeface="+mj-ea"/>
                <a:cs typeface="+mj-cs"/>
              </a:rPr>
              <a:t>Use-Abuse- and Dependence </a:t>
            </a:r>
            <a:r>
              <a:rPr kumimoji="0" lang="en-US" sz="5000" b="0" i="1" u="none" strike="noStrike" kern="1200" cap="none" spc="0" normalizeH="0" baseline="0" noProof="0">
                <a:ln>
                  <a:noFill/>
                </a:ln>
                <a:solidFill>
                  <a:schemeClr val="tx1"/>
                </a:solidFill>
                <a:effectLst/>
                <a:uLnTx/>
                <a:uFillTx/>
                <a:latin typeface="+mj-lt"/>
                <a:ea typeface="+mj-ea"/>
                <a:cs typeface="+mj-cs"/>
              </a:rPr>
              <a:t>(Inpatient)</a:t>
            </a:r>
            <a:endParaRPr lang="en-US" sz="5000" i="1" kern="1200">
              <a:solidFill>
                <a:schemeClr val="tx1"/>
              </a:solidFill>
              <a:latin typeface="+mj-lt"/>
              <a:ea typeface="+mj-ea"/>
              <a:cs typeface="+mj-cs"/>
            </a:endParaRPr>
          </a:p>
        </p:txBody>
      </p:sp>
      <p:sp>
        <p:nvSpPr>
          <p:cNvPr id="13" name="sketch line">
            <a:extLst>
              <a:ext uri="{FF2B5EF4-FFF2-40B4-BE49-F238E27FC236}">
                <a16:creationId xmlns:a16="http://schemas.microsoft.com/office/drawing/2014/main" id="{650D18FE-0824-4A46-B22C-A86B52E578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D9AE0E6D-C439-5AB3-581A-3D35A3A807C0}"/>
              </a:ext>
            </a:extLst>
          </p:cNvPr>
          <p:cNvSpPr>
            <a:spLocks noGrp="1"/>
          </p:cNvSpPr>
          <p:nvPr>
            <p:ph sz="half" idx="1"/>
          </p:nvPr>
        </p:nvSpPr>
        <p:spPr>
          <a:xfrm>
            <a:off x="630936" y="2660904"/>
            <a:ext cx="4818888" cy="3547872"/>
          </a:xfrm>
        </p:spPr>
        <p:txBody>
          <a:bodyPr vert="horz" lIns="91440" tIns="45720" rIns="91440" bIns="45720" rtlCol="0" anchor="t">
            <a:normAutofit fontScale="62500" lnSpcReduction="20000"/>
          </a:bodyPr>
          <a:lstStyle/>
          <a:p>
            <a:r>
              <a:rPr lang="en-US" sz="2200"/>
              <a:t>For reporting purposes, the definition for “other diagnoses” is interpreted as additional conditions that affect patient care in terms of requiring: </a:t>
            </a:r>
          </a:p>
          <a:p>
            <a:pPr lvl="1"/>
            <a:r>
              <a:rPr lang="en-US" sz="2200"/>
              <a:t>Clinical evaluation</a:t>
            </a:r>
          </a:p>
          <a:p>
            <a:pPr lvl="1"/>
            <a:r>
              <a:rPr lang="en-US" sz="2200"/>
              <a:t>Therapeutic treatment</a:t>
            </a:r>
          </a:p>
          <a:p>
            <a:pPr lvl="1"/>
            <a:r>
              <a:rPr lang="en-US" sz="2200"/>
              <a:t>Diagnostic procedures</a:t>
            </a:r>
          </a:p>
          <a:p>
            <a:pPr lvl="1"/>
            <a:r>
              <a:rPr lang="en-US" sz="2200"/>
              <a:t>Extended length of hospital stay</a:t>
            </a:r>
          </a:p>
          <a:p>
            <a:pPr lvl="1"/>
            <a:r>
              <a:rPr lang="en-US" sz="2200"/>
              <a:t>Increased nursing care and/or monitoring</a:t>
            </a:r>
          </a:p>
          <a:p>
            <a:r>
              <a:rPr lang="en-US" sz="2600" b="1"/>
              <a:t>Uncertain Diagnosis</a:t>
            </a:r>
          </a:p>
          <a:p>
            <a:pPr lvl="1"/>
            <a:r>
              <a:rPr lang="en-US" sz="2200"/>
              <a:t>If the diagnosis documented at the time of discharge is qualified as “probable,” “suspected,” “likely,” “questionable,” “possible,” or “still to be ruled out,” “compatible with,” “consistent with,” or other similar terms indicating uncertainty, code the condition as if it existed or was established. The bases for these guidelines are the diagnostic workup, arrangements for further workup or observation, and initial therapeutic approach that correspond most closely with the established diagnosis.</a:t>
            </a:r>
          </a:p>
        </p:txBody>
      </p:sp>
      <p:pic>
        <p:nvPicPr>
          <p:cNvPr id="6" name="Content Placeholder 5">
            <a:extLst>
              <a:ext uri="{FF2B5EF4-FFF2-40B4-BE49-F238E27FC236}">
                <a16:creationId xmlns:a16="http://schemas.microsoft.com/office/drawing/2014/main" id="{AE581A7A-8A62-80C6-B61D-F36FBCD1BA7F}"/>
              </a:ext>
            </a:extLst>
          </p:cNvPr>
          <p:cNvPicPr>
            <a:picLocks noGrp="1" noChangeAspect="1"/>
          </p:cNvPicPr>
          <p:nvPr>
            <p:ph sz="half" idx="2"/>
          </p:nvPr>
        </p:nvPicPr>
        <p:blipFill>
          <a:blip r:embed="rId3"/>
          <a:stretch>
            <a:fillRect/>
          </a:stretch>
        </p:blipFill>
        <p:spPr>
          <a:xfrm>
            <a:off x="6099048" y="0"/>
            <a:ext cx="6092952" cy="6918016"/>
          </a:xfrm>
          <a:prstGeom prst="rect">
            <a:avLst/>
          </a:prstGeom>
        </p:spPr>
      </p:pic>
      <p:sp>
        <p:nvSpPr>
          <p:cNvPr id="7" name="TextBox 6">
            <a:extLst>
              <a:ext uri="{FF2B5EF4-FFF2-40B4-BE49-F238E27FC236}">
                <a16:creationId xmlns:a16="http://schemas.microsoft.com/office/drawing/2014/main" id="{28EC5346-AAE2-2313-4EB6-53AD101BA2AE}"/>
              </a:ext>
            </a:extLst>
          </p:cNvPr>
          <p:cNvSpPr txBox="1"/>
          <p:nvPr/>
        </p:nvSpPr>
        <p:spPr>
          <a:xfrm>
            <a:off x="-2" y="6581103"/>
            <a:ext cx="4818888" cy="249684"/>
          </a:xfrm>
          <a:prstGeom prst="rect">
            <a:avLst/>
          </a:prstGeom>
          <a:noFill/>
        </p:spPr>
        <p:txBody>
          <a:bodyPr wrap="square" rtlCol="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000" b="0" i="0" u="none" strike="noStrike" kern="1200" cap="none" spc="0" normalizeH="0" baseline="0" noProof="0">
                <a:ln>
                  <a:noFill/>
                </a:ln>
                <a:solidFill>
                  <a:prstClr val="black"/>
                </a:solidFill>
                <a:effectLst/>
                <a:highlight>
                  <a:srgbClr val="FFFF00"/>
                </a:highlight>
                <a:uLnTx/>
                <a:uFillTx/>
                <a:latin typeface="Calibri" panose="020F0502020204030204"/>
                <a:ea typeface="Calibri" panose="020F0502020204030204" pitchFamily="34" charset="0"/>
                <a:cs typeface="Times New Roman" panose="02020603050405020304" pitchFamily="18" charset="0"/>
              </a:rPr>
              <a:t>ICD-10-CM Official Guidelines for Coding and Reporting, FY 2022, Pages 107-108 of 115</a:t>
            </a:r>
          </a:p>
        </p:txBody>
      </p:sp>
      <p:pic>
        <p:nvPicPr>
          <p:cNvPr id="4" name="Picture 3">
            <a:extLst>
              <a:ext uri="{FF2B5EF4-FFF2-40B4-BE49-F238E27FC236}">
                <a16:creationId xmlns:a16="http://schemas.microsoft.com/office/drawing/2014/main" id="{5A76FA7E-BD0B-C017-CA98-3E040AE8CF6E}"/>
              </a:ext>
            </a:extLst>
          </p:cNvPr>
          <p:cNvPicPr>
            <a:picLocks noChangeAspect="1"/>
          </p:cNvPicPr>
          <p:nvPr/>
        </p:nvPicPr>
        <p:blipFill>
          <a:blip r:embed="rId4"/>
          <a:stretch>
            <a:fillRect/>
          </a:stretch>
        </p:blipFill>
        <p:spPr>
          <a:xfrm>
            <a:off x="10787945" y="6348849"/>
            <a:ext cx="1404055" cy="569167"/>
          </a:xfrm>
          <a:prstGeom prst="rect">
            <a:avLst/>
          </a:prstGeom>
        </p:spPr>
      </p:pic>
      <p:pic>
        <p:nvPicPr>
          <p:cNvPr id="5" name="Picture 4">
            <a:extLst>
              <a:ext uri="{FF2B5EF4-FFF2-40B4-BE49-F238E27FC236}">
                <a16:creationId xmlns:a16="http://schemas.microsoft.com/office/drawing/2014/main" id="{F599F6C1-345D-34C7-5C16-05C362E65488}"/>
              </a:ext>
            </a:extLst>
          </p:cNvPr>
          <p:cNvPicPr>
            <a:picLocks noChangeAspect="1"/>
          </p:cNvPicPr>
          <p:nvPr/>
        </p:nvPicPr>
        <p:blipFill>
          <a:blip r:embed="rId5"/>
          <a:stretch>
            <a:fillRect/>
          </a:stretch>
        </p:blipFill>
        <p:spPr>
          <a:xfrm>
            <a:off x="8604479" y="6348849"/>
            <a:ext cx="2166257" cy="567982"/>
          </a:xfrm>
          <a:prstGeom prst="rect">
            <a:avLst/>
          </a:prstGeom>
        </p:spPr>
      </p:pic>
    </p:spTree>
    <p:extLst>
      <p:ext uri="{BB962C8B-B14F-4D97-AF65-F5344CB8AC3E}">
        <p14:creationId xmlns:p14="http://schemas.microsoft.com/office/powerpoint/2010/main" val="41674393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DAE0B5A-2E54-90BD-642C-846D0A3105DF}"/>
              </a:ext>
            </a:extLst>
          </p:cNvPr>
          <p:cNvPicPr>
            <a:picLocks noChangeAspect="1"/>
          </p:cNvPicPr>
          <p:nvPr/>
        </p:nvPicPr>
        <p:blipFill>
          <a:blip r:embed="rId3"/>
          <a:stretch>
            <a:fillRect/>
          </a:stretch>
        </p:blipFill>
        <p:spPr>
          <a:xfrm>
            <a:off x="0" y="-11784"/>
            <a:ext cx="12325082" cy="6872820"/>
          </a:xfrm>
          <a:prstGeom prst="rect">
            <a:avLst/>
          </a:prstGeom>
        </p:spPr>
      </p:pic>
      <p:sp>
        <p:nvSpPr>
          <p:cNvPr id="4" name="Content Placeholder 3">
            <a:extLst>
              <a:ext uri="{FF2B5EF4-FFF2-40B4-BE49-F238E27FC236}">
                <a16:creationId xmlns:a16="http://schemas.microsoft.com/office/drawing/2014/main" id="{A58C66D6-4CAD-EA06-46B9-AFD320C784D8}"/>
              </a:ext>
            </a:extLst>
          </p:cNvPr>
          <p:cNvSpPr>
            <a:spLocks noGrp="1"/>
          </p:cNvSpPr>
          <p:nvPr>
            <p:ph sz="half" idx="2"/>
          </p:nvPr>
        </p:nvSpPr>
        <p:spPr>
          <a:xfrm>
            <a:off x="7010400" y="2768958"/>
            <a:ext cx="5181600" cy="4089042"/>
          </a:xfrm>
          <a:solidFill>
            <a:schemeClr val="bg1"/>
          </a:solidFill>
        </p:spPr>
        <p:txBody>
          <a:bodyPr>
            <a:normAutofit fontScale="40000" lnSpcReduction="20000"/>
          </a:bodyPr>
          <a:lstStyle/>
          <a:p>
            <a:r>
              <a:rPr lang="en-US" b="1"/>
              <a:t>Chronic diseases </a:t>
            </a:r>
          </a:p>
          <a:p>
            <a:pPr lvl="1"/>
            <a:r>
              <a:rPr lang="en-US"/>
              <a:t>Chronic diseases treated on an ongoing basis may be coded and reported as many times as the patient receives treatment and care for the condition(s)</a:t>
            </a:r>
          </a:p>
          <a:p>
            <a:r>
              <a:rPr lang="en-US" b="1"/>
              <a:t>Code all documented conditions that coexist</a:t>
            </a:r>
            <a:r>
              <a:rPr lang="en-US"/>
              <a:t> </a:t>
            </a:r>
          </a:p>
          <a:p>
            <a:pPr lvl="1"/>
            <a:r>
              <a:rPr lang="en-US"/>
              <a:t>Code all documented conditions that coexist at the time of the encounter/visit and that require or affect patient care, treatment or management. Do not code conditions that were previously treated and no longer exist. However, history codes (categories Z80-Z87) may be used as secondary codes if the historical condition or family history has an impact on current care or influences treatment</a:t>
            </a:r>
          </a:p>
          <a:p>
            <a:r>
              <a:rPr lang="en-US" b="1"/>
              <a:t>Encounters for circumstances other than a disease or injury </a:t>
            </a:r>
          </a:p>
          <a:p>
            <a:pPr lvl="1"/>
            <a:r>
              <a:rPr lang="en-US"/>
              <a:t>ICD-10-CM provides codes to deal with encounters for circumstances other than a disease or injury. The Factors Influencing Health Status and Contact with Health Services codes (Z00- Z99) are provided to deal with occasions when circumstances other than a disease or injury are recorded as diagnosis or problems</a:t>
            </a:r>
          </a:p>
          <a:p>
            <a:r>
              <a:rPr lang="en-US" b="1"/>
              <a:t>Patients receiving diagnostic services only </a:t>
            </a:r>
          </a:p>
          <a:p>
            <a:pPr lvl="1"/>
            <a:r>
              <a:rPr lang="en-US"/>
              <a:t>For patients receiving diagnostic services only during an encounter/visit, sequence first the diagnosis, condition, problem, or other reason for encounter/visit shown in the medical record to be chiefly responsible for the outpatient services provided during the encounter/visit. Codes for other diagnoses (e.g., chronic conditions) may be sequenced as additional diagnoses. </a:t>
            </a:r>
          </a:p>
          <a:p>
            <a:pPr lvl="1"/>
            <a:r>
              <a:rPr lang="en-US"/>
              <a:t>For encounters for routine laboratory/radiology testing in the absence of any signs, symptoms, or associated diagnosis, assign Z01.89, Encounter for other specified special examinations. If routine testing is performed during the same encounter as a test to evaluate a sign, symptom, or diagnosis, it is appropriate to assign both the Z code and the code describing the reason for the non-routine test. </a:t>
            </a:r>
          </a:p>
          <a:p>
            <a:pPr lvl="1"/>
            <a:r>
              <a:rPr lang="en-US"/>
              <a:t>For outpatient encounters for diagnostic tests that have been interpreted by a physician, and the final report is available at the time of coding, code any confirmed or definitive diagnosis(es) documented in the interpretation. Do not code related signs and symptoms as additional diagnoses.</a:t>
            </a:r>
          </a:p>
        </p:txBody>
      </p:sp>
      <p:sp>
        <p:nvSpPr>
          <p:cNvPr id="3" name="Content Placeholder 2">
            <a:extLst>
              <a:ext uri="{FF2B5EF4-FFF2-40B4-BE49-F238E27FC236}">
                <a16:creationId xmlns:a16="http://schemas.microsoft.com/office/drawing/2014/main" id="{43D4B9B5-69C9-57B6-FC4A-A1D7F4DBAA3F}"/>
              </a:ext>
            </a:extLst>
          </p:cNvPr>
          <p:cNvSpPr>
            <a:spLocks noGrp="1"/>
          </p:cNvSpPr>
          <p:nvPr>
            <p:ph sz="half" idx="1"/>
          </p:nvPr>
        </p:nvSpPr>
        <p:spPr>
          <a:xfrm>
            <a:off x="91225" y="3538514"/>
            <a:ext cx="5181600" cy="3042589"/>
          </a:xfrm>
          <a:solidFill>
            <a:schemeClr val="bg1"/>
          </a:solidFill>
        </p:spPr>
        <p:txBody>
          <a:bodyPr>
            <a:normAutofit fontScale="40000" lnSpcReduction="20000"/>
          </a:bodyPr>
          <a:lstStyle/>
          <a:p>
            <a:r>
              <a:rPr lang="en-US" b="1"/>
              <a:t>Accurate reporting of ICD-10-CM diagnosis codes </a:t>
            </a:r>
          </a:p>
          <a:p>
            <a:pPr lvl="1"/>
            <a:r>
              <a:rPr lang="en-US"/>
              <a:t>The documentation should describe the patient’s condition, using terminology which includes specific diagnoses as well as symptoms, problems, or reasons for the encounter. There are ICD-10-CM codes to describe all of these.</a:t>
            </a:r>
          </a:p>
          <a:p>
            <a:r>
              <a:rPr lang="en-US" b="1"/>
              <a:t>Highest level of specificity</a:t>
            </a:r>
          </a:p>
          <a:p>
            <a:pPr lvl="1"/>
            <a:r>
              <a:rPr lang="en-US"/>
              <a:t>Code to the highest level of specificity when supported by the medical record documentation</a:t>
            </a:r>
          </a:p>
          <a:p>
            <a:r>
              <a:rPr lang="en-US" b="1"/>
              <a:t>ICD-10-CM code for the diagnosis, condition, problem, or other reason for encounter/visit</a:t>
            </a:r>
          </a:p>
          <a:p>
            <a:pPr lvl="1"/>
            <a:r>
              <a:rPr lang="en-US"/>
              <a:t>List first the ICD-10-CM code for the diagnosis, condition, problem, or other reason for encounter/visit shown in the medical record to be chiefly responsible for the services provided. List additional codes that describe any coexisting conditions. In some cases, the first-listed diagnosis may be a symptom when a diagnosis has not been established (confirmed) by the provider.</a:t>
            </a:r>
          </a:p>
          <a:p>
            <a:r>
              <a:rPr lang="en-US" b="1"/>
              <a:t>Uncertain diagnosis</a:t>
            </a:r>
          </a:p>
          <a:p>
            <a:pPr lvl="1"/>
            <a:r>
              <a:rPr lang="en-US"/>
              <a:t>Do not code diagnoses documented as “probable”, “suspected,” “questionable,” “rule out,” “compatible with,” “consistent with,” or “working diagnosis” or other similar terms indicating uncertainty. Rather, code the condition(s) to the highest degree of certainty for that encounter/visit, such as symptoms, signs, abnormal test results, or other reason for the visit. Please note: This differs from the coding practices used by short-term, acute care, long-term care and psychiatric hospitals</a:t>
            </a:r>
          </a:p>
          <a:p>
            <a:endParaRPr lang="en-US"/>
          </a:p>
        </p:txBody>
      </p:sp>
      <p:sp>
        <p:nvSpPr>
          <p:cNvPr id="2" name="Title 1">
            <a:extLst>
              <a:ext uri="{FF2B5EF4-FFF2-40B4-BE49-F238E27FC236}">
                <a16:creationId xmlns:a16="http://schemas.microsoft.com/office/drawing/2014/main" id="{2C7A410F-282B-B2AF-BD88-3D984E1AD97C}"/>
              </a:ext>
            </a:extLst>
          </p:cNvPr>
          <p:cNvSpPr>
            <a:spLocks noGrp="1"/>
          </p:cNvSpPr>
          <p:nvPr>
            <p:ph type="title"/>
          </p:nvPr>
        </p:nvSpPr>
        <p:spPr>
          <a:xfrm>
            <a:off x="2318197" y="-14820"/>
            <a:ext cx="9873803" cy="620127"/>
          </a:xfrm>
          <a:solidFill>
            <a:schemeClr val="bg1"/>
          </a:solidFill>
        </p:spPr>
        <p:txBody>
          <a:bodyPr>
            <a:normAutofit fontScale="90000"/>
          </a:bodyPr>
          <a:lstStyle/>
          <a:p>
            <a:pPr algn="ctr"/>
            <a:r>
              <a:rPr kumimoji="0" lang="en-US" sz="5000" b="0" i="0" u="none" strike="noStrike" kern="1200" cap="none" spc="0" normalizeH="0" baseline="0" noProof="0">
                <a:ln>
                  <a:noFill/>
                </a:ln>
                <a:solidFill>
                  <a:prstClr val="black"/>
                </a:solidFill>
                <a:effectLst/>
                <a:uLnTx/>
                <a:uFillTx/>
                <a:latin typeface="Calibri Light" panose="020F0302020204030204"/>
                <a:ea typeface="+mj-ea"/>
                <a:cs typeface="+mj-cs"/>
              </a:rPr>
              <a:t>Use-Abuse- and Dependence </a:t>
            </a:r>
            <a:r>
              <a:rPr kumimoji="0" lang="en-US" sz="5000" b="0" i="1" u="none" strike="noStrike" kern="1200" cap="none" spc="0" normalizeH="0" baseline="0" noProof="0">
                <a:ln>
                  <a:noFill/>
                </a:ln>
                <a:solidFill>
                  <a:prstClr val="black"/>
                </a:solidFill>
                <a:effectLst/>
                <a:uLnTx/>
                <a:uFillTx/>
                <a:latin typeface="Calibri Light" panose="020F0302020204030204"/>
                <a:ea typeface="+mj-ea"/>
                <a:cs typeface="+mj-cs"/>
              </a:rPr>
              <a:t>(Outpatient)</a:t>
            </a:r>
            <a:endParaRPr lang="en-US" i="1"/>
          </a:p>
        </p:txBody>
      </p:sp>
      <p:sp>
        <p:nvSpPr>
          <p:cNvPr id="11" name="TextBox 10">
            <a:extLst>
              <a:ext uri="{FF2B5EF4-FFF2-40B4-BE49-F238E27FC236}">
                <a16:creationId xmlns:a16="http://schemas.microsoft.com/office/drawing/2014/main" id="{574CEF73-4369-42C6-0D12-857122D2FAB5}"/>
              </a:ext>
            </a:extLst>
          </p:cNvPr>
          <p:cNvSpPr txBox="1"/>
          <p:nvPr/>
        </p:nvSpPr>
        <p:spPr>
          <a:xfrm>
            <a:off x="-2" y="6581103"/>
            <a:ext cx="4818888" cy="249684"/>
          </a:xfrm>
          <a:prstGeom prst="rect">
            <a:avLst/>
          </a:prstGeom>
          <a:noFill/>
        </p:spPr>
        <p:txBody>
          <a:bodyPr wrap="square" rtlCol="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000" b="0" i="0" u="none" strike="noStrike" kern="1200" cap="none" spc="0" normalizeH="0" baseline="0" noProof="0">
                <a:ln>
                  <a:noFill/>
                </a:ln>
                <a:solidFill>
                  <a:prstClr val="black"/>
                </a:solidFill>
                <a:effectLst/>
                <a:highlight>
                  <a:srgbClr val="FFFF00"/>
                </a:highlight>
                <a:uLnTx/>
                <a:uFillTx/>
                <a:latin typeface="Calibri" panose="020F0502020204030204"/>
                <a:ea typeface="Calibri" panose="020F0502020204030204" pitchFamily="34" charset="0"/>
                <a:cs typeface="Times New Roman" panose="02020603050405020304" pitchFamily="18" charset="0"/>
              </a:rPr>
              <a:t>ICD-10-CM Official Guidelines for Coding and Reporting, FY 2022, Pages 108-112 of 115</a:t>
            </a:r>
          </a:p>
        </p:txBody>
      </p:sp>
      <p:pic>
        <p:nvPicPr>
          <p:cNvPr id="5" name="Picture 4">
            <a:extLst>
              <a:ext uri="{FF2B5EF4-FFF2-40B4-BE49-F238E27FC236}">
                <a16:creationId xmlns:a16="http://schemas.microsoft.com/office/drawing/2014/main" id="{427B2AB0-43B4-996B-F34B-C5D1EC9960EB}"/>
              </a:ext>
            </a:extLst>
          </p:cNvPr>
          <p:cNvPicPr>
            <a:picLocks noChangeAspect="1"/>
          </p:cNvPicPr>
          <p:nvPr/>
        </p:nvPicPr>
        <p:blipFill>
          <a:blip r:embed="rId4"/>
          <a:stretch>
            <a:fillRect/>
          </a:stretch>
        </p:blipFill>
        <p:spPr>
          <a:xfrm>
            <a:off x="-2" y="553162"/>
            <a:ext cx="1404055" cy="569167"/>
          </a:xfrm>
          <a:prstGeom prst="rect">
            <a:avLst/>
          </a:prstGeom>
        </p:spPr>
      </p:pic>
      <p:pic>
        <p:nvPicPr>
          <p:cNvPr id="6" name="Picture 5">
            <a:extLst>
              <a:ext uri="{FF2B5EF4-FFF2-40B4-BE49-F238E27FC236}">
                <a16:creationId xmlns:a16="http://schemas.microsoft.com/office/drawing/2014/main" id="{33B45874-8A72-B9F7-7655-1F36E8144DBC}"/>
              </a:ext>
            </a:extLst>
          </p:cNvPr>
          <p:cNvPicPr>
            <a:picLocks noChangeAspect="1"/>
          </p:cNvPicPr>
          <p:nvPr/>
        </p:nvPicPr>
        <p:blipFill>
          <a:blip r:embed="rId5"/>
          <a:stretch>
            <a:fillRect/>
          </a:stretch>
        </p:blipFill>
        <p:spPr>
          <a:xfrm>
            <a:off x="-2" y="-14820"/>
            <a:ext cx="2012301" cy="567982"/>
          </a:xfrm>
          <a:prstGeom prst="rect">
            <a:avLst/>
          </a:prstGeom>
        </p:spPr>
      </p:pic>
    </p:spTree>
    <p:extLst>
      <p:ext uri="{BB962C8B-B14F-4D97-AF65-F5344CB8AC3E}">
        <p14:creationId xmlns:p14="http://schemas.microsoft.com/office/powerpoint/2010/main" val="34717480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321732"/>
            <a:ext cx="7058307" cy="196426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2B4F4F8-6B5E-A2FC-877E-656A36F6EBFB}"/>
              </a:ext>
            </a:extLst>
          </p:cNvPr>
          <p:cNvSpPr>
            <a:spLocks noGrp="1"/>
          </p:cNvSpPr>
          <p:nvPr>
            <p:ph type="title"/>
          </p:nvPr>
        </p:nvSpPr>
        <p:spPr>
          <a:xfrm>
            <a:off x="524256" y="516804"/>
            <a:ext cx="6594189" cy="1625210"/>
          </a:xfrm>
        </p:spPr>
        <p:txBody>
          <a:bodyPr vert="horz" lIns="91440" tIns="45720" rIns="91440" bIns="45720" rtlCol="0" anchor="ctr">
            <a:normAutofit/>
          </a:bodyPr>
          <a:lstStyle/>
          <a:p>
            <a:r>
              <a:rPr lang="en-US" kern="1200">
                <a:solidFill>
                  <a:srgbClr val="FFFFFF"/>
                </a:solidFill>
                <a:latin typeface="+mj-lt"/>
                <a:ea typeface="+mj-ea"/>
                <a:cs typeface="+mj-cs"/>
              </a:rPr>
              <a:t>Use- Abuse- and Dependence</a:t>
            </a:r>
          </a:p>
        </p:txBody>
      </p:sp>
      <p:sp>
        <p:nvSpPr>
          <p:cNvPr id="13" name="Rectangle 12">
            <a:extLst>
              <a:ext uri="{FF2B5EF4-FFF2-40B4-BE49-F238E27FC236}">
                <a16:creationId xmlns:a16="http://schemas.microsoft.com/office/drawing/2014/main" id="{36D30126-6314-4A93-B27E-5C66CF7819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9184" y="2432305"/>
            <a:ext cx="7056669" cy="4102852"/>
          </a:xfrm>
          <a:prstGeom prst="rect">
            <a:avLst/>
          </a:prstGeom>
          <a:solidFill>
            <a:srgbClr val="7F7F7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Content Placeholder 5">
            <a:extLst>
              <a:ext uri="{FF2B5EF4-FFF2-40B4-BE49-F238E27FC236}">
                <a16:creationId xmlns:a16="http://schemas.microsoft.com/office/drawing/2014/main" id="{05EDE98A-F9A8-7834-FC79-161767560237}"/>
              </a:ext>
            </a:extLst>
          </p:cNvPr>
          <p:cNvPicPr>
            <a:picLocks noGrp="1" noChangeAspect="1"/>
          </p:cNvPicPr>
          <p:nvPr>
            <p:ph sz="half" idx="2"/>
          </p:nvPr>
        </p:nvPicPr>
        <p:blipFill>
          <a:blip r:embed="rId3"/>
          <a:stretch>
            <a:fillRect/>
          </a:stretch>
        </p:blipFill>
        <p:spPr>
          <a:xfrm>
            <a:off x="566744" y="2748279"/>
            <a:ext cx="6579910" cy="3470903"/>
          </a:xfrm>
          <a:prstGeom prst="rect">
            <a:avLst/>
          </a:prstGeom>
        </p:spPr>
      </p:pic>
      <p:sp>
        <p:nvSpPr>
          <p:cNvPr id="15" name="Rectangle 14">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42F065C3-F276-7B3C-6B80-8B0404415B66}"/>
              </a:ext>
            </a:extLst>
          </p:cNvPr>
          <p:cNvSpPr>
            <a:spLocks noGrp="1"/>
          </p:cNvSpPr>
          <p:nvPr>
            <p:ph sz="half" idx="1"/>
          </p:nvPr>
        </p:nvSpPr>
        <p:spPr>
          <a:xfrm>
            <a:off x="8029319" y="917725"/>
            <a:ext cx="3424739" cy="4852362"/>
          </a:xfrm>
        </p:spPr>
        <p:txBody>
          <a:bodyPr vert="horz" lIns="91440" tIns="45720" rIns="91440" bIns="45720" rtlCol="0" anchor="ctr">
            <a:normAutofit/>
          </a:bodyPr>
          <a:lstStyle/>
          <a:p>
            <a:pPr marL="342900" marR="0" lvl="0">
              <a:spcBef>
                <a:spcPts val="0"/>
              </a:spcBef>
              <a:spcAft>
                <a:spcPts val="0"/>
              </a:spcAft>
            </a:pPr>
            <a:r>
              <a:rPr lang="en-US" sz="1400" u="sng">
                <a:solidFill>
                  <a:srgbClr val="FFFFFF"/>
                </a:solidFill>
                <a:effectLst/>
              </a:rPr>
              <a:t>Psychoactive Substance Use, Unspecified</a:t>
            </a:r>
            <a:endParaRPr lang="en-US" sz="1400">
              <a:solidFill>
                <a:srgbClr val="FFFFFF"/>
              </a:solidFill>
              <a:effectLst/>
            </a:endParaRPr>
          </a:p>
          <a:p>
            <a:pPr marL="742950" marR="0" lvl="1">
              <a:spcBef>
                <a:spcPts val="0"/>
              </a:spcBef>
              <a:spcAft>
                <a:spcPts val="800"/>
              </a:spcAft>
            </a:pPr>
            <a:r>
              <a:rPr lang="en-US" sz="1400">
                <a:solidFill>
                  <a:srgbClr val="FFFFFF"/>
                </a:solidFill>
                <a:effectLst/>
              </a:rPr>
              <a:t>As with all other unspecified diagnoses, the codes for unspecified psychoactive substance use (F10.9-, F11.9-, F12.9-, F13.9-, F14.9-, F15.9-, F16.9-, F18.9-, F19.9-) should only be assigned based on provider documentation and when they meet the definition of a reportable diagnosis (see Section III, Reporting Additional Diagnoses). These codes are to be used only when the psychoactive substance use is associated with a substance related disorder (chapter 5 disorders such as sexual dysfunction, sleep disorder, or a mental or behavioral disorder) or medical condition, and such a relationship is documented by the provider.</a:t>
            </a:r>
          </a:p>
          <a:p>
            <a:endParaRPr lang="en-US" sz="1400">
              <a:solidFill>
                <a:srgbClr val="FFFFFF"/>
              </a:solidFill>
            </a:endParaRPr>
          </a:p>
        </p:txBody>
      </p:sp>
      <p:sp>
        <p:nvSpPr>
          <p:cNvPr id="7" name="TextBox 6">
            <a:extLst>
              <a:ext uri="{FF2B5EF4-FFF2-40B4-BE49-F238E27FC236}">
                <a16:creationId xmlns:a16="http://schemas.microsoft.com/office/drawing/2014/main" id="{23A74B2D-90D1-434E-B607-98EF47024EF5}"/>
              </a:ext>
            </a:extLst>
          </p:cNvPr>
          <p:cNvSpPr txBox="1"/>
          <p:nvPr/>
        </p:nvSpPr>
        <p:spPr>
          <a:xfrm>
            <a:off x="0" y="6608316"/>
            <a:ext cx="8440190" cy="249684"/>
          </a:xfrm>
          <a:prstGeom prst="rect">
            <a:avLst/>
          </a:prstGeom>
          <a:noFill/>
        </p:spPr>
        <p:txBody>
          <a:bodyPr wrap="square" rtlCol="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000" b="0" i="0" u="none" strike="noStrike" kern="1200" cap="none" spc="0" normalizeH="0" baseline="0" noProof="0">
                <a:ln>
                  <a:noFill/>
                </a:ln>
                <a:solidFill>
                  <a:prstClr val="black"/>
                </a:solidFill>
                <a:effectLst/>
                <a:highlight>
                  <a:srgbClr val="FFFF00"/>
                </a:highlight>
                <a:uLnTx/>
                <a:uFillTx/>
                <a:latin typeface="Calibri" panose="020F0502020204030204"/>
                <a:ea typeface="Calibri" panose="020F0502020204030204" pitchFamily="34" charset="0"/>
                <a:cs typeface="Times New Roman" panose="02020603050405020304" pitchFamily="18" charset="0"/>
              </a:rPr>
              <a:t>ICD-10-CM Official Guidelines for Coding and Reporting, FY 2022, Pages 41of 115</a:t>
            </a:r>
          </a:p>
        </p:txBody>
      </p:sp>
      <p:pic>
        <p:nvPicPr>
          <p:cNvPr id="4" name="Picture 3">
            <a:extLst>
              <a:ext uri="{FF2B5EF4-FFF2-40B4-BE49-F238E27FC236}">
                <a16:creationId xmlns:a16="http://schemas.microsoft.com/office/drawing/2014/main" id="{6058C584-5135-D97F-0DF4-38AB7B708078}"/>
              </a:ext>
            </a:extLst>
          </p:cNvPr>
          <p:cNvPicPr>
            <a:picLocks noChangeAspect="1"/>
          </p:cNvPicPr>
          <p:nvPr/>
        </p:nvPicPr>
        <p:blipFill>
          <a:blip r:embed="rId4"/>
          <a:stretch>
            <a:fillRect/>
          </a:stretch>
        </p:blipFill>
        <p:spPr>
          <a:xfrm>
            <a:off x="10787400" y="6288833"/>
            <a:ext cx="1404055" cy="569167"/>
          </a:xfrm>
          <a:prstGeom prst="rect">
            <a:avLst/>
          </a:prstGeom>
        </p:spPr>
      </p:pic>
      <p:pic>
        <p:nvPicPr>
          <p:cNvPr id="5" name="Picture 4">
            <a:extLst>
              <a:ext uri="{FF2B5EF4-FFF2-40B4-BE49-F238E27FC236}">
                <a16:creationId xmlns:a16="http://schemas.microsoft.com/office/drawing/2014/main" id="{FC04707E-EFB2-8F7F-2E00-FCEFC9002AB8}"/>
              </a:ext>
            </a:extLst>
          </p:cNvPr>
          <p:cNvPicPr>
            <a:picLocks noChangeAspect="1"/>
          </p:cNvPicPr>
          <p:nvPr/>
        </p:nvPicPr>
        <p:blipFill>
          <a:blip r:embed="rId5"/>
          <a:stretch>
            <a:fillRect/>
          </a:stretch>
        </p:blipFill>
        <p:spPr>
          <a:xfrm>
            <a:off x="8620598" y="6290018"/>
            <a:ext cx="2166257" cy="567982"/>
          </a:xfrm>
          <a:prstGeom prst="rect">
            <a:avLst/>
          </a:prstGeom>
        </p:spPr>
      </p:pic>
    </p:spTree>
    <p:extLst>
      <p:ext uri="{BB962C8B-B14F-4D97-AF65-F5344CB8AC3E}">
        <p14:creationId xmlns:p14="http://schemas.microsoft.com/office/powerpoint/2010/main" val="11350698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Content Placeholder 5">
            <a:extLst>
              <a:ext uri="{FF2B5EF4-FFF2-40B4-BE49-F238E27FC236}">
                <a16:creationId xmlns:a16="http://schemas.microsoft.com/office/drawing/2014/main" id="{10099DEB-341B-E285-18D0-4D03241A2F1A}"/>
              </a:ext>
            </a:extLst>
          </p:cNvPr>
          <p:cNvPicPr>
            <a:picLocks noGrp="1" noChangeAspect="1"/>
          </p:cNvPicPr>
          <p:nvPr>
            <p:ph sz="half" idx="2"/>
          </p:nvPr>
        </p:nvPicPr>
        <p:blipFill rotWithShape="1">
          <a:blip r:embed="rId3"/>
          <a:srcRect l="5081" r="9262" b="-1"/>
          <a:stretch/>
        </p:blipFill>
        <p:spPr>
          <a:xfrm>
            <a:off x="1" y="10"/>
            <a:ext cx="9669642" cy="6857990"/>
          </a:xfrm>
          <a:prstGeom prst="rect">
            <a:avLst/>
          </a:prstGeom>
        </p:spPr>
      </p:pic>
      <p:sp>
        <p:nvSpPr>
          <p:cNvPr id="13" name="Rectangle 1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CA31923-964E-77A1-EF8C-72270BDBEDB2}"/>
              </a:ext>
            </a:extLst>
          </p:cNvPr>
          <p:cNvSpPr>
            <a:spLocks noGrp="1"/>
          </p:cNvSpPr>
          <p:nvPr>
            <p:ph type="title"/>
          </p:nvPr>
        </p:nvSpPr>
        <p:spPr>
          <a:xfrm>
            <a:off x="8366762" y="223233"/>
            <a:ext cx="3822189" cy="1899912"/>
          </a:xfrm>
        </p:spPr>
        <p:txBody>
          <a:bodyPr vert="horz" lIns="91440" tIns="45720" rIns="91440" bIns="45720" rtlCol="0" anchor="ctr">
            <a:normAutofit/>
          </a:bodyPr>
          <a:lstStyle/>
          <a:p>
            <a:r>
              <a:rPr lang="en-US" sz="4000"/>
              <a:t>Use- Abuse- and Dependence</a:t>
            </a:r>
          </a:p>
        </p:txBody>
      </p:sp>
      <p:sp>
        <p:nvSpPr>
          <p:cNvPr id="3" name="Content Placeholder 2">
            <a:extLst>
              <a:ext uri="{FF2B5EF4-FFF2-40B4-BE49-F238E27FC236}">
                <a16:creationId xmlns:a16="http://schemas.microsoft.com/office/drawing/2014/main" id="{08B09109-9A9A-104F-FB19-474F71DDAC87}"/>
              </a:ext>
            </a:extLst>
          </p:cNvPr>
          <p:cNvSpPr>
            <a:spLocks noGrp="1"/>
          </p:cNvSpPr>
          <p:nvPr>
            <p:ph sz="half" idx="1"/>
          </p:nvPr>
        </p:nvSpPr>
        <p:spPr>
          <a:xfrm>
            <a:off x="8176125" y="2265036"/>
            <a:ext cx="3822189" cy="4451073"/>
          </a:xfrm>
        </p:spPr>
        <p:txBody>
          <a:bodyPr vert="horz" lIns="91440" tIns="45720" rIns="91440" bIns="45720" rtlCol="0">
            <a:normAutofit/>
          </a:bodyPr>
          <a:lstStyle/>
          <a:p>
            <a:pPr marL="342900" marR="0" lvl="0">
              <a:spcBef>
                <a:spcPts val="0"/>
              </a:spcBef>
              <a:spcAft>
                <a:spcPts val="0"/>
              </a:spcAft>
            </a:pPr>
            <a:r>
              <a:rPr lang="en-US" sz="1400" u="sng">
                <a:effectLst/>
              </a:rPr>
              <a:t>Psychoactive Substance Use, Abuse and Dependence</a:t>
            </a:r>
            <a:endParaRPr lang="en-US" sz="1400">
              <a:effectLst/>
            </a:endParaRPr>
          </a:p>
          <a:p>
            <a:pPr marL="742950" marR="0" lvl="1">
              <a:spcBef>
                <a:spcPts val="0"/>
              </a:spcBef>
              <a:spcAft>
                <a:spcPts val="0"/>
              </a:spcAft>
            </a:pPr>
            <a:r>
              <a:rPr lang="en-US" sz="1400">
                <a:effectLst/>
              </a:rPr>
              <a:t>When the provider documentation refers to use, abuse and dependence of the same substance (</a:t>
            </a:r>
            <a:r>
              <a:rPr lang="en-US" sz="1400" i="1">
                <a:effectLst/>
              </a:rPr>
              <a:t>e.g. alcohol, opioid, cannabis, etc.</a:t>
            </a:r>
            <a:r>
              <a:rPr lang="en-US" sz="1400">
                <a:effectLst/>
              </a:rPr>
              <a:t>), only one code should be assigned to identify the pattern of use based on the following hierarchy: </a:t>
            </a:r>
          </a:p>
          <a:p>
            <a:pPr marL="1143000" marR="0" lvl="2">
              <a:spcBef>
                <a:spcPts val="0"/>
              </a:spcBef>
              <a:spcAft>
                <a:spcPts val="0"/>
              </a:spcAft>
            </a:pPr>
            <a:r>
              <a:rPr lang="en-US" sz="1400">
                <a:effectLst/>
              </a:rPr>
              <a:t>If both use and abuse are documented, assign only the code for abuse </a:t>
            </a:r>
          </a:p>
          <a:p>
            <a:pPr marL="1143000" marR="0" lvl="2">
              <a:spcBef>
                <a:spcPts val="0"/>
              </a:spcBef>
              <a:spcAft>
                <a:spcPts val="0"/>
              </a:spcAft>
            </a:pPr>
            <a:r>
              <a:rPr lang="en-US" sz="1400">
                <a:effectLst/>
              </a:rPr>
              <a:t>If both abuse and dependence are documented, assign only the code for dependence </a:t>
            </a:r>
          </a:p>
          <a:p>
            <a:pPr marL="1143000" marR="0" lvl="2">
              <a:spcBef>
                <a:spcPts val="0"/>
              </a:spcBef>
              <a:spcAft>
                <a:spcPts val="0"/>
              </a:spcAft>
            </a:pPr>
            <a:r>
              <a:rPr lang="en-US" sz="1400">
                <a:effectLst/>
              </a:rPr>
              <a:t>If use, abuse and dependence are all documented, assign only the code for dependence </a:t>
            </a:r>
          </a:p>
          <a:p>
            <a:pPr marL="1143000" marR="0" lvl="2">
              <a:spcBef>
                <a:spcPts val="0"/>
              </a:spcBef>
              <a:spcAft>
                <a:spcPts val="800"/>
              </a:spcAft>
            </a:pPr>
            <a:r>
              <a:rPr lang="en-US" sz="1400">
                <a:effectLst/>
              </a:rPr>
              <a:t>If both use and dependence are documented, assign only the code for dependence.</a:t>
            </a:r>
          </a:p>
          <a:p>
            <a:endParaRPr lang="en-US" sz="1100"/>
          </a:p>
        </p:txBody>
      </p:sp>
      <p:sp>
        <p:nvSpPr>
          <p:cNvPr id="7" name="TextBox 6">
            <a:extLst>
              <a:ext uri="{FF2B5EF4-FFF2-40B4-BE49-F238E27FC236}">
                <a16:creationId xmlns:a16="http://schemas.microsoft.com/office/drawing/2014/main" id="{4B36C829-F4DF-59FA-AA10-DB11E5FDB655}"/>
              </a:ext>
            </a:extLst>
          </p:cNvPr>
          <p:cNvSpPr txBox="1"/>
          <p:nvPr/>
        </p:nvSpPr>
        <p:spPr>
          <a:xfrm>
            <a:off x="-33204" y="6591267"/>
            <a:ext cx="8440190" cy="249684"/>
          </a:xfrm>
          <a:prstGeom prst="rect">
            <a:avLst/>
          </a:prstGeom>
          <a:noFill/>
        </p:spPr>
        <p:txBody>
          <a:bodyPr wrap="square" rtlCol="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000" b="0" i="0" u="none" strike="noStrike" kern="1200" cap="none" spc="0" normalizeH="0" baseline="0" noProof="0">
                <a:ln>
                  <a:noFill/>
                </a:ln>
                <a:solidFill>
                  <a:prstClr val="black"/>
                </a:solidFill>
                <a:effectLst/>
                <a:highlight>
                  <a:srgbClr val="FFFF00"/>
                </a:highlight>
                <a:uLnTx/>
                <a:uFillTx/>
                <a:latin typeface="Calibri" panose="020F0502020204030204"/>
                <a:ea typeface="Calibri" panose="020F0502020204030204" pitchFamily="34" charset="0"/>
                <a:cs typeface="Times New Roman" panose="02020603050405020304" pitchFamily="18" charset="0"/>
              </a:rPr>
              <a:t>ICD-10-CM Official Guidelines for Coding and Reporting, FY 2022, Pages 41of 115</a:t>
            </a:r>
          </a:p>
        </p:txBody>
      </p:sp>
      <p:pic>
        <p:nvPicPr>
          <p:cNvPr id="4" name="Picture 3">
            <a:extLst>
              <a:ext uri="{FF2B5EF4-FFF2-40B4-BE49-F238E27FC236}">
                <a16:creationId xmlns:a16="http://schemas.microsoft.com/office/drawing/2014/main" id="{C24B2FBA-FCDE-13A5-F9B5-2A8659A25B49}"/>
              </a:ext>
            </a:extLst>
          </p:cNvPr>
          <p:cNvPicPr>
            <a:picLocks noChangeAspect="1"/>
          </p:cNvPicPr>
          <p:nvPr/>
        </p:nvPicPr>
        <p:blipFill>
          <a:blip r:embed="rId4"/>
          <a:stretch>
            <a:fillRect/>
          </a:stretch>
        </p:blipFill>
        <p:spPr>
          <a:xfrm>
            <a:off x="0" y="5995725"/>
            <a:ext cx="1404055" cy="569167"/>
          </a:xfrm>
          <a:prstGeom prst="rect">
            <a:avLst/>
          </a:prstGeom>
        </p:spPr>
      </p:pic>
      <p:pic>
        <p:nvPicPr>
          <p:cNvPr id="5" name="Picture 4">
            <a:extLst>
              <a:ext uri="{FF2B5EF4-FFF2-40B4-BE49-F238E27FC236}">
                <a16:creationId xmlns:a16="http://schemas.microsoft.com/office/drawing/2014/main" id="{3AB19E0A-B282-BCDB-FE63-8DC759213B58}"/>
              </a:ext>
            </a:extLst>
          </p:cNvPr>
          <p:cNvPicPr>
            <a:picLocks noChangeAspect="1"/>
          </p:cNvPicPr>
          <p:nvPr/>
        </p:nvPicPr>
        <p:blipFill>
          <a:blip r:embed="rId5"/>
          <a:stretch>
            <a:fillRect/>
          </a:stretch>
        </p:blipFill>
        <p:spPr>
          <a:xfrm>
            <a:off x="1404055" y="5996910"/>
            <a:ext cx="2166257" cy="567982"/>
          </a:xfrm>
          <a:prstGeom prst="rect">
            <a:avLst/>
          </a:prstGeom>
        </p:spPr>
      </p:pic>
    </p:spTree>
    <p:extLst>
      <p:ext uri="{BB962C8B-B14F-4D97-AF65-F5344CB8AC3E}">
        <p14:creationId xmlns:p14="http://schemas.microsoft.com/office/powerpoint/2010/main" val="281106307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596F992-698C-48C0-9D89-70DA4CE927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AE61E44-EF66-3107-0335-CF467C665A1B}"/>
              </a:ext>
            </a:extLst>
          </p:cNvPr>
          <p:cNvSpPr>
            <a:spLocks noGrp="1"/>
          </p:cNvSpPr>
          <p:nvPr>
            <p:ph type="title"/>
          </p:nvPr>
        </p:nvSpPr>
        <p:spPr>
          <a:xfrm>
            <a:off x="1198179" y="4230094"/>
            <a:ext cx="3661027" cy="1800165"/>
          </a:xfrm>
        </p:spPr>
        <p:txBody>
          <a:bodyPr vert="horz" lIns="91440" tIns="45720" rIns="91440" bIns="45720" rtlCol="0" anchor="t">
            <a:normAutofit/>
          </a:bodyPr>
          <a:lstStyle/>
          <a:p>
            <a:pPr algn="r"/>
            <a:r>
              <a:rPr lang="en-US" sz="4000" kern="1200">
                <a:solidFill>
                  <a:schemeClr val="tx1"/>
                </a:solidFill>
                <a:latin typeface="+mj-lt"/>
                <a:ea typeface="+mj-ea"/>
                <a:cs typeface="+mj-cs"/>
              </a:rPr>
              <a:t>Use- Abuse- and Dependence</a:t>
            </a:r>
          </a:p>
        </p:txBody>
      </p:sp>
      <p:pic>
        <p:nvPicPr>
          <p:cNvPr id="6" name="Content Placeholder 5">
            <a:extLst>
              <a:ext uri="{FF2B5EF4-FFF2-40B4-BE49-F238E27FC236}">
                <a16:creationId xmlns:a16="http://schemas.microsoft.com/office/drawing/2014/main" id="{A6107EE6-879D-D826-490E-B6B34790CE3D}"/>
              </a:ext>
            </a:extLst>
          </p:cNvPr>
          <p:cNvPicPr>
            <a:picLocks noGrp="1" noChangeAspect="1"/>
          </p:cNvPicPr>
          <p:nvPr>
            <p:ph sz="half" idx="2"/>
          </p:nvPr>
        </p:nvPicPr>
        <p:blipFill>
          <a:blip r:embed="rId3"/>
          <a:stretch>
            <a:fillRect/>
          </a:stretch>
        </p:blipFill>
        <p:spPr>
          <a:xfrm>
            <a:off x="556592" y="1321530"/>
            <a:ext cx="11139778" cy="1726665"/>
          </a:xfrm>
          <a:prstGeom prst="rect">
            <a:avLst/>
          </a:prstGeom>
        </p:spPr>
      </p:pic>
      <p:sp>
        <p:nvSpPr>
          <p:cNvPr id="3" name="Content Placeholder 2">
            <a:extLst>
              <a:ext uri="{FF2B5EF4-FFF2-40B4-BE49-F238E27FC236}">
                <a16:creationId xmlns:a16="http://schemas.microsoft.com/office/drawing/2014/main" id="{644E839B-467B-9811-CC56-C627F56C3D5C}"/>
              </a:ext>
            </a:extLst>
          </p:cNvPr>
          <p:cNvSpPr>
            <a:spLocks noGrp="1"/>
          </p:cNvSpPr>
          <p:nvPr>
            <p:ph sz="half" idx="1"/>
          </p:nvPr>
        </p:nvSpPr>
        <p:spPr>
          <a:xfrm>
            <a:off x="4997666" y="4040908"/>
            <a:ext cx="6235268" cy="1800164"/>
          </a:xfrm>
        </p:spPr>
        <p:txBody>
          <a:bodyPr vert="horz" lIns="91440" tIns="45720" rIns="91440" bIns="45720" rtlCol="0" anchor="t">
            <a:normAutofit/>
          </a:bodyPr>
          <a:lstStyle/>
          <a:p>
            <a:r>
              <a:rPr lang="en-US" sz="1100"/>
              <a:t>In Remission</a:t>
            </a:r>
          </a:p>
          <a:p>
            <a:pPr lvl="1"/>
            <a:r>
              <a:rPr lang="en-US" sz="1100">
                <a:effectLst/>
              </a:rPr>
              <a:t>Selection of codes for “in remission” for categories F10-F19, Mental and behavioral disorders due to psychoactive substance use (categories F10- F19 with -.11, -.21) requires the provider’s clinical judgment. The appropriate codes for “in remission” are assigned only on the basis of provider documentation (as defined in the Official Guidelines for Coding and Reporting), unless otherwise instructed by the classification. Mild substance use disorders in early or sustained remission are classified to the appropriate codes for substance abuse in remission, and moderate or severe substance use disorders in early or sustained remission are classified to the appropriate codes for substance dependence in remission.</a:t>
            </a:r>
          </a:p>
          <a:p>
            <a:pPr lvl="1"/>
            <a:endParaRPr lang="en-US" sz="1100"/>
          </a:p>
        </p:txBody>
      </p:sp>
      <p:sp>
        <p:nvSpPr>
          <p:cNvPr id="13" name="Rectangle 12">
            <a:extLst>
              <a:ext uri="{FF2B5EF4-FFF2-40B4-BE49-F238E27FC236}">
                <a16:creationId xmlns:a16="http://schemas.microsoft.com/office/drawing/2014/main" id="{E7BFF8DC-0AE7-4AD2-9B28-2E5F26D62C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406116"/>
            <a:ext cx="12191998" cy="461774"/>
          </a:xfrm>
          <a:prstGeom prst="rect">
            <a:avLst/>
          </a:prstGeom>
          <a:gradFill>
            <a:gsLst>
              <a:gs pos="0">
                <a:srgbClr val="000000"/>
              </a:gs>
              <a:gs pos="100000">
                <a:schemeClr val="accent1">
                  <a:lumMod val="75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7E0162AD-C6E5-4BF8-A453-76ADB36877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300" y="6406115"/>
            <a:ext cx="4076698" cy="464399"/>
          </a:xfrm>
          <a:prstGeom prst="rect">
            <a:avLst/>
          </a:prstGeom>
          <a:gradFill>
            <a:gsLst>
              <a:gs pos="19000">
                <a:srgbClr val="000000">
                  <a:alpha val="31000"/>
                </a:srgbClr>
              </a:gs>
              <a:gs pos="99000">
                <a:schemeClr val="accent1"/>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992D9741-37B1-3BB3-C8E0-274C0C14CFB2}"/>
              </a:ext>
            </a:extLst>
          </p:cNvPr>
          <p:cNvSpPr txBox="1"/>
          <p:nvPr/>
        </p:nvSpPr>
        <p:spPr>
          <a:xfrm>
            <a:off x="-2" y="6549553"/>
            <a:ext cx="8440190" cy="249684"/>
          </a:xfrm>
          <a:prstGeom prst="rect">
            <a:avLst/>
          </a:prstGeom>
          <a:noFill/>
        </p:spPr>
        <p:txBody>
          <a:bodyPr wrap="square" rtlCol="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000" b="0" i="0" u="none" strike="noStrike" kern="1200" cap="none" spc="0" normalizeH="0" baseline="0" noProof="0">
                <a:ln>
                  <a:noFill/>
                </a:ln>
                <a:solidFill>
                  <a:prstClr val="black"/>
                </a:solidFill>
                <a:effectLst/>
                <a:highlight>
                  <a:srgbClr val="FFFF00"/>
                </a:highlight>
                <a:uLnTx/>
                <a:uFillTx/>
                <a:latin typeface="Calibri" panose="020F0502020204030204"/>
                <a:ea typeface="Calibri" panose="020F0502020204030204" pitchFamily="34" charset="0"/>
                <a:cs typeface="Times New Roman" panose="02020603050405020304" pitchFamily="18" charset="0"/>
              </a:rPr>
              <a:t>ICD-10-CM Official Guidelines for Coding and Reporting, FY 2022, Pages 41of 115</a:t>
            </a:r>
          </a:p>
        </p:txBody>
      </p:sp>
      <p:pic>
        <p:nvPicPr>
          <p:cNvPr id="4" name="Picture 3">
            <a:extLst>
              <a:ext uri="{FF2B5EF4-FFF2-40B4-BE49-F238E27FC236}">
                <a16:creationId xmlns:a16="http://schemas.microsoft.com/office/drawing/2014/main" id="{C8AF487E-60F6-78F3-EE1D-5B673A5C4084}"/>
              </a:ext>
            </a:extLst>
          </p:cNvPr>
          <p:cNvPicPr>
            <a:picLocks noChangeAspect="1"/>
          </p:cNvPicPr>
          <p:nvPr/>
        </p:nvPicPr>
        <p:blipFill>
          <a:blip r:embed="rId4"/>
          <a:stretch>
            <a:fillRect/>
          </a:stretch>
        </p:blipFill>
        <p:spPr>
          <a:xfrm>
            <a:off x="10787400" y="6288833"/>
            <a:ext cx="1404055" cy="569167"/>
          </a:xfrm>
          <a:prstGeom prst="rect">
            <a:avLst/>
          </a:prstGeom>
        </p:spPr>
      </p:pic>
      <p:pic>
        <p:nvPicPr>
          <p:cNvPr id="5" name="Picture 4">
            <a:extLst>
              <a:ext uri="{FF2B5EF4-FFF2-40B4-BE49-F238E27FC236}">
                <a16:creationId xmlns:a16="http://schemas.microsoft.com/office/drawing/2014/main" id="{CFB2DAF5-68E3-C1A8-4021-E2819206AF2B}"/>
              </a:ext>
            </a:extLst>
          </p:cNvPr>
          <p:cNvPicPr>
            <a:picLocks noChangeAspect="1"/>
          </p:cNvPicPr>
          <p:nvPr/>
        </p:nvPicPr>
        <p:blipFill>
          <a:blip r:embed="rId5"/>
          <a:stretch>
            <a:fillRect/>
          </a:stretch>
        </p:blipFill>
        <p:spPr>
          <a:xfrm>
            <a:off x="8620598" y="6290018"/>
            <a:ext cx="2166257" cy="567982"/>
          </a:xfrm>
          <a:prstGeom prst="rect">
            <a:avLst/>
          </a:prstGeom>
        </p:spPr>
      </p:pic>
    </p:spTree>
    <p:extLst>
      <p:ext uri="{BB962C8B-B14F-4D97-AF65-F5344CB8AC3E}">
        <p14:creationId xmlns:p14="http://schemas.microsoft.com/office/powerpoint/2010/main" val="421218561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Content Placeholder 5">
            <a:extLst>
              <a:ext uri="{FF2B5EF4-FFF2-40B4-BE49-F238E27FC236}">
                <a16:creationId xmlns:a16="http://schemas.microsoft.com/office/drawing/2014/main" id="{1F99A71C-7193-3B1D-CECF-4C5481AA6F91}"/>
              </a:ext>
            </a:extLst>
          </p:cNvPr>
          <p:cNvPicPr>
            <a:picLocks noGrp="1" noChangeAspect="1"/>
          </p:cNvPicPr>
          <p:nvPr>
            <p:ph sz="half" idx="2"/>
          </p:nvPr>
        </p:nvPicPr>
        <p:blipFill rotWithShape="1">
          <a:blip r:embed="rId3"/>
          <a:srcRect r="4949" b="-1"/>
          <a:stretch/>
        </p:blipFill>
        <p:spPr>
          <a:xfrm>
            <a:off x="3523488" y="10"/>
            <a:ext cx="8668512" cy="6857990"/>
          </a:xfrm>
          <a:prstGeom prst="rect">
            <a:avLst/>
          </a:prstGeom>
        </p:spPr>
      </p:pic>
      <p:sp>
        <p:nvSpPr>
          <p:cNvPr id="13" name="Rectangle 12">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5D3BCD1-9BF7-74BA-1A05-3408D2A51143}"/>
              </a:ext>
            </a:extLst>
          </p:cNvPr>
          <p:cNvSpPr>
            <a:spLocks noGrp="1"/>
          </p:cNvSpPr>
          <p:nvPr>
            <p:ph type="title"/>
          </p:nvPr>
        </p:nvSpPr>
        <p:spPr>
          <a:xfrm>
            <a:off x="371094" y="1161288"/>
            <a:ext cx="3438144" cy="1124712"/>
          </a:xfrm>
        </p:spPr>
        <p:txBody>
          <a:bodyPr vert="horz" lIns="91440" tIns="45720" rIns="91440" bIns="45720" rtlCol="0" anchor="b">
            <a:normAutofit/>
          </a:bodyPr>
          <a:lstStyle/>
          <a:p>
            <a:r>
              <a:rPr lang="en-US" sz="2800"/>
              <a:t>Use- Abuse- and Dependence</a:t>
            </a:r>
          </a:p>
        </p:txBody>
      </p:sp>
      <p:sp>
        <p:nvSpPr>
          <p:cNvPr id="15" name="Rectangle 14">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3A203085-AC34-6D06-4BB1-65B2AFD8F89D}"/>
              </a:ext>
            </a:extLst>
          </p:cNvPr>
          <p:cNvSpPr>
            <a:spLocks noGrp="1"/>
          </p:cNvSpPr>
          <p:nvPr>
            <p:ph sz="half" idx="1"/>
          </p:nvPr>
        </p:nvSpPr>
        <p:spPr>
          <a:xfrm>
            <a:off x="236483" y="2718054"/>
            <a:ext cx="3573517" cy="3979768"/>
          </a:xfrm>
        </p:spPr>
        <p:txBody>
          <a:bodyPr vert="horz" lIns="91440" tIns="45720" rIns="91440" bIns="45720" rtlCol="0" anchor="t">
            <a:normAutofit/>
          </a:bodyPr>
          <a:lstStyle/>
          <a:p>
            <a:pPr marL="342900" marR="0" lvl="0">
              <a:spcBef>
                <a:spcPts val="0"/>
              </a:spcBef>
              <a:spcAft>
                <a:spcPts val="0"/>
              </a:spcAft>
            </a:pPr>
            <a:r>
              <a:rPr lang="en-US" sz="1200" u="sng">
                <a:effectLst/>
              </a:rPr>
              <a:t>Medical Conditions Due to Psychoactive Substance Use, Abuse and Dependence</a:t>
            </a:r>
            <a:endParaRPr lang="en-US" sz="1200">
              <a:effectLst/>
            </a:endParaRPr>
          </a:p>
          <a:p>
            <a:pPr marL="742950" marR="0" lvl="1">
              <a:spcBef>
                <a:spcPts val="0"/>
              </a:spcBef>
              <a:spcAft>
                <a:spcPts val="800"/>
              </a:spcAft>
            </a:pPr>
            <a:r>
              <a:rPr lang="en-US" sz="1200">
                <a:effectLst/>
              </a:rPr>
              <a:t>Medical conditions due to substance use, abuse, and dependence are not classified as substance-induced disorders. Assign the diagnosis code for the medical condition as directed by the Alphabetical Index along with the appropriate psychoactive substance use, abuse or dependence code. For example, for alcoholic pancreatitis due to alcohol dependence, assign the appropriate code from subcategory K85.2, Alcohol induced acute pancreatitis, and the appropriate code from subcategory F10.2, such as code F10.20, Alcohol dependence, uncomplicated. It would not be appropriate to assign code F10.288, Alcohol dependence with other alcohol-induced disorder.</a:t>
            </a:r>
          </a:p>
          <a:p>
            <a:endParaRPr lang="en-US" sz="1100"/>
          </a:p>
        </p:txBody>
      </p:sp>
      <p:sp>
        <p:nvSpPr>
          <p:cNvPr id="7" name="TextBox 6">
            <a:extLst>
              <a:ext uri="{FF2B5EF4-FFF2-40B4-BE49-F238E27FC236}">
                <a16:creationId xmlns:a16="http://schemas.microsoft.com/office/drawing/2014/main" id="{7138BF2B-6176-6199-1F05-2A57752E24CE}"/>
              </a:ext>
            </a:extLst>
          </p:cNvPr>
          <p:cNvSpPr txBox="1"/>
          <p:nvPr/>
        </p:nvSpPr>
        <p:spPr>
          <a:xfrm>
            <a:off x="-58188" y="6572980"/>
            <a:ext cx="8440190" cy="249684"/>
          </a:xfrm>
          <a:prstGeom prst="rect">
            <a:avLst/>
          </a:prstGeom>
          <a:noFill/>
        </p:spPr>
        <p:txBody>
          <a:bodyPr wrap="square" rtlCol="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000" b="0" i="0" u="none" strike="noStrike" kern="1200" cap="none" spc="0" normalizeH="0" baseline="0" noProof="0">
                <a:ln>
                  <a:noFill/>
                </a:ln>
                <a:solidFill>
                  <a:prstClr val="black"/>
                </a:solidFill>
                <a:effectLst/>
                <a:highlight>
                  <a:srgbClr val="FFFF00"/>
                </a:highlight>
                <a:uLnTx/>
                <a:uFillTx/>
                <a:latin typeface="Calibri" panose="020F0502020204030204"/>
                <a:ea typeface="Calibri" panose="020F0502020204030204" pitchFamily="34" charset="0"/>
                <a:cs typeface="Times New Roman" panose="02020603050405020304" pitchFamily="18" charset="0"/>
              </a:rPr>
              <a:t>ICD-10-CM Official Guidelines for Coding and Reporting, FY 2022, Pages 41of 115</a:t>
            </a:r>
          </a:p>
        </p:txBody>
      </p:sp>
      <p:pic>
        <p:nvPicPr>
          <p:cNvPr id="4" name="Picture 3">
            <a:extLst>
              <a:ext uri="{FF2B5EF4-FFF2-40B4-BE49-F238E27FC236}">
                <a16:creationId xmlns:a16="http://schemas.microsoft.com/office/drawing/2014/main" id="{AA14FB45-953E-2ECF-1416-DD1DDC680F6F}"/>
              </a:ext>
            </a:extLst>
          </p:cNvPr>
          <p:cNvPicPr>
            <a:picLocks noChangeAspect="1"/>
          </p:cNvPicPr>
          <p:nvPr/>
        </p:nvPicPr>
        <p:blipFill>
          <a:blip r:embed="rId4"/>
          <a:stretch>
            <a:fillRect/>
          </a:stretch>
        </p:blipFill>
        <p:spPr>
          <a:xfrm>
            <a:off x="10787400" y="6288833"/>
            <a:ext cx="1404055" cy="569167"/>
          </a:xfrm>
          <a:prstGeom prst="rect">
            <a:avLst/>
          </a:prstGeom>
        </p:spPr>
      </p:pic>
      <p:pic>
        <p:nvPicPr>
          <p:cNvPr id="5" name="Picture 4">
            <a:extLst>
              <a:ext uri="{FF2B5EF4-FFF2-40B4-BE49-F238E27FC236}">
                <a16:creationId xmlns:a16="http://schemas.microsoft.com/office/drawing/2014/main" id="{B7185327-92DF-2FBA-4222-94E981026964}"/>
              </a:ext>
            </a:extLst>
          </p:cNvPr>
          <p:cNvPicPr>
            <a:picLocks noChangeAspect="1"/>
          </p:cNvPicPr>
          <p:nvPr/>
        </p:nvPicPr>
        <p:blipFill>
          <a:blip r:embed="rId5"/>
          <a:stretch>
            <a:fillRect/>
          </a:stretch>
        </p:blipFill>
        <p:spPr>
          <a:xfrm>
            <a:off x="8620598" y="6290018"/>
            <a:ext cx="2166257" cy="567982"/>
          </a:xfrm>
          <a:prstGeom prst="rect">
            <a:avLst/>
          </a:prstGeom>
        </p:spPr>
      </p:pic>
    </p:spTree>
    <p:extLst>
      <p:ext uri="{BB962C8B-B14F-4D97-AF65-F5344CB8AC3E}">
        <p14:creationId xmlns:p14="http://schemas.microsoft.com/office/powerpoint/2010/main" val="350448042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33CD251C-A887-4D2F-925B-FC09719853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B19D093C-27FB-4032-B282-42C4563F2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94548"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29BFBF4-7F75-862F-9CAA-0827CAECF5B3}"/>
              </a:ext>
            </a:extLst>
          </p:cNvPr>
          <p:cNvSpPr>
            <a:spLocks noGrp="1"/>
          </p:cNvSpPr>
          <p:nvPr>
            <p:ph type="title"/>
          </p:nvPr>
        </p:nvSpPr>
        <p:spPr>
          <a:xfrm>
            <a:off x="767290" y="1780661"/>
            <a:ext cx="3582073" cy="1463472"/>
          </a:xfrm>
        </p:spPr>
        <p:txBody>
          <a:bodyPr vert="horz" lIns="91440" tIns="45720" rIns="91440" bIns="45720" rtlCol="0" anchor="t">
            <a:normAutofit/>
          </a:bodyPr>
          <a:lstStyle/>
          <a:p>
            <a:r>
              <a:rPr lang="en-US" sz="2600" kern="1200">
                <a:solidFill>
                  <a:schemeClr val="bg1"/>
                </a:solidFill>
                <a:latin typeface="+mj-lt"/>
                <a:ea typeface="+mj-ea"/>
                <a:cs typeface="+mj-cs"/>
              </a:rPr>
              <a:t>Coding Scenarios-</a:t>
            </a:r>
            <a:br>
              <a:rPr lang="en-US" sz="2600" kern="1200">
                <a:solidFill>
                  <a:schemeClr val="bg1"/>
                </a:solidFill>
                <a:latin typeface="+mj-lt"/>
                <a:ea typeface="+mj-ea"/>
                <a:cs typeface="+mj-cs"/>
              </a:rPr>
            </a:br>
            <a:r>
              <a:rPr lang="en-US" sz="2600" u="sng" kern="1200">
                <a:solidFill>
                  <a:schemeClr val="bg1"/>
                </a:solidFill>
                <a:latin typeface="+mj-lt"/>
                <a:ea typeface="+mj-ea"/>
                <a:cs typeface="+mj-cs"/>
              </a:rPr>
              <a:t>Cannabinoid Hyperemesis Syndrome</a:t>
            </a:r>
          </a:p>
        </p:txBody>
      </p:sp>
      <p:grpSp>
        <p:nvGrpSpPr>
          <p:cNvPr id="16" name="Group 15">
            <a:extLst>
              <a:ext uri="{FF2B5EF4-FFF2-40B4-BE49-F238E27FC236}">
                <a16:creationId xmlns:a16="http://schemas.microsoft.com/office/drawing/2014/main" id="{35EE815E-1BD3-4777-B652-6D98825BF66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67290" y="681628"/>
            <a:ext cx="1128382" cy="847206"/>
            <a:chOff x="668003" y="1684057"/>
            <a:chExt cx="1128382" cy="847206"/>
          </a:xfrm>
        </p:grpSpPr>
        <p:sp>
          <p:nvSpPr>
            <p:cNvPr id="17" name="Freeform 5">
              <a:extLst>
                <a:ext uri="{FF2B5EF4-FFF2-40B4-BE49-F238E27FC236}">
                  <a16:creationId xmlns:a16="http://schemas.microsoft.com/office/drawing/2014/main" id="{E6692982-4A7D-4392-87CD-F0CD4B027DD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68003" y="1935883"/>
              <a:ext cx="675351" cy="595380"/>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5">
              <a:extLst>
                <a:ext uri="{FF2B5EF4-FFF2-40B4-BE49-F238E27FC236}">
                  <a16:creationId xmlns:a16="http://schemas.microsoft.com/office/drawing/2014/main" id="{196485F7-F277-4123-AC53-98EA4C85877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245893" y="1684057"/>
              <a:ext cx="550492" cy="485306"/>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 name="Content Placeholder 2">
            <a:extLst>
              <a:ext uri="{FF2B5EF4-FFF2-40B4-BE49-F238E27FC236}">
                <a16:creationId xmlns:a16="http://schemas.microsoft.com/office/drawing/2014/main" id="{7D77CEA9-5D81-5BE8-22B6-7E9E0C29D499}"/>
              </a:ext>
            </a:extLst>
          </p:cNvPr>
          <p:cNvSpPr>
            <a:spLocks noGrp="1"/>
          </p:cNvSpPr>
          <p:nvPr>
            <p:ph sz="half" idx="1"/>
          </p:nvPr>
        </p:nvSpPr>
        <p:spPr>
          <a:xfrm>
            <a:off x="767290" y="3383121"/>
            <a:ext cx="3582072" cy="2793251"/>
          </a:xfrm>
        </p:spPr>
        <p:txBody>
          <a:bodyPr vert="horz" lIns="91440" tIns="45720" rIns="91440" bIns="45720" rtlCol="0" anchor="t">
            <a:normAutofit/>
          </a:bodyPr>
          <a:lstStyle/>
          <a:p>
            <a:r>
              <a:rPr lang="en-US" sz="2000">
                <a:solidFill>
                  <a:schemeClr val="bg1"/>
                </a:solidFill>
              </a:rPr>
              <a:t>Cannabinoid Hyperemesis Syndrome</a:t>
            </a:r>
          </a:p>
          <a:p>
            <a:pPr lvl="1"/>
            <a:r>
              <a:rPr lang="en-US" sz="2000">
                <a:solidFill>
                  <a:schemeClr val="bg1"/>
                </a:solidFill>
              </a:rPr>
              <a:t>Repeated and Severe Bouts of Vomiting</a:t>
            </a:r>
          </a:p>
          <a:p>
            <a:pPr lvl="1"/>
            <a:r>
              <a:rPr lang="en-US" sz="2000">
                <a:solidFill>
                  <a:schemeClr val="bg1"/>
                </a:solidFill>
              </a:rPr>
              <a:t>Nausea</a:t>
            </a:r>
          </a:p>
          <a:p>
            <a:pPr lvl="1"/>
            <a:r>
              <a:rPr lang="en-US" sz="2000">
                <a:solidFill>
                  <a:schemeClr val="bg1"/>
                </a:solidFill>
              </a:rPr>
              <a:t>Decreased Food Intake &amp; Weight Loss</a:t>
            </a:r>
          </a:p>
          <a:p>
            <a:pPr lvl="1"/>
            <a:r>
              <a:rPr lang="en-US" sz="2000">
                <a:solidFill>
                  <a:schemeClr val="bg1"/>
                </a:solidFill>
              </a:rPr>
              <a:t>Dehydration</a:t>
            </a:r>
          </a:p>
        </p:txBody>
      </p:sp>
      <p:pic>
        <p:nvPicPr>
          <p:cNvPr id="7" name="Content Placeholder 6">
            <a:extLst>
              <a:ext uri="{FF2B5EF4-FFF2-40B4-BE49-F238E27FC236}">
                <a16:creationId xmlns:a16="http://schemas.microsoft.com/office/drawing/2014/main" id="{042DD71B-2EC5-571B-4176-8E720FD608E2}"/>
              </a:ext>
            </a:extLst>
          </p:cNvPr>
          <p:cNvPicPr>
            <a:picLocks noGrp="1" noChangeAspect="1"/>
          </p:cNvPicPr>
          <p:nvPr>
            <p:ph sz="half" idx="2"/>
          </p:nvPr>
        </p:nvPicPr>
        <p:blipFill>
          <a:blip r:embed="rId3"/>
          <a:stretch>
            <a:fillRect/>
          </a:stretch>
        </p:blipFill>
        <p:spPr>
          <a:xfrm>
            <a:off x="4694548" y="0"/>
            <a:ext cx="7497452" cy="6857999"/>
          </a:xfrm>
          <a:prstGeom prst="rect">
            <a:avLst/>
          </a:prstGeom>
        </p:spPr>
      </p:pic>
      <p:sp>
        <p:nvSpPr>
          <p:cNvPr id="8" name="TextBox 7">
            <a:extLst>
              <a:ext uri="{FF2B5EF4-FFF2-40B4-BE49-F238E27FC236}">
                <a16:creationId xmlns:a16="http://schemas.microsoft.com/office/drawing/2014/main" id="{E0E37300-450D-782D-C940-C5DB4DA6885A}"/>
              </a:ext>
            </a:extLst>
          </p:cNvPr>
          <p:cNvSpPr txBox="1"/>
          <p:nvPr/>
        </p:nvSpPr>
        <p:spPr>
          <a:xfrm>
            <a:off x="0" y="6346452"/>
            <a:ext cx="469454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white"/>
                </a:solidFill>
                <a:effectLst/>
                <a:uLnTx/>
                <a:uFillTx/>
                <a:latin typeface="Calibri" panose="020F0502020204030204"/>
                <a:ea typeface="+mn-ea"/>
                <a:cs typeface="+mn-cs"/>
              </a:rPr>
              <a:t>https://www.cedars-sinai.org/health-library/diseases-and-conditions/c/cannabinoid-hyperemesis-syndrome.html#:~:text=Cannabinoid%20hyperemesis%20syndrome%20(CHS)%20is,molecules%20found%20in%20the%20brain.</a:t>
            </a:r>
          </a:p>
        </p:txBody>
      </p:sp>
      <p:sp>
        <p:nvSpPr>
          <p:cNvPr id="9" name="Rectangle 8">
            <a:extLst>
              <a:ext uri="{FF2B5EF4-FFF2-40B4-BE49-F238E27FC236}">
                <a16:creationId xmlns:a16="http://schemas.microsoft.com/office/drawing/2014/main" id="{A1BA2855-24DE-24C5-958E-E2C6829F1547}"/>
              </a:ext>
            </a:extLst>
          </p:cNvPr>
          <p:cNvSpPr/>
          <p:nvPr/>
        </p:nvSpPr>
        <p:spPr>
          <a:xfrm>
            <a:off x="4694548" y="1"/>
            <a:ext cx="7497452" cy="40568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a:ln>
                  <a:noFill/>
                </a:ln>
                <a:solidFill>
                  <a:prstClr val="white"/>
                </a:solidFill>
                <a:effectLst/>
                <a:uLnTx/>
                <a:uFillTx/>
                <a:latin typeface="Calibri" panose="020F0502020204030204"/>
                <a:ea typeface="+mn-ea"/>
                <a:cs typeface="+mn-cs"/>
              </a:rPr>
              <a:t>Cannabinoid Hyperemesis Syndrome:</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800" b="1" i="0" u="none" strike="noStrike" kern="1200" cap="none" spc="0" normalizeH="0" baseline="0" noProof="0">
                <a:ln>
                  <a:noFill/>
                </a:ln>
                <a:solidFill>
                  <a:prstClr val="white"/>
                </a:solidFill>
                <a:effectLst/>
                <a:uLnTx/>
                <a:uFillTx/>
                <a:latin typeface="Calibri" panose="020F0502020204030204"/>
                <a:ea typeface="+mn-ea"/>
                <a:cs typeface="+mn-cs"/>
              </a:rPr>
              <a:t>R11.2</a:t>
            </a: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 </a:t>
            </a:r>
            <a:r>
              <a:rPr kumimoji="0" lang="en-US" sz="1600" b="0" i="0" u="none" strike="noStrike" kern="1200" cap="none" spc="0" normalizeH="0" baseline="0" noProof="0">
                <a:ln>
                  <a:noFill/>
                </a:ln>
                <a:solidFill>
                  <a:prstClr val="white"/>
                </a:solidFill>
                <a:effectLst/>
                <a:uLnTx/>
                <a:uFillTx/>
                <a:latin typeface="Calibri" panose="020F0502020204030204"/>
                <a:ea typeface="+mn-ea"/>
                <a:cs typeface="+mn-cs"/>
              </a:rPr>
              <a:t>Nausea &amp; Vomiting</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800" b="1" i="0" u="none" strike="noStrike" kern="1200" cap="none" spc="0" normalizeH="0" baseline="0" noProof="0">
                <a:ln>
                  <a:noFill/>
                </a:ln>
                <a:solidFill>
                  <a:prstClr val="white"/>
                </a:solidFill>
                <a:effectLst/>
                <a:uLnTx/>
                <a:uFillTx/>
                <a:latin typeface="Calibri" panose="020F0502020204030204"/>
                <a:ea typeface="+mn-ea"/>
                <a:cs typeface="+mn-cs"/>
              </a:rPr>
              <a:t>F12._ _</a:t>
            </a: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 </a:t>
            </a:r>
            <a:r>
              <a:rPr kumimoji="0" lang="en-US" sz="1600" b="0" i="0" u="none" strike="noStrike" kern="1200" cap="none" spc="0" normalizeH="0" baseline="0" noProof="0">
                <a:ln>
                  <a:noFill/>
                </a:ln>
                <a:solidFill>
                  <a:prstClr val="white"/>
                </a:solidFill>
                <a:effectLst/>
                <a:uLnTx/>
                <a:uFillTx/>
                <a:latin typeface="Calibri" panose="020F0502020204030204"/>
                <a:ea typeface="+mn-ea"/>
                <a:cs typeface="+mn-cs"/>
              </a:rPr>
              <a:t>Appropriate Uncomplicated Code From “Cannabis Related Disorders”</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Calibri" panose="020F0502020204030204"/>
                <a:ea typeface="+mn-ea"/>
                <a:cs typeface="+mn-cs"/>
              </a:rPr>
              <a:t>Scenario:</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white"/>
                </a:solidFill>
                <a:effectLst/>
                <a:uLnTx/>
                <a:uFillTx/>
                <a:latin typeface="Calibri" panose="020F0502020204030204"/>
                <a:ea typeface="+mn-ea"/>
                <a:cs typeface="+mn-cs"/>
              </a:rPr>
              <a:t>Patient is admitted with Severe Bouts of Nausea and Vomiting. Physician later goes on to document “Cannabinoid Hyperemesis Syndrome.” With no further mention of abuse or dependence. How is this issue coded?</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Calibri" panose="020F0502020204030204"/>
                <a:ea typeface="+mn-ea"/>
                <a:cs typeface="+mn-cs"/>
              </a:rPr>
              <a:t>	Answer:</a:t>
            </a:r>
          </a:p>
          <a:p>
            <a:pPr marL="1714500" marR="0" lvl="3"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600" b="1" i="0" u="none" strike="noStrike" kern="1200" cap="none" spc="0" normalizeH="0" baseline="0" noProof="0">
                <a:ln>
                  <a:noFill/>
                </a:ln>
                <a:solidFill>
                  <a:prstClr val="white"/>
                </a:solidFill>
                <a:effectLst/>
                <a:uLnTx/>
                <a:uFillTx/>
                <a:latin typeface="Calibri" panose="020F0502020204030204"/>
                <a:ea typeface="+mn-ea"/>
                <a:cs typeface="+mn-cs"/>
              </a:rPr>
              <a:t>R11.2</a:t>
            </a:r>
            <a:r>
              <a:rPr kumimoji="0" lang="en-US" sz="1600" b="0" i="0" u="none" strike="noStrike" kern="1200" cap="none" spc="0" normalizeH="0" baseline="0" noProof="0">
                <a:ln>
                  <a:noFill/>
                </a:ln>
                <a:solidFill>
                  <a:prstClr val="white"/>
                </a:solidFill>
                <a:effectLst/>
                <a:uLnTx/>
                <a:uFillTx/>
                <a:latin typeface="Calibri" panose="020F0502020204030204"/>
                <a:ea typeface="+mn-ea"/>
                <a:cs typeface="+mn-cs"/>
              </a:rPr>
              <a:t>- Nausea &amp; Vomiting</a:t>
            </a:r>
          </a:p>
          <a:p>
            <a:pPr marL="1714500" marR="0" lvl="3"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600" b="1" i="0" u="none" strike="noStrike" kern="1200" cap="none" spc="0" normalizeH="0" baseline="0" noProof="0">
                <a:ln>
                  <a:noFill/>
                </a:ln>
                <a:solidFill>
                  <a:prstClr val="white"/>
                </a:solidFill>
                <a:effectLst/>
                <a:uLnTx/>
                <a:uFillTx/>
                <a:latin typeface="Calibri" panose="020F0502020204030204"/>
                <a:ea typeface="+mn-ea"/>
                <a:cs typeface="+mn-cs"/>
              </a:rPr>
              <a:t>F12.9</a:t>
            </a:r>
            <a:r>
              <a:rPr kumimoji="0" lang="en-US" sz="1600" b="0" i="0" u="none" strike="noStrike" kern="1200" cap="none" spc="0" normalizeH="0" baseline="0" noProof="0">
                <a:ln>
                  <a:noFill/>
                </a:ln>
                <a:solidFill>
                  <a:prstClr val="white"/>
                </a:solidFill>
                <a:effectLst/>
                <a:uLnTx/>
                <a:uFillTx/>
                <a:latin typeface="Calibri" panose="020F0502020204030204"/>
                <a:ea typeface="+mn-ea"/>
                <a:cs typeface="+mn-cs"/>
              </a:rPr>
              <a:t>- Cannabis Use, Unspecified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white"/>
                </a:solidFill>
                <a:effectLst/>
                <a:uLnTx/>
                <a:uFillTx/>
                <a:latin typeface="Calibri" panose="020F0502020204030204"/>
                <a:ea typeface="+mn-ea"/>
                <a:cs typeface="+mn-cs"/>
              </a:rPr>
              <a:t>https://www.aapc.com/blog/85083-dont-blow-it-when-coding-cannabis-use/#:~:text=Coding%20Clinic%20makes%20this%20clear,diagnosis%20of%20cannabinoid%20hyperemesis%20syndrome.%E2%80%9D</a:t>
            </a:r>
          </a:p>
        </p:txBody>
      </p:sp>
      <p:pic>
        <p:nvPicPr>
          <p:cNvPr id="4" name="Picture 3">
            <a:extLst>
              <a:ext uri="{FF2B5EF4-FFF2-40B4-BE49-F238E27FC236}">
                <a16:creationId xmlns:a16="http://schemas.microsoft.com/office/drawing/2014/main" id="{C6549102-51BF-0686-B86F-A1D7735B9A5E}"/>
              </a:ext>
            </a:extLst>
          </p:cNvPr>
          <p:cNvPicPr>
            <a:picLocks noChangeAspect="1"/>
          </p:cNvPicPr>
          <p:nvPr/>
        </p:nvPicPr>
        <p:blipFill>
          <a:blip r:embed="rId4"/>
          <a:stretch>
            <a:fillRect/>
          </a:stretch>
        </p:blipFill>
        <p:spPr>
          <a:xfrm>
            <a:off x="10787400" y="6288833"/>
            <a:ext cx="1404055" cy="569167"/>
          </a:xfrm>
          <a:prstGeom prst="rect">
            <a:avLst/>
          </a:prstGeom>
        </p:spPr>
      </p:pic>
      <p:pic>
        <p:nvPicPr>
          <p:cNvPr id="5" name="Picture 4">
            <a:extLst>
              <a:ext uri="{FF2B5EF4-FFF2-40B4-BE49-F238E27FC236}">
                <a16:creationId xmlns:a16="http://schemas.microsoft.com/office/drawing/2014/main" id="{0571C8F8-5554-91B7-DE7E-2FEF14A6AB0A}"/>
              </a:ext>
            </a:extLst>
          </p:cNvPr>
          <p:cNvPicPr>
            <a:picLocks noChangeAspect="1"/>
          </p:cNvPicPr>
          <p:nvPr/>
        </p:nvPicPr>
        <p:blipFill>
          <a:blip r:embed="rId5"/>
          <a:stretch>
            <a:fillRect/>
          </a:stretch>
        </p:blipFill>
        <p:spPr>
          <a:xfrm>
            <a:off x="8620598" y="6290018"/>
            <a:ext cx="2166257" cy="567982"/>
          </a:xfrm>
          <a:prstGeom prst="rect">
            <a:avLst/>
          </a:prstGeom>
        </p:spPr>
      </p:pic>
    </p:spTree>
    <p:extLst>
      <p:ext uri="{BB962C8B-B14F-4D97-AF65-F5344CB8AC3E}">
        <p14:creationId xmlns:p14="http://schemas.microsoft.com/office/powerpoint/2010/main" val="1720368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32AEEBC8-9D30-42EF-95F2-386C2653FB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23931C5-9766-8AD8-CC5C-15807509CA79}"/>
              </a:ext>
            </a:extLst>
          </p:cNvPr>
          <p:cNvSpPr>
            <a:spLocks noGrp="1"/>
          </p:cNvSpPr>
          <p:nvPr>
            <p:ph type="title"/>
          </p:nvPr>
        </p:nvSpPr>
        <p:spPr>
          <a:xfrm>
            <a:off x="630936" y="502920"/>
            <a:ext cx="3419856" cy="1463040"/>
          </a:xfrm>
        </p:spPr>
        <p:txBody>
          <a:bodyPr vert="horz" lIns="91440" tIns="45720" rIns="91440" bIns="45720" rtlCol="0" anchor="ctr">
            <a:normAutofit/>
          </a:bodyPr>
          <a:lstStyle/>
          <a:p>
            <a:r>
              <a:rPr lang="en-US" sz="4800" kern="1200">
                <a:solidFill>
                  <a:schemeClr val="tx1"/>
                </a:solidFill>
                <a:latin typeface="+mj-lt"/>
                <a:ea typeface="+mj-ea"/>
                <a:cs typeface="+mj-cs"/>
              </a:rPr>
              <a:t>Blood Alcohol Level</a:t>
            </a:r>
          </a:p>
        </p:txBody>
      </p:sp>
      <p:sp>
        <p:nvSpPr>
          <p:cNvPr id="13" name="sketch line">
            <a:extLst>
              <a:ext uri="{FF2B5EF4-FFF2-40B4-BE49-F238E27FC236}">
                <a16:creationId xmlns:a16="http://schemas.microsoft.com/office/drawing/2014/main" id="{2E92FA66-67D7-4CB4-94D3-E643A9AD47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566159" y="1225296"/>
            <a:ext cx="1554480" cy="18288"/>
          </a:xfrm>
          <a:custGeom>
            <a:avLst/>
            <a:gdLst>
              <a:gd name="connsiteX0" fmla="*/ 0 w 1554480"/>
              <a:gd name="connsiteY0" fmla="*/ 0 h 18288"/>
              <a:gd name="connsiteX1" fmla="*/ 549250 w 1554480"/>
              <a:gd name="connsiteY1" fmla="*/ 0 h 18288"/>
              <a:gd name="connsiteX2" fmla="*/ 1082954 w 1554480"/>
              <a:gd name="connsiteY2" fmla="*/ 0 h 18288"/>
              <a:gd name="connsiteX3" fmla="*/ 1554480 w 1554480"/>
              <a:gd name="connsiteY3" fmla="*/ 0 h 18288"/>
              <a:gd name="connsiteX4" fmla="*/ 1554480 w 1554480"/>
              <a:gd name="connsiteY4" fmla="*/ 18288 h 18288"/>
              <a:gd name="connsiteX5" fmla="*/ 1067410 w 1554480"/>
              <a:gd name="connsiteY5" fmla="*/ 18288 h 18288"/>
              <a:gd name="connsiteX6" fmla="*/ 549250 w 1554480"/>
              <a:gd name="connsiteY6" fmla="*/ 18288 h 18288"/>
              <a:gd name="connsiteX7" fmla="*/ 0 w 1554480"/>
              <a:gd name="connsiteY7" fmla="*/ 18288 h 18288"/>
              <a:gd name="connsiteX8" fmla="*/ 0 w 1554480"/>
              <a:gd name="connsiteY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0" h="18288" fill="none" extrusionOk="0">
                <a:moveTo>
                  <a:pt x="0" y="0"/>
                </a:moveTo>
                <a:cubicBezTo>
                  <a:pt x="114141" y="-19864"/>
                  <a:pt x="345055" y="-1657"/>
                  <a:pt x="549250" y="0"/>
                </a:cubicBezTo>
                <a:cubicBezTo>
                  <a:pt x="753445" y="1657"/>
                  <a:pt x="862292" y="-5674"/>
                  <a:pt x="1082954" y="0"/>
                </a:cubicBezTo>
                <a:cubicBezTo>
                  <a:pt x="1303616" y="5674"/>
                  <a:pt x="1363530" y="4537"/>
                  <a:pt x="1554480" y="0"/>
                </a:cubicBezTo>
                <a:cubicBezTo>
                  <a:pt x="1554963" y="7176"/>
                  <a:pt x="1553909" y="13682"/>
                  <a:pt x="1554480" y="18288"/>
                </a:cubicBezTo>
                <a:cubicBezTo>
                  <a:pt x="1338847" y="6127"/>
                  <a:pt x="1215066" y="37851"/>
                  <a:pt x="1067410" y="18288"/>
                </a:cubicBezTo>
                <a:cubicBezTo>
                  <a:pt x="919754" y="-1275"/>
                  <a:pt x="800465" y="3080"/>
                  <a:pt x="549250" y="18288"/>
                </a:cubicBezTo>
                <a:cubicBezTo>
                  <a:pt x="298035" y="33496"/>
                  <a:pt x="158868" y="22769"/>
                  <a:pt x="0" y="18288"/>
                </a:cubicBezTo>
                <a:cubicBezTo>
                  <a:pt x="-655" y="13237"/>
                  <a:pt x="709" y="4645"/>
                  <a:pt x="0" y="0"/>
                </a:cubicBezTo>
                <a:close/>
              </a:path>
              <a:path w="1554480" h="18288" stroke="0" extrusionOk="0">
                <a:moveTo>
                  <a:pt x="0" y="0"/>
                </a:moveTo>
                <a:cubicBezTo>
                  <a:pt x="249941" y="-58"/>
                  <a:pt x="367334" y="23448"/>
                  <a:pt x="502615" y="0"/>
                </a:cubicBezTo>
                <a:cubicBezTo>
                  <a:pt x="637897" y="-23448"/>
                  <a:pt x="813653" y="-20418"/>
                  <a:pt x="974141" y="0"/>
                </a:cubicBezTo>
                <a:cubicBezTo>
                  <a:pt x="1134629" y="20418"/>
                  <a:pt x="1268772" y="6288"/>
                  <a:pt x="1554480" y="0"/>
                </a:cubicBezTo>
                <a:cubicBezTo>
                  <a:pt x="1554917" y="7222"/>
                  <a:pt x="1555359" y="13299"/>
                  <a:pt x="1554480" y="18288"/>
                </a:cubicBezTo>
                <a:cubicBezTo>
                  <a:pt x="1336087" y="12172"/>
                  <a:pt x="1310024" y="19759"/>
                  <a:pt x="1067410" y="18288"/>
                </a:cubicBezTo>
                <a:cubicBezTo>
                  <a:pt x="824796" y="16818"/>
                  <a:pt x="787902" y="34647"/>
                  <a:pt x="518160" y="18288"/>
                </a:cubicBezTo>
                <a:cubicBezTo>
                  <a:pt x="248418" y="1930"/>
                  <a:pt x="133160" y="9205"/>
                  <a:pt x="0" y="18288"/>
                </a:cubicBezTo>
                <a:cubicBezTo>
                  <a:pt x="-643" y="9451"/>
                  <a:pt x="-340" y="711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3D97B771-7A55-8169-A482-276B3BDF986F}"/>
              </a:ext>
            </a:extLst>
          </p:cNvPr>
          <p:cNvSpPr>
            <a:spLocks noGrp="1"/>
          </p:cNvSpPr>
          <p:nvPr>
            <p:ph sz="half" idx="1"/>
          </p:nvPr>
        </p:nvSpPr>
        <p:spPr>
          <a:xfrm>
            <a:off x="4654295" y="502920"/>
            <a:ext cx="6894576" cy="1463040"/>
          </a:xfrm>
        </p:spPr>
        <p:txBody>
          <a:bodyPr vert="horz" lIns="91440" tIns="45720" rIns="91440" bIns="45720" rtlCol="0" anchor="ctr">
            <a:normAutofit fontScale="92500" lnSpcReduction="10000"/>
          </a:bodyPr>
          <a:lstStyle/>
          <a:p>
            <a:r>
              <a:rPr lang="en-US" sz="2000"/>
              <a:t>When the provider has documented a condition that is classifiable to category F10- Alcohol Related Disorders. A code from </a:t>
            </a:r>
            <a:r>
              <a:rPr lang="en-US" sz="2000" u="sng"/>
              <a:t>Category Y90-Evidence of Alcohol Involvement Determined by Blood Alcohol Level</a:t>
            </a:r>
            <a:r>
              <a:rPr lang="en-US" sz="2000"/>
              <a:t> may be assigned</a:t>
            </a:r>
          </a:p>
          <a:p>
            <a:pPr lvl="1"/>
            <a:r>
              <a:rPr lang="en-US" sz="1600" b="1"/>
              <a:t>Blood Alcohol Level can be picked up even when documented by clinicians other than the patient’s provider</a:t>
            </a:r>
          </a:p>
        </p:txBody>
      </p:sp>
      <p:pic>
        <p:nvPicPr>
          <p:cNvPr id="6" name="Content Placeholder 5">
            <a:extLst>
              <a:ext uri="{FF2B5EF4-FFF2-40B4-BE49-F238E27FC236}">
                <a16:creationId xmlns:a16="http://schemas.microsoft.com/office/drawing/2014/main" id="{AFECDEA9-BFCF-9E66-A236-07597A42F0E1}"/>
              </a:ext>
            </a:extLst>
          </p:cNvPr>
          <p:cNvPicPr>
            <a:picLocks noGrp="1" noChangeAspect="1"/>
          </p:cNvPicPr>
          <p:nvPr>
            <p:ph sz="half" idx="2"/>
          </p:nvPr>
        </p:nvPicPr>
        <p:blipFill>
          <a:blip r:embed="rId3"/>
          <a:stretch>
            <a:fillRect/>
          </a:stretch>
        </p:blipFill>
        <p:spPr>
          <a:xfrm>
            <a:off x="2251969" y="2395728"/>
            <a:ext cx="7688062" cy="3959352"/>
          </a:xfrm>
          <a:prstGeom prst="rect">
            <a:avLst/>
          </a:prstGeom>
        </p:spPr>
      </p:pic>
      <p:sp>
        <p:nvSpPr>
          <p:cNvPr id="8" name="TextBox 7">
            <a:extLst>
              <a:ext uri="{FF2B5EF4-FFF2-40B4-BE49-F238E27FC236}">
                <a16:creationId xmlns:a16="http://schemas.microsoft.com/office/drawing/2014/main" id="{803402F6-54F5-298F-CA68-0719F3814AA8}"/>
              </a:ext>
            </a:extLst>
          </p:cNvPr>
          <p:cNvSpPr txBox="1"/>
          <p:nvPr/>
        </p:nvSpPr>
        <p:spPr>
          <a:xfrm>
            <a:off x="0" y="6575264"/>
            <a:ext cx="4654295" cy="249684"/>
          </a:xfrm>
          <a:prstGeom prst="rect">
            <a:avLst/>
          </a:prstGeom>
          <a:noFill/>
        </p:spPr>
        <p:txBody>
          <a:bodyPr wrap="square" rtlCol="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000" b="0" i="0" u="none" strike="noStrike" kern="1200" cap="none" spc="0" normalizeH="0" baseline="0" noProof="0">
                <a:ln>
                  <a:noFill/>
                </a:ln>
                <a:solidFill>
                  <a:prstClr val="black"/>
                </a:solidFill>
                <a:effectLst/>
                <a:highlight>
                  <a:srgbClr val="FFFF00"/>
                </a:highlight>
                <a:uLnTx/>
                <a:uFillTx/>
                <a:latin typeface="Calibri" panose="020F0502020204030204"/>
                <a:ea typeface="Calibri" panose="020F0502020204030204" pitchFamily="34" charset="0"/>
                <a:cs typeface="Times New Roman" panose="02020603050405020304" pitchFamily="18" charset="0"/>
              </a:rPr>
              <a:t>ICD-10-CM Official Guidelines for Coding and Reporting, FY 2022, Pages 42-43 of 115</a:t>
            </a:r>
          </a:p>
        </p:txBody>
      </p:sp>
      <p:pic>
        <p:nvPicPr>
          <p:cNvPr id="4" name="Picture 3">
            <a:extLst>
              <a:ext uri="{FF2B5EF4-FFF2-40B4-BE49-F238E27FC236}">
                <a16:creationId xmlns:a16="http://schemas.microsoft.com/office/drawing/2014/main" id="{10DB10C2-2886-E0CB-C529-E10AFE923E7D}"/>
              </a:ext>
            </a:extLst>
          </p:cNvPr>
          <p:cNvPicPr>
            <a:picLocks noChangeAspect="1"/>
          </p:cNvPicPr>
          <p:nvPr/>
        </p:nvPicPr>
        <p:blipFill>
          <a:blip r:embed="rId4"/>
          <a:stretch>
            <a:fillRect/>
          </a:stretch>
        </p:blipFill>
        <p:spPr>
          <a:xfrm>
            <a:off x="10787945" y="5752048"/>
            <a:ext cx="1404055" cy="569167"/>
          </a:xfrm>
          <a:prstGeom prst="rect">
            <a:avLst/>
          </a:prstGeom>
        </p:spPr>
      </p:pic>
      <p:pic>
        <p:nvPicPr>
          <p:cNvPr id="5" name="Picture 4">
            <a:extLst>
              <a:ext uri="{FF2B5EF4-FFF2-40B4-BE49-F238E27FC236}">
                <a16:creationId xmlns:a16="http://schemas.microsoft.com/office/drawing/2014/main" id="{A74D7539-F5B6-D70C-BBED-7CDE7AEF584A}"/>
              </a:ext>
            </a:extLst>
          </p:cNvPr>
          <p:cNvPicPr>
            <a:picLocks noChangeAspect="1"/>
          </p:cNvPicPr>
          <p:nvPr/>
        </p:nvPicPr>
        <p:blipFill>
          <a:blip r:embed="rId5"/>
          <a:stretch>
            <a:fillRect/>
          </a:stretch>
        </p:blipFill>
        <p:spPr>
          <a:xfrm>
            <a:off x="10025743" y="6282290"/>
            <a:ext cx="2166257" cy="567982"/>
          </a:xfrm>
          <a:prstGeom prst="rect">
            <a:avLst/>
          </a:prstGeom>
        </p:spPr>
      </p:pic>
    </p:spTree>
    <p:extLst>
      <p:ext uri="{BB962C8B-B14F-4D97-AF65-F5344CB8AC3E}">
        <p14:creationId xmlns:p14="http://schemas.microsoft.com/office/powerpoint/2010/main" val="253003393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Content Placeholder 5">
            <a:extLst>
              <a:ext uri="{FF2B5EF4-FFF2-40B4-BE49-F238E27FC236}">
                <a16:creationId xmlns:a16="http://schemas.microsoft.com/office/drawing/2014/main" id="{C7FC1E48-0447-98B9-CFD9-8A7CBC3E100B}"/>
              </a:ext>
            </a:extLst>
          </p:cNvPr>
          <p:cNvPicPr>
            <a:picLocks noGrp="1" noChangeAspect="1"/>
          </p:cNvPicPr>
          <p:nvPr>
            <p:ph sz="half" idx="2"/>
          </p:nvPr>
        </p:nvPicPr>
        <p:blipFill rotWithShape="1">
          <a:blip r:embed="rId3">
            <a:alphaModFix amt="35000"/>
          </a:blip>
          <a:srcRect b="5462"/>
          <a:stretch/>
        </p:blipFill>
        <p:spPr>
          <a:xfrm>
            <a:off x="20" y="1"/>
            <a:ext cx="12191980" cy="6857999"/>
          </a:xfrm>
          <a:prstGeom prst="rect">
            <a:avLst/>
          </a:prstGeom>
        </p:spPr>
      </p:pic>
      <p:sp>
        <p:nvSpPr>
          <p:cNvPr id="2" name="Title 1">
            <a:extLst>
              <a:ext uri="{FF2B5EF4-FFF2-40B4-BE49-F238E27FC236}">
                <a16:creationId xmlns:a16="http://schemas.microsoft.com/office/drawing/2014/main" id="{41E4A496-0D34-39A9-DE6E-C6B9FEFC12F2}"/>
              </a:ext>
            </a:extLst>
          </p:cNvPr>
          <p:cNvSpPr>
            <a:spLocks noGrp="1"/>
          </p:cNvSpPr>
          <p:nvPr>
            <p:ph type="title"/>
          </p:nvPr>
        </p:nvSpPr>
        <p:spPr>
          <a:xfrm>
            <a:off x="838201" y="1065862"/>
            <a:ext cx="3313164" cy="4726276"/>
          </a:xfrm>
        </p:spPr>
        <p:txBody>
          <a:bodyPr vert="horz" lIns="91440" tIns="45720" rIns="91440" bIns="45720" rtlCol="0" anchor="ctr">
            <a:normAutofit/>
          </a:bodyPr>
          <a:lstStyle/>
          <a:p>
            <a:pPr algn="r"/>
            <a:r>
              <a:rPr lang="en-US" sz="4000">
                <a:solidFill>
                  <a:srgbClr val="FFFFFF"/>
                </a:solidFill>
              </a:rPr>
              <a:t>Medication Coding</a:t>
            </a:r>
          </a:p>
        </p:txBody>
      </p:sp>
      <p:cxnSp>
        <p:nvCxnSpPr>
          <p:cNvPr id="13" name="Straight Connector 12">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0308E580-0F86-2326-965F-54D10AD27D4B}"/>
              </a:ext>
            </a:extLst>
          </p:cNvPr>
          <p:cNvSpPr>
            <a:spLocks noGrp="1"/>
          </p:cNvSpPr>
          <p:nvPr>
            <p:ph sz="half" idx="1"/>
          </p:nvPr>
        </p:nvSpPr>
        <p:spPr>
          <a:xfrm>
            <a:off x="5155379" y="1065862"/>
            <a:ext cx="5744685" cy="4726276"/>
          </a:xfrm>
        </p:spPr>
        <p:txBody>
          <a:bodyPr vert="horz" lIns="91440" tIns="45720" rIns="91440" bIns="45720" rtlCol="0" anchor="ctr">
            <a:normAutofit/>
          </a:bodyPr>
          <a:lstStyle/>
          <a:p>
            <a:pPr marL="342900" marR="0" lvl="0">
              <a:spcBef>
                <a:spcPts val="0"/>
              </a:spcBef>
              <a:spcAft>
                <a:spcPts val="0"/>
              </a:spcAft>
            </a:pPr>
            <a:r>
              <a:rPr lang="en-US" sz="2000">
                <a:solidFill>
                  <a:srgbClr val="FFFFFF"/>
                </a:solidFill>
                <a:effectLst/>
              </a:rPr>
              <a:t>Medication status codes fall under the umbrella of “Z Codes”.</a:t>
            </a:r>
          </a:p>
          <a:p>
            <a:pPr marL="742950" marR="0" lvl="1">
              <a:spcBef>
                <a:spcPts val="0"/>
              </a:spcBef>
              <a:spcAft>
                <a:spcPts val="0"/>
              </a:spcAft>
            </a:pPr>
            <a:r>
              <a:rPr lang="en-US" sz="2000">
                <a:solidFill>
                  <a:srgbClr val="FFFFFF"/>
                </a:solidFill>
                <a:effectLst/>
              </a:rPr>
              <a:t>Z codes are generally 3-6 characters long and are used when either a person receives treatment for a specific purpose/ condition/ or problem that would not be listed as a disease or injury.</a:t>
            </a:r>
          </a:p>
          <a:p>
            <a:pPr marL="742950" marR="0" lvl="1">
              <a:spcBef>
                <a:spcPts val="0"/>
              </a:spcBef>
              <a:spcAft>
                <a:spcPts val="0"/>
              </a:spcAft>
            </a:pPr>
            <a:r>
              <a:rPr lang="en-US" sz="2000">
                <a:solidFill>
                  <a:srgbClr val="FFFFFF"/>
                </a:solidFill>
                <a:effectLst/>
              </a:rPr>
              <a:t>When something that is not an illness or injury affects a person’s health status.</a:t>
            </a:r>
          </a:p>
          <a:p>
            <a:pPr marL="1143000" marR="0" lvl="2">
              <a:spcBef>
                <a:spcPts val="0"/>
              </a:spcBef>
              <a:spcAft>
                <a:spcPts val="800"/>
              </a:spcAft>
            </a:pPr>
            <a:r>
              <a:rPr lang="en-US">
                <a:solidFill>
                  <a:srgbClr val="FFFFFF"/>
                </a:solidFill>
                <a:effectLst/>
              </a:rPr>
              <a:t>This last line has direct applicability to medication use because medication status codes play a crucial role in describing a patient’s health status. </a:t>
            </a:r>
          </a:p>
          <a:p>
            <a:endParaRPr lang="en-US" sz="2000">
              <a:solidFill>
                <a:srgbClr val="FFFFFF"/>
              </a:solidFill>
            </a:endParaRPr>
          </a:p>
        </p:txBody>
      </p:sp>
      <p:pic>
        <p:nvPicPr>
          <p:cNvPr id="4" name="Picture 3">
            <a:extLst>
              <a:ext uri="{FF2B5EF4-FFF2-40B4-BE49-F238E27FC236}">
                <a16:creationId xmlns:a16="http://schemas.microsoft.com/office/drawing/2014/main" id="{61149400-25A8-D18E-718F-FA695B701FF3}"/>
              </a:ext>
            </a:extLst>
          </p:cNvPr>
          <p:cNvPicPr>
            <a:picLocks noChangeAspect="1"/>
          </p:cNvPicPr>
          <p:nvPr/>
        </p:nvPicPr>
        <p:blipFill>
          <a:blip r:embed="rId4"/>
          <a:stretch>
            <a:fillRect/>
          </a:stretch>
        </p:blipFill>
        <p:spPr>
          <a:xfrm>
            <a:off x="10787400" y="6288833"/>
            <a:ext cx="1404055" cy="569167"/>
          </a:xfrm>
          <a:prstGeom prst="rect">
            <a:avLst/>
          </a:prstGeom>
        </p:spPr>
      </p:pic>
      <p:pic>
        <p:nvPicPr>
          <p:cNvPr id="5" name="Picture 4">
            <a:extLst>
              <a:ext uri="{FF2B5EF4-FFF2-40B4-BE49-F238E27FC236}">
                <a16:creationId xmlns:a16="http://schemas.microsoft.com/office/drawing/2014/main" id="{517F569F-2641-D69F-7F53-A6C732D6A1DD}"/>
              </a:ext>
            </a:extLst>
          </p:cNvPr>
          <p:cNvPicPr>
            <a:picLocks noChangeAspect="1"/>
          </p:cNvPicPr>
          <p:nvPr/>
        </p:nvPicPr>
        <p:blipFill>
          <a:blip r:embed="rId5"/>
          <a:stretch>
            <a:fillRect/>
          </a:stretch>
        </p:blipFill>
        <p:spPr>
          <a:xfrm>
            <a:off x="8620598" y="6290018"/>
            <a:ext cx="2166257" cy="567982"/>
          </a:xfrm>
          <a:prstGeom prst="rect">
            <a:avLst/>
          </a:prstGeom>
        </p:spPr>
      </p:pic>
    </p:spTree>
    <p:extLst>
      <p:ext uri="{BB962C8B-B14F-4D97-AF65-F5344CB8AC3E}">
        <p14:creationId xmlns:p14="http://schemas.microsoft.com/office/powerpoint/2010/main" val="355871440"/>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356EEC-ED7A-4362-A074-A8AE27FF2728}"/>
              </a:ext>
            </a:extLst>
          </p:cNvPr>
          <p:cNvSpPr>
            <a:spLocks noGrp="1"/>
          </p:cNvSpPr>
          <p:nvPr>
            <p:ph type="title"/>
          </p:nvPr>
        </p:nvSpPr>
        <p:spPr/>
        <p:txBody>
          <a:bodyPr/>
          <a:lstStyle/>
          <a:p>
            <a:r>
              <a:rPr lang="en-US" b="1"/>
              <a:t>SCOPE-OK Service Area</a:t>
            </a:r>
          </a:p>
        </p:txBody>
      </p:sp>
      <p:sp>
        <p:nvSpPr>
          <p:cNvPr id="7" name="Content Placeholder 2">
            <a:extLst>
              <a:ext uri="{FF2B5EF4-FFF2-40B4-BE49-F238E27FC236}">
                <a16:creationId xmlns:a16="http://schemas.microsoft.com/office/drawing/2014/main" id="{401B3A6E-0525-4E7C-A1B4-417B2D073E22}"/>
              </a:ext>
            </a:extLst>
          </p:cNvPr>
          <p:cNvSpPr txBox="1">
            <a:spLocks/>
          </p:cNvSpPr>
          <p:nvPr/>
        </p:nvSpPr>
        <p:spPr>
          <a:xfrm>
            <a:off x="503712" y="1212981"/>
            <a:ext cx="7959155" cy="4012163"/>
          </a:xfrm>
          <a:prstGeom prst="rect">
            <a:avLst/>
          </a:prstGeom>
          <a:noFill/>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Targeting 7 counties in south central/ I-35 corridor region</a:t>
            </a:r>
          </a:p>
          <a:p>
            <a:pPr lvl="1"/>
            <a:r>
              <a:rPr lang="en-US"/>
              <a:t>Bryan</a:t>
            </a:r>
          </a:p>
          <a:p>
            <a:pPr lvl="1"/>
            <a:r>
              <a:rPr lang="en-US"/>
              <a:t>Carter</a:t>
            </a:r>
          </a:p>
          <a:p>
            <a:pPr lvl="1"/>
            <a:r>
              <a:rPr lang="en-US"/>
              <a:t>Garvin</a:t>
            </a:r>
          </a:p>
          <a:p>
            <a:pPr lvl="1"/>
            <a:r>
              <a:rPr lang="en-US"/>
              <a:t>Johnston</a:t>
            </a:r>
          </a:p>
          <a:p>
            <a:pPr lvl="1"/>
            <a:r>
              <a:rPr lang="en-US"/>
              <a:t>Love</a:t>
            </a:r>
          </a:p>
          <a:p>
            <a:pPr lvl="1"/>
            <a:r>
              <a:rPr lang="en-US"/>
              <a:t>Marshall</a:t>
            </a:r>
          </a:p>
          <a:p>
            <a:pPr lvl="1"/>
            <a:r>
              <a:rPr lang="en-US"/>
              <a:t>Murray</a:t>
            </a:r>
          </a:p>
          <a:p>
            <a:pPr marL="742913" lvl="1" indent="-285737"/>
            <a:endParaRPr lang="en-US" sz="2000"/>
          </a:p>
        </p:txBody>
      </p:sp>
      <p:pic>
        <p:nvPicPr>
          <p:cNvPr id="12" name="Content Placeholder 4" descr="Text&#10;&#10;Description automatically generated">
            <a:extLst>
              <a:ext uri="{FF2B5EF4-FFF2-40B4-BE49-F238E27FC236}">
                <a16:creationId xmlns:a16="http://schemas.microsoft.com/office/drawing/2014/main" id="{724F0C11-4AA0-401D-8F58-975679AF7C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34476" y="6159501"/>
            <a:ext cx="2030197" cy="556275"/>
          </a:xfrm>
          <a:prstGeom prst="rect">
            <a:avLst/>
          </a:prstGeom>
        </p:spPr>
      </p:pic>
      <p:pic>
        <p:nvPicPr>
          <p:cNvPr id="13" name="Picture 12">
            <a:extLst>
              <a:ext uri="{FF2B5EF4-FFF2-40B4-BE49-F238E27FC236}">
                <a16:creationId xmlns:a16="http://schemas.microsoft.com/office/drawing/2014/main" id="{85733CDF-A92D-4A93-BC9F-FE4A60CFCA50}"/>
              </a:ext>
            </a:extLst>
          </p:cNvPr>
          <p:cNvPicPr>
            <a:picLocks noChangeAspect="1"/>
          </p:cNvPicPr>
          <p:nvPr/>
        </p:nvPicPr>
        <p:blipFill rotWithShape="1">
          <a:blip r:embed="rId3"/>
          <a:srcRect b="5217"/>
          <a:stretch/>
        </p:blipFill>
        <p:spPr>
          <a:xfrm rot="16200000">
            <a:off x="1104903" y="3810001"/>
            <a:ext cx="1943100" cy="4152899"/>
          </a:xfrm>
          <a:prstGeom prst="rect">
            <a:avLst/>
          </a:prstGeom>
        </p:spPr>
      </p:pic>
      <p:pic>
        <p:nvPicPr>
          <p:cNvPr id="14" name="Picture 13">
            <a:extLst>
              <a:ext uri="{FF2B5EF4-FFF2-40B4-BE49-F238E27FC236}">
                <a16:creationId xmlns:a16="http://schemas.microsoft.com/office/drawing/2014/main" id="{E38A363F-C0C9-43D8-9A6E-41FEAE86D1C7}"/>
              </a:ext>
            </a:extLst>
          </p:cNvPr>
          <p:cNvPicPr>
            <a:picLocks noChangeAspect="1"/>
          </p:cNvPicPr>
          <p:nvPr/>
        </p:nvPicPr>
        <p:blipFill rotWithShape="1">
          <a:blip r:embed="rId4"/>
          <a:srcRect t="3747" b="9915"/>
          <a:stretch/>
        </p:blipFill>
        <p:spPr>
          <a:xfrm rot="16200000">
            <a:off x="9233689" y="-1054885"/>
            <a:ext cx="1907905" cy="4017679"/>
          </a:xfrm>
          <a:prstGeom prst="rect">
            <a:avLst/>
          </a:prstGeom>
        </p:spPr>
      </p:pic>
      <p:pic>
        <p:nvPicPr>
          <p:cNvPr id="3" name="Picture 2">
            <a:extLst>
              <a:ext uri="{FF2B5EF4-FFF2-40B4-BE49-F238E27FC236}">
                <a16:creationId xmlns:a16="http://schemas.microsoft.com/office/drawing/2014/main" id="{1F32C986-4A66-C259-95D5-C43ECA1DEF90}"/>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402229" y="1779818"/>
            <a:ext cx="7959154" cy="4230871"/>
          </a:xfrm>
          <a:prstGeom prst="rect">
            <a:avLst/>
          </a:prstGeom>
        </p:spPr>
      </p:pic>
    </p:spTree>
    <p:extLst>
      <p:ext uri="{BB962C8B-B14F-4D97-AF65-F5344CB8AC3E}">
        <p14:creationId xmlns:p14="http://schemas.microsoft.com/office/powerpoint/2010/main" val="2732799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FE3D1-D3D7-2CEE-6621-9BF05A967C7D}"/>
              </a:ext>
            </a:extLst>
          </p:cNvPr>
          <p:cNvSpPr>
            <a:spLocks noGrp="1"/>
          </p:cNvSpPr>
          <p:nvPr>
            <p:ph type="title"/>
          </p:nvPr>
        </p:nvSpPr>
        <p:spPr>
          <a:xfrm>
            <a:off x="481013" y="3752849"/>
            <a:ext cx="3290887" cy="2452687"/>
          </a:xfrm>
        </p:spPr>
        <p:txBody>
          <a:bodyPr vert="horz" lIns="91440" tIns="45720" rIns="91440" bIns="45720" rtlCol="0" anchor="ctr">
            <a:normAutofit/>
          </a:bodyPr>
          <a:lstStyle/>
          <a:p>
            <a:r>
              <a:rPr kumimoji="0" lang="en-US" sz="3600" b="0" i="0" u="none" strike="noStrike" cap="none" spc="0" normalizeH="0" baseline="0" noProof="0">
                <a:ln>
                  <a:noFill/>
                </a:ln>
                <a:effectLst/>
                <a:uLnTx/>
                <a:uFillTx/>
              </a:rPr>
              <a:t>Medication Coding</a:t>
            </a:r>
            <a:endParaRPr lang="en-US" sz="3600"/>
          </a:p>
        </p:txBody>
      </p:sp>
      <p:pic>
        <p:nvPicPr>
          <p:cNvPr id="6" name="Content Placeholder 5">
            <a:extLst>
              <a:ext uri="{FF2B5EF4-FFF2-40B4-BE49-F238E27FC236}">
                <a16:creationId xmlns:a16="http://schemas.microsoft.com/office/drawing/2014/main" id="{CA999CAD-1260-F02A-18E7-1BAA0C8AB569}"/>
              </a:ext>
            </a:extLst>
          </p:cNvPr>
          <p:cNvPicPr>
            <a:picLocks noGrp="1" noChangeAspect="1"/>
          </p:cNvPicPr>
          <p:nvPr>
            <p:ph sz="half" idx="2"/>
          </p:nvPr>
        </p:nvPicPr>
        <p:blipFill rotWithShape="1">
          <a:blip r:embed="rId3"/>
          <a:srcRect t="36594"/>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a:extLst>
              <a:ext uri="{FF2B5EF4-FFF2-40B4-BE49-F238E27FC236}">
                <a16:creationId xmlns:a16="http://schemas.microsoft.com/office/drawing/2014/main" id="{7D82C10D-772C-D636-8ADA-18312C50EC0C}"/>
              </a:ext>
            </a:extLst>
          </p:cNvPr>
          <p:cNvSpPr>
            <a:spLocks noGrp="1"/>
          </p:cNvSpPr>
          <p:nvPr>
            <p:ph sz="half" idx="1"/>
          </p:nvPr>
        </p:nvSpPr>
        <p:spPr>
          <a:xfrm>
            <a:off x="4223982" y="3752850"/>
            <a:ext cx="7485413" cy="2452687"/>
          </a:xfrm>
        </p:spPr>
        <p:txBody>
          <a:bodyPr vert="horz" lIns="91440" tIns="45720" rIns="91440" bIns="45720" rtlCol="0" anchor="ctr">
            <a:normAutofit/>
          </a:bodyPr>
          <a:lstStyle/>
          <a:p>
            <a:pPr marL="342900" marR="0" lvl="0">
              <a:spcBef>
                <a:spcPts val="0"/>
              </a:spcBef>
              <a:spcAft>
                <a:spcPts val="0"/>
              </a:spcAft>
            </a:pPr>
            <a:r>
              <a:rPr lang="en-US" sz="1300">
                <a:effectLst/>
              </a:rPr>
              <a:t>Z79 Long-term (current) drug therapy Codes from this category indicate a patient’s continuous use of a prescribed drug (including such things as aspirin therapy) for the long-term treatment of a condition or for prophylactic use. It is not for use for patients who have addictions to drugs. This subcategory is not for use of medications for detoxification or maintenance programs to prevent withdrawal symptoms (e.g., methadone maintenance for opiate dependence). Assign the appropriate code for the drug use, abuse, or dependence instead. </a:t>
            </a:r>
          </a:p>
          <a:p>
            <a:pPr marL="342900" marR="0" lvl="0">
              <a:spcBef>
                <a:spcPts val="0"/>
              </a:spcBef>
              <a:spcAft>
                <a:spcPts val="800"/>
              </a:spcAft>
            </a:pPr>
            <a:r>
              <a:rPr lang="en-US" sz="1300">
                <a:effectLst/>
              </a:rPr>
              <a:t>Assign a code from Z79 if the patient is receiving a medication for an extended period as a prophylactic measure (such as for the prevention of deep vein thrombosis) or as treatment of a chronic condition (such as arthritis) or a disease requiring a lengthy course of treatment (such as cancer). Do not assign a code from category Z79 for medication being administered for a brief period of time to treat an acute illness or injury (such as a course of antibiotics to treat acute bronchitis).</a:t>
            </a:r>
          </a:p>
          <a:p>
            <a:endParaRPr lang="en-US" sz="1300"/>
          </a:p>
        </p:txBody>
      </p:sp>
      <p:sp>
        <p:nvSpPr>
          <p:cNvPr id="7" name="TextBox 6">
            <a:extLst>
              <a:ext uri="{FF2B5EF4-FFF2-40B4-BE49-F238E27FC236}">
                <a16:creationId xmlns:a16="http://schemas.microsoft.com/office/drawing/2014/main" id="{A449E4AA-9993-9034-5C7D-3EB09A5F705A}"/>
              </a:ext>
            </a:extLst>
          </p:cNvPr>
          <p:cNvSpPr txBox="1"/>
          <p:nvPr/>
        </p:nvSpPr>
        <p:spPr>
          <a:xfrm>
            <a:off x="0" y="6608306"/>
            <a:ext cx="8440190" cy="249684"/>
          </a:xfrm>
          <a:prstGeom prst="rect">
            <a:avLst/>
          </a:prstGeom>
          <a:noFill/>
        </p:spPr>
        <p:txBody>
          <a:bodyPr wrap="square" rtlCol="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000" b="0" i="0" u="none" strike="noStrike" kern="1200" cap="none" spc="0" normalizeH="0" baseline="0" noProof="0">
                <a:ln>
                  <a:noFill/>
                </a:ln>
                <a:solidFill>
                  <a:prstClr val="black"/>
                </a:solidFill>
                <a:effectLst/>
                <a:highlight>
                  <a:srgbClr val="FFFF00"/>
                </a:highlight>
                <a:uLnTx/>
                <a:uFillTx/>
                <a:latin typeface="Calibri" panose="020F0502020204030204"/>
                <a:ea typeface="Calibri" panose="020F0502020204030204" pitchFamily="34" charset="0"/>
                <a:cs typeface="Times New Roman" panose="02020603050405020304" pitchFamily="18" charset="0"/>
              </a:rPr>
              <a:t>ICD-10-CM Official Guidelines for Coding and Reporting, FY 2022, Pages 90 of 115</a:t>
            </a:r>
          </a:p>
        </p:txBody>
      </p:sp>
      <p:pic>
        <p:nvPicPr>
          <p:cNvPr id="4" name="Picture 3">
            <a:extLst>
              <a:ext uri="{FF2B5EF4-FFF2-40B4-BE49-F238E27FC236}">
                <a16:creationId xmlns:a16="http://schemas.microsoft.com/office/drawing/2014/main" id="{0EC6E966-2AF8-1F51-4B1C-4F5639885BC5}"/>
              </a:ext>
            </a:extLst>
          </p:cNvPr>
          <p:cNvPicPr>
            <a:picLocks noChangeAspect="1"/>
          </p:cNvPicPr>
          <p:nvPr/>
        </p:nvPicPr>
        <p:blipFill>
          <a:blip r:embed="rId4"/>
          <a:stretch>
            <a:fillRect/>
          </a:stretch>
        </p:blipFill>
        <p:spPr>
          <a:xfrm>
            <a:off x="10787400" y="6288833"/>
            <a:ext cx="1404055" cy="569167"/>
          </a:xfrm>
          <a:prstGeom prst="rect">
            <a:avLst/>
          </a:prstGeom>
        </p:spPr>
      </p:pic>
      <p:pic>
        <p:nvPicPr>
          <p:cNvPr id="5" name="Picture 4">
            <a:extLst>
              <a:ext uri="{FF2B5EF4-FFF2-40B4-BE49-F238E27FC236}">
                <a16:creationId xmlns:a16="http://schemas.microsoft.com/office/drawing/2014/main" id="{7088EF18-3344-5DF2-F8FF-FE50B3ABF615}"/>
              </a:ext>
            </a:extLst>
          </p:cNvPr>
          <p:cNvPicPr>
            <a:picLocks noChangeAspect="1"/>
          </p:cNvPicPr>
          <p:nvPr/>
        </p:nvPicPr>
        <p:blipFill>
          <a:blip r:embed="rId5"/>
          <a:stretch>
            <a:fillRect/>
          </a:stretch>
        </p:blipFill>
        <p:spPr>
          <a:xfrm>
            <a:off x="8620598" y="6290018"/>
            <a:ext cx="2166257" cy="567982"/>
          </a:xfrm>
          <a:prstGeom prst="rect">
            <a:avLst/>
          </a:prstGeom>
        </p:spPr>
      </p:pic>
    </p:spTree>
    <p:extLst>
      <p:ext uri="{BB962C8B-B14F-4D97-AF65-F5344CB8AC3E}">
        <p14:creationId xmlns:p14="http://schemas.microsoft.com/office/powerpoint/2010/main" val="117468508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Content Placeholder 5">
            <a:extLst>
              <a:ext uri="{FF2B5EF4-FFF2-40B4-BE49-F238E27FC236}">
                <a16:creationId xmlns:a16="http://schemas.microsoft.com/office/drawing/2014/main" id="{429F10BA-0F3E-D2C1-6ABD-E41E86216152}"/>
              </a:ext>
            </a:extLst>
          </p:cNvPr>
          <p:cNvPicPr>
            <a:picLocks noGrp="1" noChangeAspect="1"/>
          </p:cNvPicPr>
          <p:nvPr>
            <p:ph sz="half" idx="2"/>
          </p:nvPr>
        </p:nvPicPr>
        <p:blipFill rotWithShape="1">
          <a:blip r:embed="rId3"/>
          <a:srcRect l="18026" t="2439" r="26173" b="1"/>
          <a:stretch/>
        </p:blipFill>
        <p:spPr>
          <a:xfrm>
            <a:off x="3523488" y="10"/>
            <a:ext cx="8668512" cy="6857990"/>
          </a:xfrm>
          <a:prstGeom prst="rect">
            <a:avLst/>
          </a:prstGeom>
        </p:spPr>
      </p:pic>
      <p:sp>
        <p:nvSpPr>
          <p:cNvPr id="13" name="Rectangle 12">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CF84BCF-BD4C-32F9-57F2-9C611C19EF5F}"/>
              </a:ext>
            </a:extLst>
          </p:cNvPr>
          <p:cNvSpPr>
            <a:spLocks noGrp="1"/>
          </p:cNvSpPr>
          <p:nvPr>
            <p:ph type="title"/>
          </p:nvPr>
        </p:nvSpPr>
        <p:spPr>
          <a:xfrm>
            <a:off x="371094" y="1161288"/>
            <a:ext cx="3438144" cy="1124712"/>
          </a:xfrm>
        </p:spPr>
        <p:txBody>
          <a:bodyPr vert="horz" lIns="91440" tIns="45720" rIns="91440" bIns="45720" rtlCol="0" anchor="b">
            <a:normAutofit/>
          </a:bodyPr>
          <a:lstStyle/>
          <a:p>
            <a:r>
              <a:rPr kumimoji="0" lang="en-US" sz="2800" b="0" i="0" u="none" strike="noStrike" cap="none" spc="0" normalizeH="0" baseline="0" noProof="0">
                <a:ln>
                  <a:noFill/>
                </a:ln>
                <a:effectLst/>
                <a:uLnTx/>
                <a:uFillTx/>
              </a:rPr>
              <a:t>Medication Coding</a:t>
            </a:r>
            <a:endParaRPr lang="en-US" sz="2800"/>
          </a:p>
        </p:txBody>
      </p:sp>
      <p:sp>
        <p:nvSpPr>
          <p:cNvPr id="15" name="Rectangle 14">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CB853B81-9339-39F4-FCB3-FFE2CE9F6838}"/>
              </a:ext>
            </a:extLst>
          </p:cNvPr>
          <p:cNvSpPr>
            <a:spLocks noGrp="1"/>
          </p:cNvSpPr>
          <p:nvPr>
            <p:ph sz="half" idx="1"/>
          </p:nvPr>
        </p:nvSpPr>
        <p:spPr>
          <a:xfrm>
            <a:off x="371094" y="2718054"/>
            <a:ext cx="3438906" cy="3207258"/>
          </a:xfrm>
        </p:spPr>
        <p:txBody>
          <a:bodyPr vert="horz" lIns="91440" tIns="45720" rIns="91440" bIns="45720" rtlCol="0" anchor="t">
            <a:normAutofit fontScale="92500" lnSpcReduction="10000"/>
          </a:bodyPr>
          <a:lstStyle/>
          <a:p>
            <a:pPr marL="342900" marR="0" lvl="0">
              <a:spcBef>
                <a:spcPts val="0"/>
              </a:spcBef>
              <a:spcAft>
                <a:spcPts val="0"/>
              </a:spcAft>
            </a:pPr>
            <a:r>
              <a:rPr lang="en-US" sz="1200" b="1" dirty="0">
                <a:effectLst/>
              </a:rPr>
              <a:t>Z92.82 Status post administration of tPA (</a:t>
            </a:r>
            <a:r>
              <a:rPr lang="en-US" sz="1200" b="1" dirty="0" err="1">
                <a:effectLst/>
              </a:rPr>
              <a:t>rtPA</a:t>
            </a:r>
            <a:r>
              <a:rPr lang="en-US" sz="1200" b="1" dirty="0">
                <a:effectLst/>
              </a:rPr>
              <a:t>) in a different facility within the last 24 hours prior to admission to a current facility</a:t>
            </a:r>
          </a:p>
          <a:p>
            <a:pPr marL="342900" marR="0" lvl="0">
              <a:spcBef>
                <a:spcPts val="0"/>
              </a:spcBef>
              <a:spcAft>
                <a:spcPts val="0"/>
              </a:spcAft>
            </a:pPr>
            <a:r>
              <a:rPr lang="en-US" sz="1200" dirty="0">
                <a:effectLst/>
              </a:rPr>
              <a:t> Assign code Z92.82, Status post administration of tPA (</a:t>
            </a:r>
            <a:r>
              <a:rPr lang="en-US" sz="1200" dirty="0" err="1">
                <a:effectLst/>
              </a:rPr>
              <a:t>rtPA</a:t>
            </a:r>
            <a:r>
              <a:rPr lang="en-US" sz="1200" dirty="0">
                <a:effectLst/>
              </a:rPr>
              <a:t>) in a different facility within the last 24 hours prior to admission to current facility, as a secondary diagnosis when a patient is received by transfer into a facility and documentation indicates they were administered tissue plasminogen activator (tPA) within the last 24 hours prior to admission to the current facility. </a:t>
            </a:r>
          </a:p>
          <a:p>
            <a:pPr marL="342900" marR="0" lvl="0">
              <a:spcBef>
                <a:spcPts val="0"/>
              </a:spcBef>
              <a:spcAft>
                <a:spcPts val="0"/>
              </a:spcAft>
            </a:pPr>
            <a:r>
              <a:rPr lang="en-US" sz="1200" dirty="0">
                <a:effectLst/>
              </a:rPr>
              <a:t>This guideline applies even if the patient is still receiving the tPA at the time they are received into the current facility. </a:t>
            </a:r>
          </a:p>
          <a:p>
            <a:pPr marL="342900" marR="0" lvl="0">
              <a:spcBef>
                <a:spcPts val="0"/>
              </a:spcBef>
              <a:spcAft>
                <a:spcPts val="0"/>
              </a:spcAft>
            </a:pPr>
            <a:r>
              <a:rPr lang="en-US" sz="1200" dirty="0">
                <a:effectLst/>
              </a:rPr>
              <a:t>The appropriate code for the condition for which the tPA was administered (such as cerebrovascular disease or myocardial infarction) should be assigned first. </a:t>
            </a:r>
          </a:p>
          <a:p>
            <a:pPr marL="342900" marR="0" lvl="0">
              <a:spcBef>
                <a:spcPts val="0"/>
              </a:spcBef>
              <a:spcAft>
                <a:spcPts val="800"/>
              </a:spcAft>
            </a:pPr>
            <a:r>
              <a:rPr lang="en-US" sz="1200" dirty="0">
                <a:effectLst/>
              </a:rPr>
              <a:t>Code Z92.82 is only applicable to the receiving facility record and not to the transferring facility record.</a:t>
            </a:r>
          </a:p>
          <a:p>
            <a:endParaRPr lang="en-US" sz="900" dirty="0"/>
          </a:p>
        </p:txBody>
      </p:sp>
      <p:sp>
        <p:nvSpPr>
          <p:cNvPr id="7" name="TextBox 6">
            <a:extLst>
              <a:ext uri="{FF2B5EF4-FFF2-40B4-BE49-F238E27FC236}">
                <a16:creationId xmlns:a16="http://schemas.microsoft.com/office/drawing/2014/main" id="{FD21FE22-B2A0-0634-36F6-E254D938076E}"/>
              </a:ext>
            </a:extLst>
          </p:cNvPr>
          <p:cNvSpPr txBox="1"/>
          <p:nvPr/>
        </p:nvSpPr>
        <p:spPr>
          <a:xfrm>
            <a:off x="0" y="6562214"/>
            <a:ext cx="8440190" cy="249684"/>
          </a:xfrm>
          <a:prstGeom prst="rect">
            <a:avLst/>
          </a:prstGeom>
          <a:noFill/>
        </p:spPr>
        <p:txBody>
          <a:bodyPr wrap="square" rtlCol="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000" b="0" i="0" u="none" strike="noStrike" kern="1200" cap="none" spc="0" normalizeH="0" baseline="0" noProof="0">
                <a:ln>
                  <a:noFill/>
                </a:ln>
                <a:solidFill>
                  <a:prstClr val="black"/>
                </a:solidFill>
                <a:effectLst/>
                <a:highlight>
                  <a:srgbClr val="FFFF00"/>
                </a:highlight>
                <a:uLnTx/>
                <a:uFillTx/>
                <a:latin typeface="Calibri" panose="020F0502020204030204"/>
                <a:ea typeface="Calibri" panose="020F0502020204030204" pitchFamily="34" charset="0"/>
                <a:cs typeface="Times New Roman" panose="02020603050405020304" pitchFamily="18" charset="0"/>
              </a:rPr>
              <a:t>ICD-10-CM Official Guidelines for Coding and Reporting, FY 2022, Pages 91 of 115</a:t>
            </a:r>
          </a:p>
        </p:txBody>
      </p:sp>
      <p:pic>
        <p:nvPicPr>
          <p:cNvPr id="4" name="Picture 3">
            <a:extLst>
              <a:ext uri="{FF2B5EF4-FFF2-40B4-BE49-F238E27FC236}">
                <a16:creationId xmlns:a16="http://schemas.microsoft.com/office/drawing/2014/main" id="{9DC7CC82-8AD6-C746-0AB9-A7569AC2F928}"/>
              </a:ext>
            </a:extLst>
          </p:cNvPr>
          <p:cNvPicPr>
            <a:picLocks noChangeAspect="1"/>
          </p:cNvPicPr>
          <p:nvPr/>
        </p:nvPicPr>
        <p:blipFill>
          <a:blip r:embed="rId4"/>
          <a:stretch>
            <a:fillRect/>
          </a:stretch>
        </p:blipFill>
        <p:spPr>
          <a:xfrm>
            <a:off x="10787400" y="6288833"/>
            <a:ext cx="1404055" cy="569167"/>
          </a:xfrm>
          <a:prstGeom prst="rect">
            <a:avLst/>
          </a:prstGeom>
        </p:spPr>
      </p:pic>
      <p:pic>
        <p:nvPicPr>
          <p:cNvPr id="5" name="Picture 4">
            <a:extLst>
              <a:ext uri="{FF2B5EF4-FFF2-40B4-BE49-F238E27FC236}">
                <a16:creationId xmlns:a16="http://schemas.microsoft.com/office/drawing/2014/main" id="{FED72D21-97DE-B8D1-843C-F804A9FAAA08}"/>
              </a:ext>
            </a:extLst>
          </p:cNvPr>
          <p:cNvPicPr>
            <a:picLocks noChangeAspect="1"/>
          </p:cNvPicPr>
          <p:nvPr/>
        </p:nvPicPr>
        <p:blipFill>
          <a:blip r:embed="rId5"/>
          <a:stretch>
            <a:fillRect/>
          </a:stretch>
        </p:blipFill>
        <p:spPr>
          <a:xfrm>
            <a:off x="8620598" y="6290018"/>
            <a:ext cx="2166257" cy="567982"/>
          </a:xfrm>
          <a:prstGeom prst="rect">
            <a:avLst/>
          </a:prstGeom>
        </p:spPr>
      </p:pic>
    </p:spTree>
    <p:extLst>
      <p:ext uri="{BB962C8B-B14F-4D97-AF65-F5344CB8AC3E}">
        <p14:creationId xmlns:p14="http://schemas.microsoft.com/office/powerpoint/2010/main" val="306747222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0604A0A-D915-582A-9181-BC3C5F25C31C}"/>
              </a:ext>
            </a:extLst>
          </p:cNvPr>
          <p:cNvSpPr>
            <a:spLocks noGrp="1"/>
          </p:cNvSpPr>
          <p:nvPr>
            <p:ph type="title"/>
          </p:nvPr>
        </p:nvSpPr>
        <p:spPr>
          <a:xfrm>
            <a:off x="838201" y="365125"/>
            <a:ext cx="5251316" cy="1807305"/>
          </a:xfrm>
        </p:spPr>
        <p:txBody>
          <a:bodyPr vert="horz" lIns="91440" tIns="45720" rIns="91440" bIns="45720" rtlCol="0" anchor="ctr">
            <a:normAutofit/>
          </a:bodyPr>
          <a:lstStyle/>
          <a:p>
            <a:r>
              <a:rPr kumimoji="0" lang="en-US" b="0" i="0" u="none" strike="noStrike" cap="none" spc="0" normalizeH="0" baseline="0" noProof="0">
                <a:ln>
                  <a:noFill/>
                </a:ln>
                <a:effectLst/>
                <a:uLnTx/>
                <a:uFillTx/>
              </a:rPr>
              <a:t>Medication Coding</a:t>
            </a:r>
            <a:endParaRPr lang="en-US"/>
          </a:p>
        </p:txBody>
      </p:sp>
      <p:sp>
        <p:nvSpPr>
          <p:cNvPr id="3" name="Content Placeholder 2">
            <a:extLst>
              <a:ext uri="{FF2B5EF4-FFF2-40B4-BE49-F238E27FC236}">
                <a16:creationId xmlns:a16="http://schemas.microsoft.com/office/drawing/2014/main" id="{88222411-DDE2-368C-D129-8BD29A4EDC8C}"/>
              </a:ext>
            </a:extLst>
          </p:cNvPr>
          <p:cNvSpPr>
            <a:spLocks noGrp="1"/>
          </p:cNvSpPr>
          <p:nvPr>
            <p:ph sz="half" idx="1"/>
          </p:nvPr>
        </p:nvSpPr>
        <p:spPr>
          <a:xfrm>
            <a:off x="838200" y="2333297"/>
            <a:ext cx="4619621" cy="3843666"/>
          </a:xfrm>
        </p:spPr>
        <p:txBody>
          <a:bodyPr vert="horz" lIns="91440" tIns="45720" rIns="91440" bIns="45720" rtlCol="0">
            <a:normAutofit/>
          </a:bodyPr>
          <a:lstStyle/>
          <a:p>
            <a:pPr marL="342900" marR="0" lvl="0">
              <a:spcBef>
                <a:spcPts val="0"/>
              </a:spcBef>
              <a:spcAft>
                <a:spcPts val="0"/>
              </a:spcAft>
            </a:pPr>
            <a:r>
              <a:rPr lang="en-US" sz="1700">
                <a:effectLst/>
              </a:rPr>
              <a:t>If the patient is treated with both oral medications and insulin, both code Z79.4, Long term (current) use of insulin, and code Z79.84, Long term (current) use of oral hypoglycemic drugs, should be assigned.</a:t>
            </a:r>
          </a:p>
          <a:p>
            <a:pPr marL="342900" marR="0" lvl="0">
              <a:spcBef>
                <a:spcPts val="0"/>
              </a:spcBef>
              <a:spcAft>
                <a:spcPts val="0"/>
              </a:spcAft>
            </a:pPr>
            <a:r>
              <a:rPr lang="en-US" sz="1700">
                <a:effectLst/>
              </a:rPr>
              <a:t>If the patient is treated with both oral hypoglycemic drugs and an injectable non-insulin antidiabetic drug, assign codes Z79.84, Long term (current) use of oral hypoglycemic drugs, and Z79.899, Other long term (current) drug therapy.</a:t>
            </a:r>
          </a:p>
          <a:p>
            <a:pPr marL="342900" marR="0" lvl="0">
              <a:spcBef>
                <a:spcPts val="0"/>
              </a:spcBef>
              <a:spcAft>
                <a:spcPts val="800"/>
              </a:spcAft>
            </a:pPr>
            <a:r>
              <a:rPr lang="en-US" sz="1700">
                <a:effectLst/>
              </a:rPr>
              <a:t>Code Z79.4 should not be assigned if insulin is given temporarily to bring a type 2 patient’s blood sugar under control during an encounter.</a:t>
            </a:r>
          </a:p>
          <a:p>
            <a:endParaRPr lang="en-US" sz="1700"/>
          </a:p>
        </p:txBody>
      </p:sp>
      <p:pic>
        <p:nvPicPr>
          <p:cNvPr id="6" name="Content Placeholder 5">
            <a:extLst>
              <a:ext uri="{FF2B5EF4-FFF2-40B4-BE49-F238E27FC236}">
                <a16:creationId xmlns:a16="http://schemas.microsoft.com/office/drawing/2014/main" id="{422207B7-BF9C-AB4D-D065-344E2DC72909}"/>
              </a:ext>
            </a:extLst>
          </p:cNvPr>
          <p:cNvPicPr>
            <a:picLocks noGrp="1" noChangeAspect="1"/>
          </p:cNvPicPr>
          <p:nvPr>
            <p:ph sz="half" idx="2"/>
          </p:nvPr>
        </p:nvPicPr>
        <p:blipFill rotWithShape="1">
          <a:blip r:embed="rId3"/>
          <a:srcRect l="24875" r="31652"/>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7" name="TextBox 6">
            <a:extLst>
              <a:ext uri="{FF2B5EF4-FFF2-40B4-BE49-F238E27FC236}">
                <a16:creationId xmlns:a16="http://schemas.microsoft.com/office/drawing/2014/main" id="{48A4E402-E92F-9390-0B05-BF0512F2204A}"/>
              </a:ext>
            </a:extLst>
          </p:cNvPr>
          <p:cNvSpPr txBox="1"/>
          <p:nvPr/>
        </p:nvSpPr>
        <p:spPr>
          <a:xfrm>
            <a:off x="-3048" y="6607626"/>
            <a:ext cx="4416022" cy="249684"/>
          </a:xfrm>
          <a:prstGeom prst="rect">
            <a:avLst/>
          </a:prstGeom>
          <a:noFill/>
        </p:spPr>
        <p:txBody>
          <a:bodyPr wrap="square" rtlCol="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000" b="0" i="0" u="none" strike="noStrike" kern="1200" cap="none" spc="0" normalizeH="0" baseline="0" noProof="0">
                <a:ln>
                  <a:noFill/>
                </a:ln>
                <a:solidFill>
                  <a:prstClr val="black"/>
                </a:solidFill>
                <a:effectLst/>
                <a:highlight>
                  <a:srgbClr val="FFFF00"/>
                </a:highlight>
                <a:uLnTx/>
                <a:uFillTx/>
                <a:latin typeface="Calibri" panose="020F0502020204030204"/>
                <a:ea typeface="Calibri" panose="020F0502020204030204" pitchFamily="34" charset="0"/>
                <a:cs typeface="Times New Roman" panose="02020603050405020304" pitchFamily="18" charset="0"/>
              </a:rPr>
              <a:t>ICD-10-CM Official Guidelines for Coding and Reporting, FY 2022, Pages 38 of 115</a:t>
            </a:r>
          </a:p>
        </p:txBody>
      </p:sp>
      <p:pic>
        <p:nvPicPr>
          <p:cNvPr id="4" name="Picture 3">
            <a:extLst>
              <a:ext uri="{FF2B5EF4-FFF2-40B4-BE49-F238E27FC236}">
                <a16:creationId xmlns:a16="http://schemas.microsoft.com/office/drawing/2014/main" id="{3F6A790E-4E18-36D2-980E-3B6586C35B67}"/>
              </a:ext>
            </a:extLst>
          </p:cNvPr>
          <p:cNvPicPr>
            <a:picLocks noChangeAspect="1"/>
          </p:cNvPicPr>
          <p:nvPr/>
        </p:nvPicPr>
        <p:blipFill>
          <a:blip r:embed="rId4"/>
          <a:stretch>
            <a:fillRect/>
          </a:stretch>
        </p:blipFill>
        <p:spPr>
          <a:xfrm>
            <a:off x="10787400" y="6288833"/>
            <a:ext cx="1404055" cy="569167"/>
          </a:xfrm>
          <a:prstGeom prst="rect">
            <a:avLst/>
          </a:prstGeom>
        </p:spPr>
      </p:pic>
      <p:pic>
        <p:nvPicPr>
          <p:cNvPr id="5" name="Picture 4">
            <a:extLst>
              <a:ext uri="{FF2B5EF4-FFF2-40B4-BE49-F238E27FC236}">
                <a16:creationId xmlns:a16="http://schemas.microsoft.com/office/drawing/2014/main" id="{315343E4-D634-E0A4-205C-FDDFBE5E926A}"/>
              </a:ext>
            </a:extLst>
          </p:cNvPr>
          <p:cNvPicPr>
            <a:picLocks noChangeAspect="1"/>
          </p:cNvPicPr>
          <p:nvPr/>
        </p:nvPicPr>
        <p:blipFill>
          <a:blip r:embed="rId5"/>
          <a:stretch>
            <a:fillRect/>
          </a:stretch>
        </p:blipFill>
        <p:spPr>
          <a:xfrm>
            <a:off x="8620598" y="6290018"/>
            <a:ext cx="2166257" cy="567982"/>
          </a:xfrm>
          <a:prstGeom prst="rect">
            <a:avLst/>
          </a:prstGeom>
        </p:spPr>
      </p:pic>
    </p:spTree>
    <p:extLst>
      <p:ext uri="{BB962C8B-B14F-4D97-AF65-F5344CB8AC3E}">
        <p14:creationId xmlns:p14="http://schemas.microsoft.com/office/powerpoint/2010/main" val="159255193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AA9A59E9-26A6-E038-2B16-048142DE9A47}"/>
              </a:ext>
            </a:extLst>
          </p:cNvPr>
          <p:cNvPicPr>
            <a:picLocks noGrp="1" noChangeAspect="1"/>
          </p:cNvPicPr>
          <p:nvPr>
            <p:ph sz="half" idx="2"/>
          </p:nvPr>
        </p:nvPicPr>
        <p:blipFill rotWithShape="1">
          <a:blip r:embed="rId3"/>
          <a:srcRect t="6250"/>
          <a:stretch/>
        </p:blipFill>
        <p:spPr>
          <a:xfrm>
            <a:off x="-1" y="10"/>
            <a:ext cx="12192000" cy="6857990"/>
          </a:xfrm>
          <a:prstGeom prst="rect">
            <a:avLst/>
          </a:prstGeom>
        </p:spPr>
      </p:pic>
      <p:sp>
        <p:nvSpPr>
          <p:cNvPr id="11"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marL="0" marR="0" lvl="0" indent="0" algn="ctr" defTabSz="914400" rtl="0" eaLnBrk="1" fontAlgn="auto" latinLnBrk="0" hangingPunct="1">
              <a:lnSpc>
                <a:spcPct val="100000"/>
              </a:lnSpc>
              <a:spcBef>
                <a:spcPts val="0"/>
              </a:spcBef>
              <a:spcAft>
                <a:spcPts val="1000"/>
              </a:spcAft>
              <a:buClr>
                <a:prstClr val="black"/>
              </a:buClr>
              <a:buSzPct val="100000"/>
              <a:buFont typeface="Arial"/>
              <a:buNone/>
              <a:tabLst/>
              <a:defRPr/>
            </a:pPr>
            <a:endParaRPr kumimoji="0" lang="en-US" sz="1600" b="0" i="0" u="none" strike="noStrike" kern="1200" cap="all" spc="0" normalizeH="0" baseline="0" noProof="0">
              <a:ln>
                <a:noFill/>
              </a:ln>
              <a:solidFill>
                <a:prstClr val="black"/>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8FC2C78-5304-4593-229D-A7FF33C6B29A}"/>
              </a:ext>
            </a:extLst>
          </p:cNvPr>
          <p:cNvSpPr>
            <a:spLocks noGrp="1"/>
          </p:cNvSpPr>
          <p:nvPr>
            <p:ph type="title"/>
          </p:nvPr>
        </p:nvSpPr>
        <p:spPr>
          <a:xfrm>
            <a:off x="709448" y="1913950"/>
            <a:ext cx="4204137" cy="1342754"/>
          </a:xfrm>
        </p:spPr>
        <p:txBody>
          <a:bodyPr vert="horz" lIns="91440" tIns="45720" rIns="91440" bIns="45720" rtlCol="0" anchor="ctr">
            <a:normAutofit/>
          </a:bodyPr>
          <a:lstStyle/>
          <a:p>
            <a:pPr algn="ctr"/>
            <a:r>
              <a:rPr kumimoji="0" lang="en-US" sz="3600" b="0" i="0" u="none" strike="noStrike" cap="none" spc="0" normalizeH="0" baseline="0" noProof="0">
                <a:ln>
                  <a:noFill/>
                </a:ln>
                <a:effectLst/>
                <a:uLnTx/>
                <a:uFillTx/>
              </a:rPr>
              <a:t>Medication Coding</a:t>
            </a:r>
            <a:endParaRPr lang="en-US" sz="3600"/>
          </a:p>
        </p:txBody>
      </p:sp>
      <p:cxnSp>
        <p:nvCxnSpPr>
          <p:cNvPr id="13" name="Straight Connector 12">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A871B454-DC3B-D0FC-E187-EFEDCDBE7E44}"/>
              </a:ext>
            </a:extLst>
          </p:cNvPr>
          <p:cNvSpPr>
            <a:spLocks noGrp="1"/>
          </p:cNvSpPr>
          <p:nvPr>
            <p:ph sz="half" idx="1"/>
          </p:nvPr>
        </p:nvSpPr>
        <p:spPr>
          <a:xfrm>
            <a:off x="525516" y="3417573"/>
            <a:ext cx="4593021" cy="2619839"/>
          </a:xfrm>
        </p:spPr>
        <p:txBody>
          <a:bodyPr vert="horz" lIns="91440" tIns="45720" rIns="91440" bIns="45720" rtlCol="0" anchor="ctr">
            <a:normAutofit/>
          </a:bodyPr>
          <a:lstStyle/>
          <a:p>
            <a:pPr marL="342900" marR="0" lvl="0">
              <a:spcBef>
                <a:spcPts val="0"/>
              </a:spcBef>
              <a:spcAft>
                <a:spcPts val="0"/>
              </a:spcAft>
            </a:pPr>
            <a:r>
              <a:rPr lang="en-US" sz="1100">
                <a:effectLst/>
              </a:rPr>
              <a:t>A lot of organizations are relatively used to these “Z” codes not really picking up any reimbursement. But I can personally tell you- Medicare and Medicaid are starting to take another look at these and register the importance of “Z” codes. </a:t>
            </a:r>
          </a:p>
          <a:p>
            <a:pPr marL="742950" marR="0" lvl="1">
              <a:spcBef>
                <a:spcPts val="0"/>
              </a:spcBef>
              <a:spcAft>
                <a:spcPts val="0"/>
              </a:spcAft>
            </a:pPr>
            <a:r>
              <a:rPr lang="en-US" sz="1100">
                <a:effectLst/>
              </a:rPr>
              <a:t>Especially those codes within the Z79 category.</a:t>
            </a:r>
          </a:p>
          <a:p>
            <a:pPr marL="1143000" marR="0" lvl="2">
              <a:spcBef>
                <a:spcPts val="0"/>
              </a:spcBef>
              <a:spcAft>
                <a:spcPts val="0"/>
              </a:spcAft>
            </a:pPr>
            <a:r>
              <a:rPr lang="en-US" sz="1100">
                <a:effectLst/>
              </a:rPr>
              <a:t>A lot of Local Coverage Determinations (LCDs) are starting to integrate Z79- Medication status codes into their list of pre-covered codes. </a:t>
            </a:r>
          </a:p>
          <a:p>
            <a:pPr marL="1600200" marR="0" lvl="3">
              <a:spcBef>
                <a:spcPts val="0"/>
              </a:spcBef>
              <a:spcAft>
                <a:spcPts val="0"/>
              </a:spcAft>
            </a:pPr>
            <a:r>
              <a:rPr lang="en-US" sz="1100">
                <a:effectLst/>
              </a:rPr>
              <a:t>LCDs are essentially services and items that are considered reasonable and covered by an insurer on certain CPT codes.</a:t>
            </a:r>
          </a:p>
          <a:p>
            <a:pPr marL="1143000" marR="0" lvl="2">
              <a:spcBef>
                <a:spcPts val="0"/>
              </a:spcBef>
              <a:spcAft>
                <a:spcPts val="0"/>
              </a:spcAft>
            </a:pPr>
            <a:r>
              <a:rPr lang="en-US" sz="1100">
                <a:effectLst/>
              </a:rPr>
              <a:t>This essentially means that drug codes are starting to be an accepted and acknowledged part of a patient’s chart.</a:t>
            </a:r>
          </a:p>
          <a:p>
            <a:pPr marL="1600200" marR="0" lvl="3">
              <a:spcBef>
                <a:spcPts val="0"/>
              </a:spcBef>
              <a:spcAft>
                <a:spcPts val="800"/>
              </a:spcAft>
            </a:pPr>
            <a:r>
              <a:rPr lang="en-US" sz="1100">
                <a:effectLst/>
              </a:rPr>
              <a:t>Your organization can greatly benefit from picking up these Z79 status codes.</a:t>
            </a:r>
          </a:p>
        </p:txBody>
      </p:sp>
      <p:sp>
        <p:nvSpPr>
          <p:cNvPr id="7" name="TextBox 6">
            <a:extLst>
              <a:ext uri="{FF2B5EF4-FFF2-40B4-BE49-F238E27FC236}">
                <a16:creationId xmlns:a16="http://schemas.microsoft.com/office/drawing/2014/main" id="{B0E2DF01-2824-1202-7B81-32486670361E}"/>
              </a:ext>
            </a:extLst>
          </p:cNvPr>
          <p:cNvSpPr txBox="1"/>
          <p:nvPr/>
        </p:nvSpPr>
        <p:spPr>
          <a:xfrm>
            <a:off x="0" y="6606181"/>
            <a:ext cx="6174830" cy="251809"/>
          </a:xfrm>
          <a:prstGeom prst="rect">
            <a:avLst/>
          </a:prstGeom>
          <a:noFill/>
        </p:spPr>
        <p:txBody>
          <a:bodyPr wrap="square" rtlCol="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000" b="0" i="1"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https://atlanticdiagnosticlaboratories.com/wp-content/uploads/2020/10/ADL-ICD-10-CODES-commonly-used.pdf</a:t>
            </a:r>
            <a:endParaRPr kumimoji="0" lang="en-US" sz="10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16CCCCC8-CC0D-1DCB-6AB0-77D0B073956A}"/>
              </a:ext>
            </a:extLst>
          </p:cNvPr>
          <p:cNvPicPr>
            <a:picLocks noChangeAspect="1"/>
          </p:cNvPicPr>
          <p:nvPr/>
        </p:nvPicPr>
        <p:blipFill>
          <a:blip r:embed="rId4"/>
          <a:stretch>
            <a:fillRect/>
          </a:stretch>
        </p:blipFill>
        <p:spPr>
          <a:xfrm>
            <a:off x="10787400" y="6288833"/>
            <a:ext cx="1404055" cy="569167"/>
          </a:xfrm>
          <a:prstGeom prst="rect">
            <a:avLst/>
          </a:prstGeom>
        </p:spPr>
      </p:pic>
      <p:pic>
        <p:nvPicPr>
          <p:cNvPr id="5" name="Picture 4">
            <a:extLst>
              <a:ext uri="{FF2B5EF4-FFF2-40B4-BE49-F238E27FC236}">
                <a16:creationId xmlns:a16="http://schemas.microsoft.com/office/drawing/2014/main" id="{4A11084A-5238-FE11-49F1-D3478161D68B}"/>
              </a:ext>
            </a:extLst>
          </p:cNvPr>
          <p:cNvPicPr>
            <a:picLocks noChangeAspect="1"/>
          </p:cNvPicPr>
          <p:nvPr/>
        </p:nvPicPr>
        <p:blipFill>
          <a:blip r:embed="rId5"/>
          <a:stretch>
            <a:fillRect/>
          </a:stretch>
        </p:blipFill>
        <p:spPr>
          <a:xfrm>
            <a:off x="8620598" y="6290018"/>
            <a:ext cx="2166257" cy="567982"/>
          </a:xfrm>
          <a:prstGeom prst="rect">
            <a:avLst/>
          </a:prstGeom>
        </p:spPr>
      </p:pic>
    </p:spTree>
    <p:extLst>
      <p:ext uri="{BB962C8B-B14F-4D97-AF65-F5344CB8AC3E}">
        <p14:creationId xmlns:p14="http://schemas.microsoft.com/office/powerpoint/2010/main" val="179832330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10">
            <a:extLst>
              <a:ext uri="{FF2B5EF4-FFF2-40B4-BE49-F238E27FC236}">
                <a16:creationId xmlns:a16="http://schemas.microsoft.com/office/drawing/2014/main" id="{CEB41C5C-0F34-4DDA-9D7C-5E717F35F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384" y="303591"/>
            <a:ext cx="4334256" cy="5896743"/>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F60323F-4424-FCBD-14A6-0ECCCC129AD1}"/>
              </a:ext>
            </a:extLst>
          </p:cNvPr>
          <p:cNvSpPr>
            <a:spLocks noGrp="1"/>
          </p:cNvSpPr>
          <p:nvPr>
            <p:ph type="title"/>
          </p:nvPr>
        </p:nvSpPr>
        <p:spPr>
          <a:xfrm>
            <a:off x="594360" y="640263"/>
            <a:ext cx="3822192" cy="1344975"/>
          </a:xfrm>
        </p:spPr>
        <p:txBody>
          <a:bodyPr vert="horz" lIns="91440" tIns="45720" rIns="91440" bIns="45720" rtlCol="0" anchor="ctr">
            <a:normAutofit/>
          </a:bodyPr>
          <a:lstStyle/>
          <a:p>
            <a:r>
              <a:rPr lang="en-US" sz="3600" kern="1200">
                <a:solidFill>
                  <a:schemeClr val="bg1"/>
                </a:solidFill>
                <a:latin typeface="+mj-lt"/>
                <a:ea typeface="+mj-ea"/>
                <a:cs typeface="+mj-cs"/>
              </a:rPr>
              <a:t>Screening for Drugs</a:t>
            </a:r>
          </a:p>
        </p:txBody>
      </p:sp>
      <p:cxnSp>
        <p:nvCxnSpPr>
          <p:cNvPr id="23" name="Straight Connector 12">
            <a:extLst>
              <a:ext uri="{FF2B5EF4-FFF2-40B4-BE49-F238E27FC236}">
                <a16:creationId xmlns:a16="http://schemas.microsoft.com/office/drawing/2014/main" id="{57E1E5E6-F385-4E9C-B201-BA5BDE5CAD5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04088" y="2050687"/>
            <a:ext cx="3685032" cy="0"/>
          </a:xfrm>
          <a:prstGeom prst="line">
            <a:avLst/>
          </a:prstGeom>
          <a:ln w="22225">
            <a:solidFill>
              <a:srgbClr val="E7E6E6"/>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CF96D150-358E-D206-11A2-0957C3416EF5}"/>
              </a:ext>
            </a:extLst>
          </p:cNvPr>
          <p:cNvSpPr>
            <a:spLocks noGrp="1"/>
          </p:cNvSpPr>
          <p:nvPr>
            <p:ph sz="half" idx="1"/>
          </p:nvPr>
        </p:nvSpPr>
        <p:spPr>
          <a:xfrm>
            <a:off x="593610" y="2121763"/>
            <a:ext cx="3822192" cy="3773010"/>
          </a:xfrm>
        </p:spPr>
        <p:txBody>
          <a:bodyPr vert="horz" lIns="91440" tIns="45720" rIns="91440" bIns="45720" rtlCol="0">
            <a:normAutofit/>
          </a:bodyPr>
          <a:lstStyle/>
          <a:p>
            <a:r>
              <a:rPr lang="en-US" sz="1300">
                <a:solidFill>
                  <a:schemeClr val="bg1"/>
                </a:solidFill>
              </a:rPr>
              <a:t>Common Reasons for Drug Test:</a:t>
            </a:r>
          </a:p>
          <a:p>
            <a:pPr marL="914400" lvl="1"/>
            <a:r>
              <a:rPr lang="en-US" sz="1300">
                <a:solidFill>
                  <a:schemeClr val="bg1"/>
                </a:solidFill>
              </a:rPr>
              <a:t>Qualitative</a:t>
            </a:r>
          </a:p>
          <a:p>
            <a:pPr lvl="2"/>
            <a:r>
              <a:rPr lang="en-US" sz="1300">
                <a:solidFill>
                  <a:schemeClr val="bg1"/>
                </a:solidFill>
              </a:rPr>
              <a:t>Determines presence or absence of drugs/ drug classes in urine</a:t>
            </a:r>
          </a:p>
          <a:p>
            <a:pPr marL="914400" lvl="1"/>
            <a:r>
              <a:rPr lang="en-US" sz="1300">
                <a:solidFill>
                  <a:schemeClr val="bg1"/>
                </a:solidFill>
              </a:rPr>
              <a:t>Quantitative</a:t>
            </a:r>
          </a:p>
          <a:p>
            <a:pPr lvl="2"/>
            <a:r>
              <a:rPr lang="en-US" sz="1300">
                <a:solidFill>
                  <a:schemeClr val="bg1"/>
                </a:solidFill>
              </a:rPr>
              <a:t>Used to identify specific medication, illicit substances and metabolites.</a:t>
            </a:r>
          </a:p>
          <a:p>
            <a:pPr marL="914400" lvl="1"/>
            <a:r>
              <a:rPr lang="en-US" sz="1300">
                <a:solidFill>
                  <a:schemeClr val="bg1"/>
                </a:solidFill>
              </a:rPr>
              <a:t>Specimen Validity Testing</a:t>
            </a:r>
          </a:p>
          <a:p>
            <a:pPr lvl="2"/>
            <a:r>
              <a:rPr lang="en-US" sz="1300">
                <a:solidFill>
                  <a:schemeClr val="bg1"/>
                </a:solidFill>
              </a:rPr>
              <a:t>Urine testing that ensures consistency with normal human urine- has not been altered</a:t>
            </a:r>
          </a:p>
          <a:p>
            <a:pPr marL="914400" lvl="1"/>
            <a:r>
              <a:rPr lang="en-US" sz="1300">
                <a:solidFill>
                  <a:schemeClr val="bg1"/>
                </a:solidFill>
              </a:rPr>
              <a:t>Point of Care</a:t>
            </a:r>
          </a:p>
          <a:p>
            <a:pPr lvl="2"/>
            <a:r>
              <a:rPr lang="en-US" sz="1300">
                <a:solidFill>
                  <a:schemeClr val="bg1"/>
                </a:solidFill>
              </a:rPr>
              <a:t>Used when test results are needed immediately. Identifies drugs classes and a few specific drugs</a:t>
            </a:r>
          </a:p>
          <a:p>
            <a:pPr marL="914400" lvl="1"/>
            <a:endParaRPr lang="en-US" sz="1300">
              <a:solidFill>
                <a:schemeClr val="bg1"/>
              </a:solidFill>
            </a:endParaRPr>
          </a:p>
        </p:txBody>
      </p:sp>
      <p:pic>
        <p:nvPicPr>
          <p:cNvPr id="6" name="Content Placeholder 5">
            <a:extLst>
              <a:ext uri="{FF2B5EF4-FFF2-40B4-BE49-F238E27FC236}">
                <a16:creationId xmlns:a16="http://schemas.microsoft.com/office/drawing/2014/main" id="{E26A1618-1A07-DA11-DF8E-EF53B815C4AE}"/>
              </a:ext>
            </a:extLst>
          </p:cNvPr>
          <p:cNvPicPr>
            <a:picLocks noGrp="1" noChangeAspect="1"/>
          </p:cNvPicPr>
          <p:nvPr>
            <p:ph sz="half" idx="2"/>
          </p:nvPr>
        </p:nvPicPr>
        <p:blipFill>
          <a:blip r:embed="rId3"/>
          <a:stretch>
            <a:fillRect/>
          </a:stretch>
        </p:blipFill>
        <p:spPr>
          <a:xfrm>
            <a:off x="5110716" y="1168383"/>
            <a:ext cx="6596652" cy="4365784"/>
          </a:xfrm>
          <a:prstGeom prst="rect">
            <a:avLst/>
          </a:prstGeom>
        </p:spPr>
      </p:pic>
      <p:sp>
        <p:nvSpPr>
          <p:cNvPr id="7" name="TextBox 6">
            <a:extLst>
              <a:ext uri="{FF2B5EF4-FFF2-40B4-BE49-F238E27FC236}">
                <a16:creationId xmlns:a16="http://schemas.microsoft.com/office/drawing/2014/main" id="{E4D028E2-A201-E8EE-1189-67DEA7428CE3}"/>
              </a:ext>
            </a:extLst>
          </p:cNvPr>
          <p:cNvSpPr txBox="1"/>
          <p:nvPr/>
        </p:nvSpPr>
        <p:spPr>
          <a:xfrm>
            <a:off x="0" y="6611779"/>
            <a:ext cx="539363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Calibri" panose="020F0502020204030204"/>
                <a:ea typeface="+mn-ea"/>
                <a:cs typeface="+mn-cs"/>
                <a:hlinkClick r:id="rId4"/>
              </a:rPr>
              <a:t>Regulatory </a:t>
            </a:r>
            <a:r>
              <a:rPr kumimoji="0" lang="en-US" sz="1000" b="0" i="0" u="none" strike="noStrike" kern="1200" cap="none" spc="0" normalizeH="0" baseline="0" noProof="0" err="1">
                <a:ln>
                  <a:noFill/>
                </a:ln>
                <a:solidFill>
                  <a:prstClr val="black"/>
                </a:solidFill>
                <a:effectLst/>
                <a:uLnTx/>
                <a:uFillTx/>
                <a:latin typeface="Calibri" panose="020F0502020204030204"/>
                <a:ea typeface="+mn-ea"/>
                <a:cs typeface="+mn-cs"/>
                <a:hlinkClick r:id="rId4"/>
              </a:rPr>
              <a:t>Affais</a:t>
            </a:r>
            <a:r>
              <a:rPr kumimoji="0" lang="en-US" sz="1000" b="0" i="0" u="none" strike="noStrike" kern="1200" cap="none" spc="0" normalizeH="0" baseline="0" noProof="0">
                <a:ln>
                  <a:noFill/>
                </a:ln>
                <a:solidFill>
                  <a:prstClr val="black"/>
                </a:solidFill>
                <a:effectLst/>
                <a:uLnTx/>
                <a:uFillTx/>
                <a:latin typeface="Calibri" panose="020F0502020204030204"/>
                <a:ea typeface="+mn-ea"/>
                <a:cs typeface="+mn-cs"/>
                <a:hlinkClick r:id="rId4"/>
              </a:rPr>
              <a:t>/</a:t>
            </a:r>
            <a:r>
              <a:rPr kumimoji="0" lang="en-US" sz="1000" b="0" i="0" u="none" strike="noStrike" kern="1200" cap="none" spc="0" normalizeH="0" baseline="0" noProof="0" err="1">
                <a:ln>
                  <a:noFill/>
                </a:ln>
                <a:solidFill>
                  <a:prstClr val="black"/>
                </a:solidFill>
                <a:effectLst/>
                <a:uLnTx/>
                <a:uFillTx/>
                <a:latin typeface="Calibri" panose="020F0502020204030204"/>
                <a:ea typeface="+mn-ea"/>
                <a:cs typeface="+mn-cs"/>
                <a:hlinkClick r:id="rId4"/>
              </a:rPr>
              <a:t>Complaince</a:t>
            </a:r>
            <a:r>
              <a:rPr kumimoji="0" lang="en-US" sz="1000" b="0" i="0" u="none" strike="noStrike" kern="1200" cap="none" spc="0" normalizeH="0" baseline="0" noProof="0">
                <a:ln>
                  <a:noFill/>
                </a:ln>
                <a:solidFill>
                  <a:prstClr val="black"/>
                </a:solidFill>
                <a:effectLst/>
                <a:uLnTx/>
                <a:uFillTx/>
                <a:latin typeface="Calibri" panose="020F0502020204030204"/>
                <a:ea typeface="+mn-ea"/>
                <a:cs typeface="+mn-cs"/>
                <a:hlinkClick r:id="rId4"/>
              </a:rPr>
              <a:t> Policy No. Reg001 Effective Date: November 1, 1997 (vivahealth.com)</a:t>
            </a:r>
            <a:endParaRPr kumimoji="0" lang="en-US"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9E2C2610-436B-05B3-8348-4E4F9F637D18}"/>
              </a:ext>
            </a:extLst>
          </p:cNvPr>
          <p:cNvPicPr>
            <a:picLocks noChangeAspect="1"/>
          </p:cNvPicPr>
          <p:nvPr/>
        </p:nvPicPr>
        <p:blipFill>
          <a:blip r:embed="rId5"/>
          <a:stretch>
            <a:fillRect/>
          </a:stretch>
        </p:blipFill>
        <p:spPr>
          <a:xfrm>
            <a:off x="10787400" y="6288833"/>
            <a:ext cx="1404055" cy="569167"/>
          </a:xfrm>
          <a:prstGeom prst="rect">
            <a:avLst/>
          </a:prstGeom>
        </p:spPr>
      </p:pic>
      <p:pic>
        <p:nvPicPr>
          <p:cNvPr id="5" name="Picture 4">
            <a:extLst>
              <a:ext uri="{FF2B5EF4-FFF2-40B4-BE49-F238E27FC236}">
                <a16:creationId xmlns:a16="http://schemas.microsoft.com/office/drawing/2014/main" id="{BDF44479-8B4E-0E97-8202-14DD596427B8}"/>
              </a:ext>
            </a:extLst>
          </p:cNvPr>
          <p:cNvPicPr>
            <a:picLocks noChangeAspect="1"/>
          </p:cNvPicPr>
          <p:nvPr/>
        </p:nvPicPr>
        <p:blipFill>
          <a:blip r:embed="rId6"/>
          <a:stretch>
            <a:fillRect/>
          </a:stretch>
        </p:blipFill>
        <p:spPr>
          <a:xfrm>
            <a:off x="8620598" y="6290018"/>
            <a:ext cx="2166257" cy="567982"/>
          </a:xfrm>
          <a:prstGeom prst="rect">
            <a:avLst/>
          </a:prstGeom>
        </p:spPr>
      </p:pic>
    </p:spTree>
    <p:extLst>
      <p:ext uri="{BB962C8B-B14F-4D97-AF65-F5344CB8AC3E}">
        <p14:creationId xmlns:p14="http://schemas.microsoft.com/office/powerpoint/2010/main" val="299012578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Content Placeholder 5">
            <a:extLst>
              <a:ext uri="{FF2B5EF4-FFF2-40B4-BE49-F238E27FC236}">
                <a16:creationId xmlns:a16="http://schemas.microsoft.com/office/drawing/2014/main" id="{1BA2018D-96A2-B760-FABD-58AF7DAF5014}"/>
              </a:ext>
            </a:extLst>
          </p:cNvPr>
          <p:cNvPicPr>
            <a:picLocks noGrp="1" noChangeAspect="1"/>
          </p:cNvPicPr>
          <p:nvPr>
            <p:ph sz="half" idx="2"/>
          </p:nvPr>
        </p:nvPicPr>
        <p:blipFill rotWithShape="1">
          <a:blip r:embed="rId3"/>
          <a:srcRect l="9629" r="32210" b="1"/>
          <a:stretch/>
        </p:blipFill>
        <p:spPr>
          <a:xfrm>
            <a:off x="0" y="10"/>
            <a:ext cx="9669642" cy="6857990"/>
          </a:xfrm>
          <a:prstGeom prst="rect">
            <a:avLst/>
          </a:prstGeom>
        </p:spPr>
      </p:pic>
      <p:sp>
        <p:nvSpPr>
          <p:cNvPr id="13" name="Rectangle 1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3887175-2E36-2713-8B0E-0B5F2B6EDD0C}"/>
              </a:ext>
            </a:extLst>
          </p:cNvPr>
          <p:cNvSpPr>
            <a:spLocks noGrp="1"/>
          </p:cNvSpPr>
          <p:nvPr>
            <p:ph type="title"/>
          </p:nvPr>
        </p:nvSpPr>
        <p:spPr>
          <a:xfrm>
            <a:off x="7978338" y="1650266"/>
            <a:ext cx="4306957" cy="1208005"/>
          </a:xfrm>
        </p:spPr>
        <p:txBody>
          <a:bodyPr vert="horz" lIns="91440" tIns="45720" rIns="91440" bIns="45720" rtlCol="0" anchor="ctr">
            <a:normAutofit/>
          </a:bodyPr>
          <a:lstStyle/>
          <a:p>
            <a:r>
              <a:rPr kumimoji="0" lang="en-US" sz="4000" b="0" i="0" u="none" strike="noStrike" cap="none" spc="0" normalizeH="0" baseline="0" noProof="0">
                <a:ln>
                  <a:noFill/>
                </a:ln>
                <a:effectLst/>
                <a:uLnTx/>
                <a:uFillTx/>
              </a:rPr>
              <a:t>Screening for Drugs</a:t>
            </a:r>
            <a:endParaRPr lang="en-US" sz="4000"/>
          </a:p>
        </p:txBody>
      </p:sp>
      <p:sp>
        <p:nvSpPr>
          <p:cNvPr id="3" name="Content Placeholder 2">
            <a:extLst>
              <a:ext uri="{FF2B5EF4-FFF2-40B4-BE49-F238E27FC236}">
                <a16:creationId xmlns:a16="http://schemas.microsoft.com/office/drawing/2014/main" id="{9FC51902-519C-642A-2588-A8BD1D8D52FC}"/>
              </a:ext>
            </a:extLst>
          </p:cNvPr>
          <p:cNvSpPr>
            <a:spLocks noGrp="1"/>
          </p:cNvSpPr>
          <p:nvPr>
            <p:ph sz="half" idx="1"/>
          </p:nvPr>
        </p:nvSpPr>
        <p:spPr>
          <a:xfrm>
            <a:off x="8220723" y="2858271"/>
            <a:ext cx="3822189" cy="3742762"/>
          </a:xfrm>
        </p:spPr>
        <p:txBody>
          <a:bodyPr vert="horz" lIns="91440" tIns="45720" rIns="91440" bIns="45720" rtlCol="0">
            <a:normAutofit/>
          </a:bodyPr>
          <a:lstStyle/>
          <a:p>
            <a:r>
              <a:rPr lang="en-US" sz="1400" dirty="0"/>
              <a:t>Common Reasons for Drug Test:</a:t>
            </a:r>
          </a:p>
          <a:p>
            <a:pPr lvl="1"/>
            <a:r>
              <a:rPr lang="en-US" sz="1400" dirty="0"/>
              <a:t>Immunoassay (IA)</a:t>
            </a:r>
          </a:p>
          <a:p>
            <a:pPr lvl="2"/>
            <a:r>
              <a:rPr lang="en-US" sz="1400" dirty="0"/>
              <a:t>Identify presence or absence of drug classes and some specific drugs</a:t>
            </a:r>
          </a:p>
          <a:p>
            <a:pPr lvl="1"/>
            <a:r>
              <a:rPr lang="en-US" sz="1400" dirty="0"/>
              <a:t>Standing Order</a:t>
            </a:r>
          </a:p>
          <a:p>
            <a:pPr lvl="2"/>
            <a:r>
              <a:rPr lang="en-US" sz="1400" dirty="0"/>
              <a:t>Test request for specific patient to monitor condition or disease</a:t>
            </a:r>
          </a:p>
          <a:p>
            <a:pPr lvl="1"/>
            <a:r>
              <a:rPr lang="en-US" sz="1400" dirty="0"/>
              <a:t>Blanket Order</a:t>
            </a:r>
          </a:p>
          <a:p>
            <a:pPr lvl="2"/>
            <a:r>
              <a:rPr lang="en-US" sz="1400" dirty="0"/>
              <a:t>Not for specific patient- identical order for all patients</a:t>
            </a:r>
          </a:p>
          <a:p>
            <a:pPr lvl="1"/>
            <a:r>
              <a:rPr lang="en-US" sz="1400" dirty="0"/>
              <a:t>Reflex Testing</a:t>
            </a:r>
          </a:p>
          <a:p>
            <a:pPr lvl="2"/>
            <a:r>
              <a:rPr lang="en-US" sz="1400" dirty="0"/>
              <a:t>Performed reflexively after initial test result to identify further diagnostic information.</a:t>
            </a:r>
          </a:p>
          <a:p>
            <a:pPr lvl="1"/>
            <a:endParaRPr lang="en-US" sz="1400" dirty="0"/>
          </a:p>
          <a:p>
            <a:endParaRPr lang="en-US" sz="1400" dirty="0"/>
          </a:p>
        </p:txBody>
      </p:sp>
      <p:sp>
        <p:nvSpPr>
          <p:cNvPr id="7" name="TextBox 6">
            <a:extLst>
              <a:ext uri="{FF2B5EF4-FFF2-40B4-BE49-F238E27FC236}">
                <a16:creationId xmlns:a16="http://schemas.microsoft.com/office/drawing/2014/main" id="{FBA5EBBE-57DA-F3B7-92FD-60A676609440}"/>
              </a:ext>
            </a:extLst>
          </p:cNvPr>
          <p:cNvSpPr txBox="1"/>
          <p:nvPr/>
        </p:nvSpPr>
        <p:spPr>
          <a:xfrm>
            <a:off x="-3047" y="6611779"/>
            <a:ext cx="539363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Calibri" panose="020F0502020204030204"/>
                <a:ea typeface="+mn-ea"/>
                <a:cs typeface="+mn-cs"/>
                <a:hlinkClick r:id="rId4"/>
              </a:rPr>
              <a:t>Regulatory </a:t>
            </a:r>
            <a:r>
              <a:rPr kumimoji="0" lang="en-US" sz="1000" b="0" i="0" u="none" strike="noStrike" kern="1200" cap="none" spc="0" normalizeH="0" baseline="0" noProof="0" err="1">
                <a:ln>
                  <a:noFill/>
                </a:ln>
                <a:solidFill>
                  <a:prstClr val="black"/>
                </a:solidFill>
                <a:effectLst/>
                <a:uLnTx/>
                <a:uFillTx/>
                <a:latin typeface="Calibri" panose="020F0502020204030204"/>
                <a:ea typeface="+mn-ea"/>
                <a:cs typeface="+mn-cs"/>
                <a:hlinkClick r:id="rId4"/>
              </a:rPr>
              <a:t>Affais</a:t>
            </a:r>
            <a:r>
              <a:rPr kumimoji="0" lang="en-US" sz="1000" b="0" i="0" u="none" strike="noStrike" kern="1200" cap="none" spc="0" normalizeH="0" baseline="0" noProof="0">
                <a:ln>
                  <a:noFill/>
                </a:ln>
                <a:solidFill>
                  <a:prstClr val="black"/>
                </a:solidFill>
                <a:effectLst/>
                <a:uLnTx/>
                <a:uFillTx/>
                <a:latin typeface="Calibri" panose="020F0502020204030204"/>
                <a:ea typeface="+mn-ea"/>
                <a:cs typeface="+mn-cs"/>
                <a:hlinkClick r:id="rId4"/>
              </a:rPr>
              <a:t>/</a:t>
            </a:r>
            <a:r>
              <a:rPr kumimoji="0" lang="en-US" sz="1000" b="0" i="0" u="none" strike="noStrike" kern="1200" cap="none" spc="0" normalizeH="0" baseline="0" noProof="0" err="1">
                <a:ln>
                  <a:noFill/>
                </a:ln>
                <a:solidFill>
                  <a:prstClr val="black"/>
                </a:solidFill>
                <a:effectLst/>
                <a:uLnTx/>
                <a:uFillTx/>
                <a:latin typeface="Calibri" panose="020F0502020204030204"/>
                <a:ea typeface="+mn-ea"/>
                <a:cs typeface="+mn-cs"/>
                <a:hlinkClick r:id="rId4"/>
              </a:rPr>
              <a:t>Complaince</a:t>
            </a:r>
            <a:r>
              <a:rPr kumimoji="0" lang="en-US" sz="1000" b="0" i="0" u="none" strike="noStrike" kern="1200" cap="none" spc="0" normalizeH="0" baseline="0" noProof="0">
                <a:ln>
                  <a:noFill/>
                </a:ln>
                <a:solidFill>
                  <a:prstClr val="black"/>
                </a:solidFill>
                <a:effectLst/>
                <a:uLnTx/>
                <a:uFillTx/>
                <a:latin typeface="Calibri" panose="020F0502020204030204"/>
                <a:ea typeface="+mn-ea"/>
                <a:cs typeface="+mn-cs"/>
                <a:hlinkClick r:id="rId4"/>
              </a:rPr>
              <a:t> Policy No. Reg001 Effective Date: November 1, 1997 (vivahealth.com)</a:t>
            </a:r>
            <a:endParaRPr kumimoji="0" lang="en-US"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AAD3DF43-2A56-61F0-AD7D-5A9614909E3D}"/>
              </a:ext>
            </a:extLst>
          </p:cNvPr>
          <p:cNvPicPr>
            <a:picLocks noChangeAspect="1"/>
          </p:cNvPicPr>
          <p:nvPr/>
        </p:nvPicPr>
        <p:blipFill>
          <a:blip r:embed="rId5"/>
          <a:stretch>
            <a:fillRect/>
          </a:stretch>
        </p:blipFill>
        <p:spPr>
          <a:xfrm>
            <a:off x="-3047" y="6031866"/>
            <a:ext cx="1404055" cy="569167"/>
          </a:xfrm>
          <a:prstGeom prst="rect">
            <a:avLst/>
          </a:prstGeom>
        </p:spPr>
      </p:pic>
      <p:pic>
        <p:nvPicPr>
          <p:cNvPr id="5" name="Picture 4">
            <a:extLst>
              <a:ext uri="{FF2B5EF4-FFF2-40B4-BE49-F238E27FC236}">
                <a16:creationId xmlns:a16="http://schemas.microsoft.com/office/drawing/2014/main" id="{85E19FDD-7885-C991-2F4E-BBFE6703DAD3}"/>
              </a:ext>
            </a:extLst>
          </p:cNvPr>
          <p:cNvPicPr>
            <a:picLocks noChangeAspect="1"/>
          </p:cNvPicPr>
          <p:nvPr/>
        </p:nvPicPr>
        <p:blipFill>
          <a:blip r:embed="rId6"/>
          <a:stretch>
            <a:fillRect/>
          </a:stretch>
        </p:blipFill>
        <p:spPr>
          <a:xfrm>
            <a:off x="1410910" y="6031866"/>
            <a:ext cx="2166257" cy="567982"/>
          </a:xfrm>
          <a:prstGeom prst="rect">
            <a:avLst/>
          </a:prstGeom>
        </p:spPr>
      </p:pic>
    </p:spTree>
    <p:extLst>
      <p:ext uri="{BB962C8B-B14F-4D97-AF65-F5344CB8AC3E}">
        <p14:creationId xmlns:p14="http://schemas.microsoft.com/office/powerpoint/2010/main" val="146230701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Content Placeholder 5">
            <a:extLst>
              <a:ext uri="{FF2B5EF4-FFF2-40B4-BE49-F238E27FC236}">
                <a16:creationId xmlns:a16="http://schemas.microsoft.com/office/drawing/2014/main" id="{6607AD07-23BD-534B-1E12-1AB33F59ED5E}"/>
              </a:ext>
            </a:extLst>
          </p:cNvPr>
          <p:cNvPicPr>
            <a:picLocks noGrp="1" noChangeAspect="1"/>
          </p:cNvPicPr>
          <p:nvPr>
            <p:ph sz="half" idx="2"/>
          </p:nvPr>
        </p:nvPicPr>
        <p:blipFill rotWithShape="1">
          <a:blip r:embed="rId3"/>
          <a:srcRect r="15617" b="-1"/>
          <a:stretch/>
        </p:blipFill>
        <p:spPr>
          <a:xfrm>
            <a:off x="3522468" y="10"/>
            <a:ext cx="8669532" cy="6857990"/>
          </a:xfrm>
          <a:prstGeom prst="rect">
            <a:avLst/>
          </a:prstGeom>
        </p:spPr>
      </p:pic>
      <p:sp>
        <p:nvSpPr>
          <p:cNvPr id="13" name="Rectangle 12">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EC6892B-DCCD-1085-44A1-A8873C338005}"/>
              </a:ext>
            </a:extLst>
          </p:cNvPr>
          <p:cNvSpPr>
            <a:spLocks noGrp="1"/>
          </p:cNvSpPr>
          <p:nvPr>
            <p:ph type="title"/>
          </p:nvPr>
        </p:nvSpPr>
        <p:spPr>
          <a:xfrm>
            <a:off x="371094" y="1264412"/>
            <a:ext cx="3438144" cy="1021588"/>
          </a:xfrm>
        </p:spPr>
        <p:txBody>
          <a:bodyPr vert="horz" lIns="91440" tIns="45720" rIns="91440" bIns="45720" rtlCol="0" anchor="b">
            <a:normAutofit/>
          </a:bodyPr>
          <a:lstStyle/>
          <a:p>
            <a:r>
              <a:rPr lang="en-US" sz="3200"/>
              <a:t>Objectives of Drug Screenings</a:t>
            </a:r>
          </a:p>
        </p:txBody>
      </p:sp>
      <p:sp>
        <p:nvSpPr>
          <p:cNvPr id="15" name="Rectangle 14">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6F970E1D-0ECF-6DF8-913C-034543805218}"/>
              </a:ext>
            </a:extLst>
          </p:cNvPr>
          <p:cNvSpPr>
            <a:spLocks noGrp="1"/>
          </p:cNvSpPr>
          <p:nvPr>
            <p:ph sz="half" idx="1"/>
          </p:nvPr>
        </p:nvSpPr>
        <p:spPr>
          <a:xfrm>
            <a:off x="371094" y="2718054"/>
            <a:ext cx="3438906" cy="3207258"/>
          </a:xfrm>
        </p:spPr>
        <p:txBody>
          <a:bodyPr vert="horz" lIns="91440" tIns="45720" rIns="91440" bIns="45720" rtlCol="0" anchor="t">
            <a:normAutofit/>
          </a:bodyPr>
          <a:lstStyle/>
          <a:p>
            <a:pPr marL="171450"/>
            <a:r>
              <a:rPr lang="en-US" sz="1400"/>
              <a:t>Identifies absence of prescribed medication</a:t>
            </a:r>
          </a:p>
          <a:p>
            <a:pPr marL="171450"/>
            <a:r>
              <a:rPr lang="en-US" sz="1400"/>
              <a:t>Identifies undisclosed substances</a:t>
            </a:r>
          </a:p>
          <a:p>
            <a:pPr marL="171450"/>
            <a:r>
              <a:rPr lang="en-US" sz="1400"/>
              <a:t>Identifies substances that contribute to adverse events </a:t>
            </a:r>
          </a:p>
          <a:p>
            <a:pPr marL="171450"/>
            <a:r>
              <a:rPr lang="en-US" sz="1400"/>
              <a:t>Provides objectivity to the treatment plan</a:t>
            </a:r>
          </a:p>
          <a:p>
            <a:pPr marL="171450"/>
            <a:r>
              <a:rPr lang="en-US" sz="1400"/>
              <a:t>Reinforces therapeutic compliance with the patient</a:t>
            </a:r>
          </a:p>
          <a:p>
            <a:pPr marL="171450"/>
            <a:r>
              <a:rPr lang="en-US" sz="1400"/>
              <a:t>Provides additional documentation </a:t>
            </a:r>
          </a:p>
          <a:p>
            <a:pPr marL="171450"/>
            <a:r>
              <a:rPr lang="en-US" sz="1400"/>
              <a:t>Provide diagnostic information to help assess individual patient response to medications </a:t>
            </a:r>
          </a:p>
          <a:p>
            <a:endParaRPr lang="en-US" sz="1400"/>
          </a:p>
        </p:txBody>
      </p:sp>
      <p:sp>
        <p:nvSpPr>
          <p:cNvPr id="7" name="TextBox 6">
            <a:extLst>
              <a:ext uri="{FF2B5EF4-FFF2-40B4-BE49-F238E27FC236}">
                <a16:creationId xmlns:a16="http://schemas.microsoft.com/office/drawing/2014/main" id="{4B18B8FB-4E41-2B7F-2683-6F9D548974A9}"/>
              </a:ext>
            </a:extLst>
          </p:cNvPr>
          <p:cNvSpPr txBox="1"/>
          <p:nvPr/>
        </p:nvSpPr>
        <p:spPr>
          <a:xfrm>
            <a:off x="0" y="6567409"/>
            <a:ext cx="539363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Calibri" panose="020F0502020204030204"/>
                <a:ea typeface="+mn-ea"/>
                <a:cs typeface="+mn-cs"/>
                <a:hlinkClick r:id="rId4"/>
              </a:rPr>
              <a:t>Regulatory </a:t>
            </a:r>
            <a:r>
              <a:rPr kumimoji="0" lang="en-US" sz="1000" b="0" i="0" u="none" strike="noStrike" kern="1200" cap="none" spc="0" normalizeH="0" baseline="0" noProof="0" err="1">
                <a:ln>
                  <a:noFill/>
                </a:ln>
                <a:solidFill>
                  <a:prstClr val="white"/>
                </a:solidFill>
                <a:effectLst/>
                <a:uLnTx/>
                <a:uFillTx/>
                <a:latin typeface="Calibri" panose="020F0502020204030204"/>
                <a:ea typeface="+mn-ea"/>
                <a:cs typeface="+mn-cs"/>
                <a:hlinkClick r:id="rId4"/>
              </a:rPr>
              <a:t>Affais</a:t>
            </a:r>
            <a:r>
              <a:rPr kumimoji="0" lang="en-US" sz="1000" b="0" i="0" u="none" strike="noStrike" kern="1200" cap="none" spc="0" normalizeH="0" baseline="0" noProof="0">
                <a:ln>
                  <a:noFill/>
                </a:ln>
                <a:solidFill>
                  <a:prstClr val="white"/>
                </a:solidFill>
                <a:effectLst/>
                <a:uLnTx/>
                <a:uFillTx/>
                <a:latin typeface="Calibri" panose="020F0502020204030204"/>
                <a:ea typeface="+mn-ea"/>
                <a:cs typeface="+mn-cs"/>
                <a:hlinkClick r:id="rId4"/>
              </a:rPr>
              <a:t>/</a:t>
            </a:r>
            <a:r>
              <a:rPr kumimoji="0" lang="en-US" sz="1000" b="0" i="0" u="none" strike="noStrike" kern="1200" cap="none" spc="0" normalizeH="0" baseline="0" noProof="0" err="1">
                <a:ln>
                  <a:noFill/>
                </a:ln>
                <a:solidFill>
                  <a:prstClr val="white"/>
                </a:solidFill>
                <a:effectLst/>
                <a:uLnTx/>
                <a:uFillTx/>
                <a:latin typeface="Calibri" panose="020F0502020204030204"/>
                <a:ea typeface="+mn-ea"/>
                <a:cs typeface="+mn-cs"/>
                <a:hlinkClick r:id="rId4"/>
              </a:rPr>
              <a:t>Complaince</a:t>
            </a:r>
            <a:r>
              <a:rPr kumimoji="0" lang="en-US" sz="1000" b="0" i="0" u="none" strike="noStrike" kern="1200" cap="none" spc="0" normalizeH="0" baseline="0" noProof="0">
                <a:ln>
                  <a:noFill/>
                </a:ln>
                <a:solidFill>
                  <a:prstClr val="white"/>
                </a:solidFill>
                <a:effectLst/>
                <a:uLnTx/>
                <a:uFillTx/>
                <a:latin typeface="Calibri" panose="020F0502020204030204"/>
                <a:ea typeface="+mn-ea"/>
                <a:cs typeface="+mn-cs"/>
                <a:hlinkClick r:id="rId4"/>
              </a:rPr>
              <a:t> Policy No. Reg001 Effective Date: November 1, 1997 (vivahealth.com)</a:t>
            </a:r>
            <a:endParaRPr kumimoji="0" lang="en-US" sz="10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80110275-C8EF-DD0C-8951-CF8F1DB41263}"/>
              </a:ext>
            </a:extLst>
          </p:cNvPr>
          <p:cNvPicPr>
            <a:picLocks noChangeAspect="1"/>
          </p:cNvPicPr>
          <p:nvPr/>
        </p:nvPicPr>
        <p:blipFill>
          <a:blip r:embed="rId5"/>
          <a:stretch>
            <a:fillRect/>
          </a:stretch>
        </p:blipFill>
        <p:spPr>
          <a:xfrm>
            <a:off x="10787400" y="6288833"/>
            <a:ext cx="1404055" cy="569167"/>
          </a:xfrm>
          <a:prstGeom prst="rect">
            <a:avLst/>
          </a:prstGeom>
        </p:spPr>
      </p:pic>
      <p:pic>
        <p:nvPicPr>
          <p:cNvPr id="5" name="Picture 4">
            <a:extLst>
              <a:ext uri="{FF2B5EF4-FFF2-40B4-BE49-F238E27FC236}">
                <a16:creationId xmlns:a16="http://schemas.microsoft.com/office/drawing/2014/main" id="{232872FA-FC21-48F8-7134-E7B097256F3E}"/>
              </a:ext>
            </a:extLst>
          </p:cNvPr>
          <p:cNvPicPr>
            <a:picLocks noChangeAspect="1"/>
          </p:cNvPicPr>
          <p:nvPr/>
        </p:nvPicPr>
        <p:blipFill>
          <a:blip r:embed="rId6"/>
          <a:stretch>
            <a:fillRect/>
          </a:stretch>
        </p:blipFill>
        <p:spPr>
          <a:xfrm>
            <a:off x="8620598" y="6290018"/>
            <a:ext cx="2166257" cy="567982"/>
          </a:xfrm>
          <a:prstGeom prst="rect">
            <a:avLst/>
          </a:prstGeom>
        </p:spPr>
      </p:pic>
    </p:spTree>
    <p:extLst>
      <p:ext uri="{BB962C8B-B14F-4D97-AF65-F5344CB8AC3E}">
        <p14:creationId xmlns:p14="http://schemas.microsoft.com/office/powerpoint/2010/main" val="3501471149"/>
      </p:ext>
    </p:extLst>
  </p:cSld>
  <p:clrMapOvr>
    <a:overrideClrMapping bg1="dk1" tx1="lt1" bg2="dk2" tx2="lt2" accent1="accent1" accent2="accent2" accent3="accent3" accent4="accent4" accent5="accent5" accent6="accent6" hlink="hlink" folHlink="folHlink"/>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0">
            <a:extLst>
              <a:ext uri="{FF2B5EF4-FFF2-40B4-BE49-F238E27FC236}">
                <a16:creationId xmlns:a16="http://schemas.microsoft.com/office/drawing/2014/main" id="{23E547B5-89CF-4EC0-96DE-25771AED0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12">
            <a:extLst>
              <a:ext uri="{FF2B5EF4-FFF2-40B4-BE49-F238E27FC236}">
                <a16:creationId xmlns:a16="http://schemas.microsoft.com/office/drawing/2014/main" id="{3F0B8CEB-8279-4E5E-A0CE-1FC9F71736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782" y="0"/>
            <a:ext cx="7421217"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0394BF0-7483-CAB3-A76B-97D488F8FDD1}"/>
              </a:ext>
            </a:extLst>
          </p:cNvPr>
          <p:cNvSpPr>
            <a:spLocks noGrp="1"/>
          </p:cNvSpPr>
          <p:nvPr>
            <p:ph type="title"/>
          </p:nvPr>
        </p:nvSpPr>
        <p:spPr>
          <a:xfrm>
            <a:off x="7320466" y="609600"/>
            <a:ext cx="4140014" cy="1330839"/>
          </a:xfrm>
        </p:spPr>
        <p:txBody>
          <a:bodyPr vert="horz" lIns="91440" tIns="45720" rIns="91440" bIns="45720" rtlCol="0" anchor="ctr">
            <a:normAutofit/>
          </a:bodyPr>
          <a:lstStyle/>
          <a:p>
            <a:r>
              <a:rPr lang="en-US"/>
              <a:t>Drug Screening Documentation</a:t>
            </a:r>
          </a:p>
        </p:txBody>
      </p:sp>
      <p:pic>
        <p:nvPicPr>
          <p:cNvPr id="6" name="Content Placeholder 5">
            <a:extLst>
              <a:ext uri="{FF2B5EF4-FFF2-40B4-BE49-F238E27FC236}">
                <a16:creationId xmlns:a16="http://schemas.microsoft.com/office/drawing/2014/main" id="{DE197036-6E45-DF4C-6B33-664DAB04F768}"/>
              </a:ext>
            </a:extLst>
          </p:cNvPr>
          <p:cNvPicPr>
            <a:picLocks noGrp="1" noChangeAspect="1"/>
          </p:cNvPicPr>
          <p:nvPr>
            <p:ph sz="half" idx="2"/>
          </p:nvPr>
        </p:nvPicPr>
        <p:blipFill rotWithShape="1">
          <a:blip r:embed="rId3"/>
          <a:srcRect l="30683" r="8682" b="-1"/>
          <a:stretch/>
        </p:blipFill>
        <p:spPr>
          <a:xfrm>
            <a:off x="20" y="10"/>
            <a:ext cx="6901711" cy="6857990"/>
          </a:xfrm>
          <a:custGeom>
            <a:avLst/>
            <a:gdLst/>
            <a:ahLst/>
            <a:cxnLst/>
            <a:rect l="l" t="t" r="r" b="b"/>
            <a:pathLst>
              <a:path w="6901731" h="6858000">
                <a:moveTo>
                  <a:pt x="0" y="0"/>
                </a:moveTo>
                <a:lnTo>
                  <a:pt x="6897896" y="5958"/>
                </a:lnTo>
                <a:lnTo>
                  <a:pt x="6866823" y="62592"/>
                </a:lnTo>
                <a:lnTo>
                  <a:pt x="6901731" y="89476"/>
                </a:lnTo>
                <a:lnTo>
                  <a:pt x="6901731" y="103833"/>
                </a:lnTo>
                <a:lnTo>
                  <a:pt x="6900034" y="110092"/>
                </a:lnTo>
                <a:lnTo>
                  <a:pt x="6901731" y="113679"/>
                </a:lnTo>
                <a:lnTo>
                  <a:pt x="6901731" y="405560"/>
                </a:lnTo>
                <a:lnTo>
                  <a:pt x="6900456" y="429509"/>
                </a:lnTo>
                <a:cubicBezTo>
                  <a:pt x="6892773" y="535647"/>
                  <a:pt x="6878314" y="537918"/>
                  <a:pt x="6886342" y="636808"/>
                </a:cubicBezTo>
                <a:cubicBezTo>
                  <a:pt x="6892506" y="756883"/>
                  <a:pt x="6864504" y="771443"/>
                  <a:pt x="6851784" y="839073"/>
                </a:cubicBezTo>
                <a:cubicBezTo>
                  <a:pt x="6838675" y="892655"/>
                  <a:pt x="6864124" y="961738"/>
                  <a:pt x="6845760" y="994930"/>
                </a:cubicBezTo>
                <a:cubicBezTo>
                  <a:pt x="6833572" y="1024166"/>
                  <a:pt x="6859282" y="1058905"/>
                  <a:pt x="6845601" y="1112932"/>
                </a:cubicBezTo>
                <a:cubicBezTo>
                  <a:pt x="6838700" y="1149910"/>
                  <a:pt x="6829138" y="1151035"/>
                  <a:pt x="6820235" y="1187433"/>
                </a:cubicBezTo>
                <a:cubicBezTo>
                  <a:pt x="6815504" y="1196464"/>
                  <a:pt x="6777707" y="1338549"/>
                  <a:pt x="6759643" y="1337010"/>
                </a:cubicBezTo>
                <a:cubicBezTo>
                  <a:pt x="6737660" y="1337296"/>
                  <a:pt x="6760650" y="1396341"/>
                  <a:pt x="6736375" y="1382272"/>
                </a:cubicBezTo>
                <a:cubicBezTo>
                  <a:pt x="6755741" y="1415836"/>
                  <a:pt x="6714675" y="1414567"/>
                  <a:pt x="6701292" y="1432111"/>
                </a:cubicBezTo>
                <a:cubicBezTo>
                  <a:pt x="6721110" y="1460185"/>
                  <a:pt x="6692106" y="1490815"/>
                  <a:pt x="6686578" y="1518624"/>
                </a:cubicBezTo>
                <a:cubicBezTo>
                  <a:pt x="6682512" y="1567002"/>
                  <a:pt x="6679579" y="1571443"/>
                  <a:pt x="6670824" y="1607743"/>
                </a:cubicBezTo>
                <a:cubicBezTo>
                  <a:pt x="6671133" y="1629590"/>
                  <a:pt x="6663161" y="1656870"/>
                  <a:pt x="6664392" y="1696405"/>
                </a:cubicBezTo>
                <a:cubicBezTo>
                  <a:pt x="6655686" y="1770486"/>
                  <a:pt x="6641938" y="1757082"/>
                  <a:pt x="6642880" y="1812372"/>
                </a:cubicBezTo>
                <a:cubicBezTo>
                  <a:pt x="6638579" y="1872475"/>
                  <a:pt x="6619231" y="1825476"/>
                  <a:pt x="6612547" y="1876437"/>
                </a:cubicBezTo>
                <a:cubicBezTo>
                  <a:pt x="6600695" y="1913834"/>
                  <a:pt x="6591061" y="1923231"/>
                  <a:pt x="6571760" y="1953331"/>
                </a:cubicBezTo>
                <a:cubicBezTo>
                  <a:pt x="6561039" y="1989021"/>
                  <a:pt x="6544090" y="2087896"/>
                  <a:pt x="6520213" y="2096455"/>
                </a:cubicBezTo>
                <a:lnTo>
                  <a:pt x="6492461" y="2188148"/>
                </a:lnTo>
                <a:cubicBezTo>
                  <a:pt x="6504372" y="2211333"/>
                  <a:pt x="6489131" y="2253220"/>
                  <a:pt x="6471854" y="2259117"/>
                </a:cubicBezTo>
                <a:cubicBezTo>
                  <a:pt x="6466151" y="2287829"/>
                  <a:pt x="6440452" y="2301346"/>
                  <a:pt x="6439832" y="2328334"/>
                </a:cubicBezTo>
                <a:cubicBezTo>
                  <a:pt x="6431013" y="2351201"/>
                  <a:pt x="6444250" y="2396409"/>
                  <a:pt x="6425162" y="2408211"/>
                </a:cubicBezTo>
                <a:lnTo>
                  <a:pt x="6417221" y="2427382"/>
                </a:lnTo>
                <a:lnTo>
                  <a:pt x="6425030" y="2464387"/>
                </a:lnTo>
                <a:lnTo>
                  <a:pt x="6406293" y="2472223"/>
                </a:lnTo>
                <a:cubicBezTo>
                  <a:pt x="6406862" y="2477277"/>
                  <a:pt x="6406486" y="2491723"/>
                  <a:pt x="6405400" y="2493547"/>
                </a:cubicBezTo>
                <a:lnTo>
                  <a:pt x="6374829" y="2532070"/>
                </a:lnTo>
                <a:cubicBezTo>
                  <a:pt x="6374597" y="2545374"/>
                  <a:pt x="6360976" y="2563797"/>
                  <a:pt x="6350864" y="2577422"/>
                </a:cubicBezTo>
                <a:cubicBezTo>
                  <a:pt x="6327056" y="2632768"/>
                  <a:pt x="6341262" y="2616275"/>
                  <a:pt x="6329174" y="2663854"/>
                </a:cubicBezTo>
                <a:cubicBezTo>
                  <a:pt x="6326303" y="2703642"/>
                  <a:pt x="6332854" y="2709643"/>
                  <a:pt x="6315095" y="2741507"/>
                </a:cubicBezTo>
                <a:cubicBezTo>
                  <a:pt x="6319921" y="2740191"/>
                  <a:pt x="6321925" y="2742004"/>
                  <a:pt x="6322463" y="2745641"/>
                </a:cubicBezTo>
                <a:cubicBezTo>
                  <a:pt x="6322245" y="2747982"/>
                  <a:pt x="6322027" y="2750323"/>
                  <a:pt x="6321808" y="2752663"/>
                </a:cubicBezTo>
                <a:lnTo>
                  <a:pt x="6314569" y="2756718"/>
                </a:lnTo>
                <a:cubicBezTo>
                  <a:pt x="6289324" y="2773686"/>
                  <a:pt x="6317551" y="2780051"/>
                  <a:pt x="6315211" y="2811618"/>
                </a:cubicBezTo>
                <a:cubicBezTo>
                  <a:pt x="6315620" y="2826627"/>
                  <a:pt x="6296047" y="2885298"/>
                  <a:pt x="6302211" y="2882314"/>
                </a:cubicBezTo>
                <a:lnTo>
                  <a:pt x="6286167" y="2949597"/>
                </a:lnTo>
                <a:cubicBezTo>
                  <a:pt x="6286401" y="2994618"/>
                  <a:pt x="6286615" y="2971464"/>
                  <a:pt x="6287037" y="3008578"/>
                </a:cubicBezTo>
                <a:cubicBezTo>
                  <a:pt x="6293795" y="3029535"/>
                  <a:pt x="6274405" y="3114154"/>
                  <a:pt x="6259150" y="3123139"/>
                </a:cubicBezTo>
                <a:cubicBezTo>
                  <a:pt x="6250085" y="3189063"/>
                  <a:pt x="6269067" y="3151280"/>
                  <a:pt x="6272249" y="3227854"/>
                </a:cubicBezTo>
                <a:cubicBezTo>
                  <a:pt x="6278775" y="3295842"/>
                  <a:pt x="6289216" y="3303765"/>
                  <a:pt x="6292288" y="3378383"/>
                </a:cubicBezTo>
                <a:cubicBezTo>
                  <a:pt x="6303894" y="3395995"/>
                  <a:pt x="6287498" y="3432581"/>
                  <a:pt x="6288328" y="3459618"/>
                </a:cubicBezTo>
                <a:cubicBezTo>
                  <a:pt x="6289158" y="3486653"/>
                  <a:pt x="6299937" y="3538735"/>
                  <a:pt x="6297272" y="3540603"/>
                </a:cubicBezTo>
                <a:cubicBezTo>
                  <a:pt x="6296849" y="3577379"/>
                  <a:pt x="6294184" y="3587943"/>
                  <a:pt x="6291001" y="3638374"/>
                </a:cubicBezTo>
                <a:cubicBezTo>
                  <a:pt x="6283026" y="3666794"/>
                  <a:pt x="6265833" y="3731744"/>
                  <a:pt x="6283592" y="3763609"/>
                </a:cubicBezTo>
                <a:cubicBezTo>
                  <a:pt x="6264286" y="3758340"/>
                  <a:pt x="6290177" y="3803150"/>
                  <a:pt x="6274068" y="3814506"/>
                </a:cubicBezTo>
                <a:cubicBezTo>
                  <a:pt x="6260645" y="3821643"/>
                  <a:pt x="6265372" y="3836902"/>
                  <a:pt x="6262850" y="3850454"/>
                </a:cubicBezTo>
                <a:cubicBezTo>
                  <a:pt x="6250418" y="3863479"/>
                  <a:pt x="6250660" y="3955243"/>
                  <a:pt x="6257357" y="3975474"/>
                </a:cubicBezTo>
                <a:cubicBezTo>
                  <a:pt x="6245091" y="4036737"/>
                  <a:pt x="6237535" y="4029237"/>
                  <a:pt x="6257889" y="4073155"/>
                </a:cubicBezTo>
                <a:cubicBezTo>
                  <a:pt x="6259272" y="4085906"/>
                  <a:pt x="6239882" y="4116397"/>
                  <a:pt x="6237441" y="4126638"/>
                </a:cubicBezTo>
                <a:lnTo>
                  <a:pt x="6245587" y="4172738"/>
                </a:lnTo>
                <a:lnTo>
                  <a:pt x="6235772" y="4176721"/>
                </a:lnTo>
                <a:lnTo>
                  <a:pt x="6233287" y="4195136"/>
                </a:lnTo>
                <a:lnTo>
                  <a:pt x="6234619" y="4280850"/>
                </a:lnTo>
                <a:cubicBezTo>
                  <a:pt x="6239453" y="4320763"/>
                  <a:pt x="6223309" y="4337596"/>
                  <a:pt x="6219318" y="4402526"/>
                </a:cubicBezTo>
                <a:cubicBezTo>
                  <a:pt x="6205466" y="4516209"/>
                  <a:pt x="6216183" y="4588729"/>
                  <a:pt x="6216810" y="4651172"/>
                </a:cubicBezTo>
                <a:cubicBezTo>
                  <a:pt x="6217673" y="4756959"/>
                  <a:pt x="6228654" y="4824005"/>
                  <a:pt x="6225945" y="4916779"/>
                </a:cubicBezTo>
                <a:cubicBezTo>
                  <a:pt x="6217032" y="4993010"/>
                  <a:pt x="6264271" y="4984591"/>
                  <a:pt x="6230174" y="5051379"/>
                </a:cubicBezTo>
                <a:cubicBezTo>
                  <a:pt x="6235713" y="5056951"/>
                  <a:pt x="6239420" y="5163714"/>
                  <a:pt x="6242600" y="5170879"/>
                </a:cubicBezTo>
                <a:lnTo>
                  <a:pt x="6235996" y="5216428"/>
                </a:lnTo>
                <a:lnTo>
                  <a:pt x="6214638" y="5285298"/>
                </a:lnTo>
                <a:cubicBezTo>
                  <a:pt x="6211392" y="5297492"/>
                  <a:pt x="6225576" y="5312063"/>
                  <a:pt x="6228432" y="5317696"/>
                </a:cubicBezTo>
                <a:lnTo>
                  <a:pt x="6246496" y="5398787"/>
                </a:lnTo>
                <a:lnTo>
                  <a:pt x="6244793" y="5399530"/>
                </a:lnTo>
                <a:lnTo>
                  <a:pt x="6241695" y="5406948"/>
                </a:lnTo>
                <a:lnTo>
                  <a:pt x="6267461" y="5499413"/>
                </a:lnTo>
                <a:cubicBezTo>
                  <a:pt x="6285387" y="5533848"/>
                  <a:pt x="6284888" y="5550029"/>
                  <a:pt x="6295987" y="5582659"/>
                </a:cubicBezTo>
                <a:cubicBezTo>
                  <a:pt x="6311253" y="5681724"/>
                  <a:pt x="6295439" y="5695558"/>
                  <a:pt x="6364803" y="5784263"/>
                </a:cubicBezTo>
                <a:cubicBezTo>
                  <a:pt x="6379348" y="5818651"/>
                  <a:pt x="6412475" y="5906802"/>
                  <a:pt x="6423050" y="5922637"/>
                </a:cubicBezTo>
                <a:cubicBezTo>
                  <a:pt x="6445210" y="5973612"/>
                  <a:pt x="6468179" y="6023873"/>
                  <a:pt x="6497767" y="6090108"/>
                </a:cubicBezTo>
                <a:cubicBezTo>
                  <a:pt x="6571895" y="6150548"/>
                  <a:pt x="6572491" y="6236583"/>
                  <a:pt x="6606710" y="6281543"/>
                </a:cubicBezTo>
                <a:cubicBezTo>
                  <a:pt x="6633675" y="6335892"/>
                  <a:pt x="6654357" y="6388782"/>
                  <a:pt x="6667540" y="6443715"/>
                </a:cubicBezTo>
                <a:cubicBezTo>
                  <a:pt x="6685192" y="6466826"/>
                  <a:pt x="6650500" y="6508701"/>
                  <a:pt x="6659722" y="6550105"/>
                </a:cubicBezTo>
                <a:cubicBezTo>
                  <a:pt x="6665926" y="6645044"/>
                  <a:pt x="6669126" y="6627536"/>
                  <a:pt x="6671805" y="6687397"/>
                </a:cubicBezTo>
                <a:cubicBezTo>
                  <a:pt x="6682671" y="6733683"/>
                  <a:pt x="6665210" y="6772117"/>
                  <a:pt x="6669658" y="6806602"/>
                </a:cubicBezTo>
                <a:cubicBezTo>
                  <a:pt x="6661174" y="6812658"/>
                  <a:pt x="6667097" y="6831470"/>
                  <a:pt x="6675783" y="6850325"/>
                </a:cubicBezTo>
                <a:lnTo>
                  <a:pt x="6679704" y="6858000"/>
                </a:lnTo>
                <a:lnTo>
                  <a:pt x="4532241" y="6858000"/>
                </a:lnTo>
                <a:lnTo>
                  <a:pt x="1208596" y="6858000"/>
                </a:lnTo>
                <a:lnTo>
                  <a:pt x="0" y="6858000"/>
                </a:lnTo>
                <a:close/>
              </a:path>
            </a:pathLst>
          </a:custGeom>
        </p:spPr>
      </p:pic>
      <p:sp>
        <p:nvSpPr>
          <p:cNvPr id="3" name="Content Placeholder 2">
            <a:extLst>
              <a:ext uri="{FF2B5EF4-FFF2-40B4-BE49-F238E27FC236}">
                <a16:creationId xmlns:a16="http://schemas.microsoft.com/office/drawing/2014/main" id="{9646B56A-F847-9C9D-5C2E-3A0A538F37B4}"/>
              </a:ext>
            </a:extLst>
          </p:cNvPr>
          <p:cNvSpPr>
            <a:spLocks noGrp="1"/>
          </p:cNvSpPr>
          <p:nvPr>
            <p:ph sz="half" idx="1"/>
          </p:nvPr>
        </p:nvSpPr>
        <p:spPr>
          <a:xfrm>
            <a:off x="7320465" y="2194102"/>
            <a:ext cx="4140013" cy="3908586"/>
          </a:xfrm>
        </p:spPr>
        <p:txBody>
          <a:bodyPr vert="horz" lIns="91440" tIns="45720" rIns="91440" bIns="45720" rtlCol="0">
            <a:normAutofit/>
          </a:bodyPr>
          <a:lstStyle/>
          <a:p>
            <a:pPr marL="0" marR="0" lvl="0" fontAlgn="auto">
              <a:spcBef>
                <a:spcPts val="0"/>
              </a:spcBef>
              <a:spcAft>
                <a:spcPts val="0"/>
              </a:spcAft>
              <a:buClrTx/>
              <a:buSzTx/>
              <a:tabLst/>
              <a:defRPr/>
            </a:pPr>
            <a:r>
              <a:rPr kumimoji="0" lang="en-US" sz="1900" b="0" i="0" u="none" strike="noStrike" cap="none" spc="0" normalizeH="0" baseline="0" noProof="0">
                <a:ln>
                  <a:noFill/>
                </a:ln>
                <a:effectLst/>
                <a:uLnTx/>
                <a:uFillTx/>
              </a:rPr>
              <a:t>Medical Necessity documentation guidance Criteria to establish medical necessity for drug testing must be based on patient specific elements identified during the clinical assessment, and documented by the clinician in the patient’s medical record, be available upon request and minimally include the following elements: </a:t>
            </a:r>
          </a:p>
          <a:p>
            <a:pPr marL="171450" marR="0" lvl="0" fontAlgn="auto">
              <a:spcBef>
                <a:spcPts val="0"/>
              </a:spcBef>
              <a:spcAft>
                <a:spcPts val="0"/>
              </a:spcAft>
              <a:buClrTx/>
              <a:buSzTx/>
              <a:tabLst/>
              <a:defRPr/>
            </a:pPr>
            <a:r>
              <a:rPr kumimoji="0" lang="en-US" sz="1900" b="0" i="0" u="none" strike="noStrike" cap="none" spc="0" normalizeH="0" baseline="0" noProof="0">
                <a:ln>
                  <a:noFill/>
                </a:ln>
                <a:effectLst/>
                <a:uLnTx/>
                <a:uFillTx/>
              </a:rPr>
              <a:t>Patient history, physical examination and previous laboratory findings </a:t>
            </a:r>
          </a:p>
          <a:p>
            <a:pPr marL="171450" marR="0" lvl="0" fontAlgn="auto">
              <a:spcBef>
                <a:spcPts val="0"/>
              </a:spcBef>
              <a:spcAft>
                <a:spcPts val="0"/>
              </a:spcAft>
              <a:buClrTx/>
              <a:buSzTx/>
              <a:tabLst/>
              <a:defRPr/>
            </a:pPr>
            <a:r>
              <a:rPr kumimoji="0" lang="en-US" sz="1900" b="0" i="0" u="none" strike="noStrike" cap="none" spc="0" normalizeH="0" baseline="0" noProof="0">
                <a:ln>
                  <a:noFill/>
                </a:ln>
                <a:effectLst/>
                <a:uLnTx/>
                <a:uFillTx/>
              </a:rPr>
              <a:t>Current treatment plan </a:t>
            </a:r>
          </a:p>
          <a:p>
            <a:pPr marL="171450" marR="0" lvl="0" fontAlgn="auto">
              <a:spcBef>
                <a:spcPts val="0"/>
              </a:spcBef>
              <a:spcAft>
                <a:spcPts val="0"/>
              </a:spcAft>
              <a:buClrTx/>
              <a:buSzTx/>
              <a:tabLst/>
              <a:defRPr/>
            </a:pPr>
            <a:r>
              <a:rPr kumimoji="0" lang="en-US" sz="1900" b="0" i="0" u="none" strike="noStrike" cap="none" spc="0" normalizeH="0" baseline="0" noProof="0">
                <a:ln>
                  <a:noFill/>
                </a:ln>
                <a:effectLst/>
                <a:uLnTx/>
                <a:uFillTx/>
              </a:rPr>
              <a:t>Prescribed medication(s) </a:t>
            </a:r>
          </a:p>
          <a:p>
            <a:pPr marL="171450" marR="0" lvl="0" fontAlgn="auto">
              <a:spcBef>
                <a:spcPts val="0"/>
              </a:spcBef>
              <a:spcAft>
                <a:spcPts val="0"/>
              </a:spcAft>
              <a:buClrTx/>
              <a:buSzTx/>
              <a:tabLst/>
              <a:defRPr/>
            </a:pPr>
            <a:r>
              <a:rPr kumimoji="0" lang="en-US" sz="1900" b="0" i="0" u="none" strike="noStrike" cap="none" spc="0" normalizeH="0" baseline="0" noProof="0">
                <a:ln>
                  <a:noFill/>
                </a:ln>
                <a:effectLst/>
                <a:uLnTx/>
                <a:uFillTx/>
              </a:rPr>
              <a:t>Risk assessment plan</a:t>
            </a:r>
          </a:p>
          <a:p>
            <a:endParaRPr lang="en-US" sz="1900"/>
          </a:p>
        </p:txBody>
      </p:sp>
      <p:sp>
        <p:nvSpPr>
          <p:cNvPr id="7" name="TextBox 6">
            <a:extLst>
              <a:ext uri="{FF2B5EF4-FFF2-40B4-BE49-F238E27FC236}">
                <a16:creationId xmlns:a16="http://schemas.microsoft.com/office/drawing/2014/main" id="{79031F81-0159-5F78-296A-7AED74978754}"/>
              </a:ext>
            </a:extLst>
          </p:cNvPr>
          <p:cNvSpPr txBox="1"/>
          <p:nvPr/>
        </p:nvSpPr>
        <p:spPr>
          <a:xfrm>
            <a:off x="0" y="6611779"/>
            <a:ext cx="539363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Calibri" panose="020F0502020204030204"/>
                <a:ea typeface="+mn-ea"/>
                <a:cs typeface="+mn-cs"/>
                <a:hlinkClick r:id="rId4"/>
              </a:rPr>
              <a:t>Regulatory </a:t>
            </a:r>
            <a:r>
              <a:rPr kumimoji="0" lang="en-US" sz="1000" b="0" i="0" u="none" strike="noStrike" kern="1200" cap="none" spc="0" normalizeH="0" baseline="0" noProof="0" err="1">
                <a:ln>
                  <a:noFill/>
                </a:ln>
                <a:solidFill>
                  <a:prstClr val="black"/>
                </a:solidFill>
                <a:effectLst/>
                <a:uLnTx/>
                <a:uFillTx/>
                <a:latin typeface="Calibri" panose="020F0502020204030204"/>
                <a:ea typeface="+mn-ea"/>
                <a:cs typeface="+mn-cs"/>
                <a:hlinkClick r:id="rId4"/>
              </a:rPr>
              <a:t>Affais</a:t>
            </a:r>
            <a:r>
              <a:rPr kumimoji="0" lang="en-US" sz="1000" b="0" i="0" u="none" strike="noStrike" kern="1200" cap="none" spc="0" normalizeH="0" baseline="0" noProof="0">
                <a:ln>
                  <a:noFill/>
                </a:ln>
                <a:solidFill>
                  <a:prstClr val="black"/>
                </a:solidFill>
                <a:effectLst/>
                <a:uLnTx/>
                <a:uFillTx/>
                <a:latin typeface="Calibri" panose="020F0502020204030204"/>
                <a:ea typeface="+mn-ea"/>
                <a:cs typeface="+mn-cs"/>
                <a:hlinkClick r:id="rId4"/>
              </a:rPr>
              <a:t>/</a:t>
            </a:r>
            <a:r>
              <a:rPr kumimoji="0" lang="en-US" sz="1000" b="0" i="0" u="none" strike="noStrike" kern="1200" cap="none" spc="0" normalizeH="0" baseline="0" noProof="0" err="1">
                <a:ln>
                  <a:noFill/>
                </a:ln>
                <a:solidFill>
                  <a:prstClr val="black"/>
                </a:solidFill>
                <a:effectLst/>
                <a:uLnTx/>
                <a:uFillTx/>
                <a:latin typeface="Calibri" panose="020F0502020204030204"/>
                <a:ea typeface="+mn-ea"/>
                <a:cs typeface="+mn-cs"/>
                <a:hlinkClick r:id="rId4"/>
              </a:rPr>
              <a:t>Complaince</a:t>
            </a:r>
            <a:r>
              <a:rPr kumimoji="0" lang="en-US" sz="1000" b="0" i="0" u="none" strike="noStrike" kern="1200" cap="none" spc="0" normalizeH="0" baseline="0" noProof="0">
                <a:ln>
                  <a:noFill/>
                </a:ln>
                <a:solidFill>
                  <a:prstClr val="black"/>
                </a:solidFill>
                <a:effectLst/>
                <a:uLnTx/>
                <a:uFillTx/>
                <a:latin typeface="Calibri" panose="020F0502020204030204"/>
                <a:ea typeface="+mn-ea"/>
                <a:cs typeface="+mn-cs"/>
                <a:hlinkClick r:id="rId4"/>
              </a:rPr>
              <a:t> Policy No. Reg001 Effective Date: November 1, 1997 (vivahealth.com)</a:t>
            </a:r>
            <a:endParaRPr kumimoji="0" lang="en-US"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05BC1B41-F139-F6DA-16C9-1E9884D331E2}"/>
              </a:ext>
            </a:extLst>
          </p:cNvPr>
          <p:cNvPicPr>
            <a:picLocks noChangeAspect="1"/>
          </p:cNvPicPr>
          <p:nvPr/>
        </p:nvPicPr>
        <p:blipFill>
          <a:blip r:embed="rId5"/>
          <a:stretch>
            <a:fillRect/>
          </a:stretch>
        </p:blipFill>
        <p:spPr>
          <a:xfrm>
            <a:off x="10787400" y="6288833"/>
            <a:ext cx="1404055" cy="569167"/>
          </a:xfrm>
          <a:prstGeom prst="rect">
            <a:avLst/>
          </a:prstGeom>
        </p:spPr>
      </p:pic>
      <p:pic>
        <p:nvPicPr>
          <p:cNvPr id="5" name="Picture 4">
            <a:extLst>
              <a:ext uri="{FF2B5EF4-FFF2-40B4-BE49-F238E27FC236}">
                <a16:creationId xmlns:a16="http://schemas.microsoft.com/office/drawing/2014/main" id="{37F0412B-18F0-B8FE-780E-12C96EECD6FE}"/>
              </a:ext>
            </a:extLst>
          </p:cNvPr>
          <p:cNvPicPr>
            <a:picLocks noChangeAspect="1"/>
          </p:cNvPicPr>
          <p:nvPr/>
        </p:nvPicPr>
        <p:blipFill>
          <a:blip r:embed="rId6"/>
          <a:stretch>
            <a:fillRect/>
          </a:stretch>
        </p:blipFill>
        <p:spPr>
          <a:xfrm>
            <a:off x="8620598" y="6290018"/>
            <a:ext cx="2166257" cy="567982"/>
          </a:xfrm>
          <a:prstGeom prst="rect">
            <a:avLst/>
          </a:prstGeom>
        </p:spPr>
      </p:pic>
    </p:spTree>
    <p:extLst>
      <p:ext uri="{BB962C8B-B14F-4D97-AF65-F5344CB8AC3E}">
        <p14:creationId xmlns:p14="http://schemas.microsoft.com/office/powerpoint/2010/main" val="394740044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765F4110-C0FC-4D61-ACD2-A7C950EAE9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708357" y="3509963"/>
            <a:ext cx="7092215" cy="2967839"/>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25BD419-57EF-867C-F452-2035170A927D}"/>
              </a:ext>
            </a:extLst>
          </p:cNvPr>
          <p:cNvSpPr>
            <a:spLocks noGrp="1"/>
          </p:cNvSpPr>
          <p:nvPr>
            <p:ph type="title"/>
          </p:nvPr>
        </p:nvSpPr>
        <p:spPr>
          <a:xfrm>
            <a:off x="5021821" y="3812954"/>
            <a:ext cx="6465287" cy="1516014"/>
          </a:xfrm>
        </p:spPr>
        <p:txBody>
          <a:bodyPr vert="horz" lIns="91440" tIns="45720" rIns="91440" bIns="45720" rtlCol="0" anchor="b">
            <a:normAutofit/>
          </a:bodyPr>
          <a:lstStyle/>
          <a:p>
            <a:pPr algn="ctr"/>
            <a:r>
              <a:rPr lang="en-US" sz="4800" kern="1200">
                <a:solidFill>
                  <a:srgbClr val="FFFFFF"/>
                </a:solidFill>
                <a:latin typeface="+mj-lt"/>
                <a:ea typeface="+mj-ea"/>
                <a:cs typeface="+mj-cs"/>
              </a:rPr>
              <a:t>CPT-Drug Screening</a:t>
            </a:r>
          </a:p>
        </p:txBody>
      </p:sp>
      <p:cxnSp>
        <p:nvCxnSpPr>
          <p:cNvPr id="21" name="Straight Connector 20">
            <a:extLst>
              <a:ext uri="{FF2B5EF4-FFF2-40B4-BE49-F238E27FC236}">
                <a16:creationId xmlns:a16="http://schemas.microsoft.com/office/drawing/2014/main" id="{CC94CBDB-A76C-499E-95AB-C0A049E315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38287" y="5443086"/>
            <a:ext cx="64008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14" name="Content Placeholder 13">
            <a:extLst>
              <a:ext uri="{FF2B5EF4-FFF2-40B4-BE49-F238E27FC236}">
                <a16:creationId xmlns:a16="http://schemas.microsoft.com/office/drawing/2014/main" id="{424B5B4C-56BF-80DD-9E48-445E1F660514}"/>
              </a:ext>
            </a:extLst>
          </p:cNvPr>
          <p:cNvPicPr>
            <a:picLocks noGrp="1" noChangeAspect="1"/>
          </p:cNvPicPr>
          <p:nvPr>
            <p:ph sz="half" idx="2"/>
          </p:nvPr>
        </p:nvPicPr>
        <p:blipFill rotWithShape="1">
          <a:blip r:embed="rId3"/>
          <a:srcRect l="11286" r="13490" b="-2"/>
          <a:stretch/>
        </p:blipFill>
        <p:spPr>
          <a:xfrm>
            <a:off x="317635" y="321733"/>
            <a:ext cx="4160452" cy="6214534"/>
          </a:xfrm>
          <a:prstGeom prst="rect">
            <a:avLst/>
          </a:prstGeom>
        </p:spPr>
      </p:pic>
      <p:pic>
        <p:nvPicPr>
          <p:cNvPr id="12" name="Content Placeholder 11">
            <a:extLst>
              <a:ext uri="{FF2B5EF4-FFF2-40B4-BE49-F238E27FC236}">
                <a16:creationId xmlns:a16="http://schemas.microsoft.com/office/drawing/2014/main" id="{E2E4C9A8-02C5-5CC1-1A9F-ABAFCC152458}"/>
              </a:ext>
            </a:extLst>
          </p:cNvPr>
          <p:cNvPicPr>
            <a:picLocks noGrp="1" noChangeAspect="1"/>
          </p:cNvPicPr>
          <p:nvPr>
            <p:ph sz="half" idx="1"/>
          </p:nvPr>
        </p:nvPicPr>
        <p:blipFill rotWithShape="1">
          <a:blip r:embed="rId4"/>
          <a:srcRect l="2982" r="2850" b="-2"/>
          <a:stretch/>
        </p:blipFill>
        <p:spPr>
          <a:xfrm>
            <a:off x="4654296" y="299363"/>
            <a:ext cx="7217085" cy="30081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5" name="TextBox 14">
            <a:extLst>
              <a:ext uri="{FF2B5EF4-FFF2-40B4-BE49-F238E27FC236}">
                <a16:creationId xmlns:a16="http://schemas.microsoft.com/office/drawing/2014/main" id="{BD339233-9D50-B6DB-87F0-519CCDF0E43C}"/>
              </a:ext>
            </a:extLst>
          </p:cNvPr>
          <p:cNvSpPr txBox="1"/>
          <p:nvPr/>
        </p:nvSpPr>
        <p:spPr>
          <a:xfrm>
            <a:off x="0" y="6558637"/>
            <a:ext cx="6891130" cy="246221"/>
          </a:xfrm>
          <a:prstGeom prst="rect">
            <a:avLst/>
          </a:prstGeom>
          <a:noFill/>
          <a:ln>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Calibri" panose="020F0502020204030204"/>
                <a:ea typeface="+mn-ea"/>
                <a:cs typeface="+mn-cs"/>
              </a:rPr>
              <a:t>https://www.cms.gov/Outreach-and-Education/Medicare-Learning-Network-MLN/MLNMattersArticles/downloads/SE18001.pdf</a:t>
            </a:r>
          </a:p>
        </p:txBody>
      </p:sp>
      <p:pic>
        <p:nvPicPr>
          <p:cNvPr id="3" name="Picture 2">
            <a:extLst>
              <a:ext uri="{FF2B5EF4-FFF2-40B4-BE49-F238E27FC236}">
                <a16:creationId xmlns:a16="http://schemas.microsoft.com/office/drawing/2014/main" id="{46AC8817-F54B-C1D8-1A75-D34C73577404}"/>
              </a:ext>
            </a:extLst>
          </p:cNvPr>
          <p:cNvPicPr>
            <a:picLocks noChangeAspect="1"/>
          </p:cNvPicPr>
          <p:nvPr/>
        </p:nvPicPr>
        <p:blipFill>
          <a:blip r:embed="rId5"/>
          <a:stretch>
            <a:fillRect/>
          </a:stretch>
        </p:blipFill>
        <p:spPr>
          <a:xfrm>
            <a:off x="10787400" y="6288833"/>
            <a:ext cx="1404055" cy="569167"/>
          </a:xfrm>
          <a:prstGeom prst="rect">
            <a:avLst/>
          </a:prstGeom>
        </p:spPr>
      </p:pic>
      <p:pic>
        <p:nvPicPr>
          <p:cNvPr id="4" name="Picture 3">
            <a:extLst>
              <a:ext uri="{FF2B5EF4-FFF2-40B4-BE49-F238E27FC236}">
                <a16:creationId xmlns:a16="http://schemas.microsoft.com/office/drawing/2014/main" id="{F68DB79F-3D80-36B2-269C-4CEC40E64C5B}"/>
              </a:ext>
            </a:extLst>
          </p:cNvPr>
          <p:cNvPicPr>
            <a:picLocks noChangeAspect="1"/>
          </p:cNvPicPr>
          <p:nvPr/>
        </p:nvPicPr>
        <p:blipFill>
          <a:blip r:embed="rId6"/>
          <a:stretch>
            <a:fillRect/>
          </a:stretch>
        </p:blipFill>
        <p:spPr>
          <a:xfrm>
            <a:off x="8620598" y="6290018"/>
            <a:ext cx="2166257" cy="567982"/>
          </a:xfrm>
          <a:prstGeom prst="rect">
            <a:avLst/>
          </a:prstGeom>
        </p:spPr>
      </p:pic>
    </p:spTree>
    <p:extLst>
      <p:ext uri="{BB962C8B-B14F-4D97-AF65-F5344CB8AC3E}">
        <p14:creationId xmlns:p14="http://schemas.microsoft.com/office/powerpoint/2010/main" val="36026777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5" name="Rectangle 28">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6882" y="280374"/>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0C57393-0F2F-BF3B-DA68-D0B16D5011E6}"/>
              </a:ext>
            </a:extLst>
          </p:cNvPr>
          <p:cNvSpPr>
            <a:spLocks noGrp="1"/>
          </p:cNvSpPr>
          <p:nvPr>
            <p:ph type="title"/>
          </p:nvPr>
        </p:nvSpPr>
        <p:spPr>
          <a:xfrm>
            <a:off x="546351" y="433545"/>
            <a:ext cx="11139854" cy="930447"/>
          </a:xfrm>
        </p:spPr>
        <p:txBody>
          <a:bodyPr vert="horz" lIns="91440" tIns="45720" rIns="91440" bIns="45720" rtlCol="0" anchor="b">
            <a:normAutofit/>
          </a:bodyPr>
          <a:lstStyle/>
          <a:p>
            <a:pPr algn="ctr"/>
            <a:r>
              <a:rPr lang="en-US" sz="5400">
                <a:solidFill>
                  <a:srgbClr val="FFFFFF"/>
                </a:solidFill>
              </a:rPr>
              <a:t>Drug Screen Codes</a:t>
            </a:r>
          </a:p>
        </p:txBody>
      </p:sp>
      <p:cxnSp>
        <p:nvCxnSpPr>
          <p:cNvPr id="66" name="Straight Connector 30">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30078" y="1522292"/>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67" name="Straight Connector 32">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1627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14" name="Content Placeholder 13">
            <a:extLst>
              <a:ext uri="{FF2B5EF4-FFF2-40B4-BE49-F238E27FC236}">
                <a16:creationId xmlns:a16="http://schemas.microsoft.com/office/drawing/2014/main" id="{4F0C972F-0D24-67BE-501E-9576E2C244FB}"/>
              </a:ext>
            </a:extLst>
          </p:cNvPr>
          <p:cNvPicPr>
            <a:picLocks noGrp="1" noChangeAspect="1"/>
          </p:cNvPicPr>
          <p:nvPr>
            <p:ph sz="half" idx="2"/>
          </p:nvPr>
        </p:nvPicPr>
        <p:blipFill>
          <a:blip r:embed="rId3"/>
          <a:stretch>
            <a:fillRect/>
          </a:stretch>
        </p:blipFill>
        <p:spPr>
          <a:xfrm>
            <a:off x="6445073" y="2464904"/>
            <a:ext cx="5455917" cy="3959551"/>
          </a:xfrm>
          <a:prstGeom prst="rect">
            <a:avLst/>
          </a:prstGeom>
        </p:spPr>
      </p:pic>
      <p:sp>
        <p:nvSpPr>
          <p:cNvPr id="17" name="TextBox 16">
            <a:extLst>
              <a:ext uri="{FF2B5EF4-FFF2-40B4-BE49-F238E27FC236}">
                <a16:creationId xmlns:a16="http://schemas.microsoft.com/office/drawing/2014/main" id="{3787B1F0-C4BD-9C47-EE2F-B2F6D6A17C35}"/>
              </a:ext>
            </a:extLst>
          </p:cNvPr>
          <p:cNvSpPr txBox="1"/>
          <p:nvPr/>
        </p:nvSpPr>
        <p:spPr>
          <a:xfrm>
            <a:off x="0" y="6577626"/>
            <a:ext cx="6891130" cy="246221"/>
          </a:xfrm>
          <a:prstGeom prst="rect">
            <a:avLst/>
          </a:prstGeom>
          <a:noFill/>
          <a:ln>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https://www.cms.gov/Outreach-and-Education/Medicare-Learning-Network-MLN/MLNMattersArticles/downloads/SE18001.pdf</a:t>
            </a:r>
          </a:p>
        </p:txBody>
      </p:sp>
      <p:pic>
        <p:nvPicPr>
          <p:cNvPr id="26" name="Content Placeholder 25">
            <a:extLst>
              <a:ext uri="{FF2B5EF4-FFF2-40B4-BE49-F238E27FC236}">
                <a16:creationId xmlns:a16="http://schemas.microsoft.com/office/drawing/2014/main" id="{E44D5E77-1F82-E1D6-92C9-6863C9BB693B}"/>
              </a:ext>
            </a:extLst>
          </p:cNvPr>
          <p:cNvPicPr>
            <a:picLocks noGrp="1" noChangeAspect="1"/>
          </p:cNvPicPr>
          <p:nvPr>
            <p:ph sz="half" idx="1"/>
          </p:nvPr>
        </p:nvPicPr>
        <p:blipFill>
          <a:blip r:embed="rId4"/>
          <a:stretch>
            <a:fillRect/>
          </a:stretch>
        </p:blipFill>
        <p:spPr>
          <a:xfrm>
            <a:off x="396882" y="2371352"/>
            <a:ext cx="5455916" cy="395955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2">
            <a:extLst>
              <a:ext uri="{FF2B5EF4-FFF2-40B4-BE49-F238E27FC236}">
                <a16:creationId xmlns:a16="http://schemas.microsoft.com/office/drawing/2014/main" id="{1C6F1A90-4B17-99B7-C7EB-6F18640E3BC6}"/>
              </a:ext>
            </a:extLst>
          </p:cNvPr>
          <p:cNvPicPr>
            <a:picLocks noChangeAspect="1"/>
          </p:cNvPicPr>
          <p:nvPr/>
        </p:nvPicPr>
        <p:blipFill>
          <a:blip r:embed="rId5"/>
          <a:stretch>
            <a:fillRect/>
          </a:stretch>
        </p:blipFill>
        <p:spPr>
          <a:xfrm>
            <a:off x="10787400" y="6288833"/>
            <a:ext cx="1404055" cy="569167"/>
          </a:xfrm>
          <a:prstGeom prst="rect">
            <a:avLst/>
          </a:prstGeom>
        </p:spPr>
      </p:pic>
      <p:pic>
        <p:nvPicPr>
          <p:cNvPr id="4" name="Picture 3">
            <a:extLst>
              <a:ext uri="{FF2B5EF4-FFF2-40B4-BE49-F238E27FC236}">
                <a16:creationId xmlns:a16="http://schemas.microsoft.com/office/drawing/2014/main" id="{311427DA-DD33-444A-4A4D-10A2E9A64169}"/>
              </a:ext>
            </a:extLst>
          </p:cNvPr>
          <p:cNvPicPr>
            <a:picLocks noChangeAspect="1"/>
          </p:cNvPicPr>
          <p:nvPr/>
        </p:nvPicPr>
        <p:blipFill>
          <a:blip r:embed="rId6"/>
          <a:stretch>
            <a:fillRect/>
          </a:stretch>
        </p:blipFill>
        <p:spPr>
          <a:xfrm>
            <a:off x="8620598" y="6290018"/>
            <a:ext cx="2166257" cy="567982"/>
          </a:xfrm>
          <a:prstGeom prst="rect">
            <a:avLst/>
          </a:prstGeom>
        </p:spPr>
      </p:pic>
    </p:spTree>
    <p:extLst>
      <p:ext uri="{BB962C8B-B14F-4D97-AF65-F5344CB8AC3E}">
        <p14:creationId xmlns:p14="http://schemas.microsoft.com/office/powerpoint/2010/main" val="22655057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356EEC-ED7A-4362-A074-A8AE27FF2728}"/>
              </a:ext>
            </a:extLst>
          </p:cNvPr>
          <p:cNvSpPr>
            <a:spLocks noGrp="1"/>
          </p:cNvSpPr>
          <p:nvPr>
            <p:ph type="title"/>
          </p:nvPr>
        </p:nvSpPr>
        <p:spPr/>
        <p:txBody>
          <a:bodyPr/>
          <a:lstStyle/>
          <a:p>
            <a:r>
              <a:rPr lang="en-US" b="1"/>
              <a:t>SCOPE-OK Can Help!</a:t>
            </a:r>
          </a:p>
        </p:txBody>
      </p:sp>
      <p:sp>
        <p:nvSpPr>
          <p:cNvPr id="10" name="Rectangle 9">
            <a:extLst>
              <a:ext uri="{FF2B5EF4-FFF2-40B4-BE49-F238E27FC236}">
                <a16:creationId xmlns:a16="http://schemas.microsoft.com/office/drawing/2014/main" id="{D622F997-2B7D-468C-BD76-3EEAF7BB6CFB}"/>
              </a:ext>
            </a:extLst>
          </p:cNvPr>
          <p:cNvSpPr/>
          <p:nvPr/>
        </p:nvSpPr>
        <p:spPr>
          <a:xfrm rot="207196">
            <a:off x="3990561" y="2540495"/>
            <a:ext cx="2515607" cy="3322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Content Placeholder 4" descr="Text&#10;&#10;Description automatically generated">
            <a:extLst>
              <a:ext uri="{FF2B5EF4-FFF2-40B4-BE49-F238E27FC236}">
                <a16:creationId xmlns:a16="http://schemas.microsoft.com/office/drawing/2014/main" id="{724F0C11-4AA0-401D-8F58-975679AF7C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34476" y="6159501"/>
            <a:ext cx="2030197" cy="556275"/>
          </a:xfrm>
          <a:prstGeom prst="rect">
            <a:avLst/>
          </a:prstGeom>
        </p:spPr>
      </p:pic>
      <p:pic>
        <p:nvPicPr>
          <p:cNvPr id="14" name="Picture 13">
            <a:extLst>
              <a:ext uri="{FF2B5EF4-FFF2-40B4-BE49-F238E27FC236}">
                <a16:creationId xmlns:a16="http://schemas.microsoft.com/office/drawing/2014/main" id="{E38A363F-C0C9-43D8-9A6E-41FEAE86D1C7}"/>
              </a:ext>
            </a:extLst>
          </p:cNvPr>
          <p:cNvPicPr>
            <a:picLocks noChangeAspect="1"/>
          </p:cNvPicPr>
          <p:nvPr/>
        </p:nvPicPr>
        <p:blipFill rotWithShape="1">
          <a:blip r:embed="rId3"/>
          <a:srcRect t="3747" b="9915"/>
          <a:stretch/>
        </p:blipFill>
        <p:spPr>
          <a:xfrm rot="16200000">
            <a:off x="9233689" y="-1054885"/>
            <a:ext cx="1907905" cy="4017679"/>
          </a:xfrm>
          <a:prstGeom prst="rect">
            <a:avLst/>
          </a:prstGeom>
        </p:spPr>
      </p:pic>
      <p:graphicFrame>
        <p:nvGraphicFramePr>
          <p:cNvPr id="3" name="Diagram 2">
            <a:extLst>
              <a:ext uri="{FF2B5EF4-FFF2-40B4-BE49-F238E27FC236}">
                <a16:creationId xmlns:a16="http://schemas.microsoft.com/office/drawing/2014/main" id="{DD637E98-D4E9-8CC2-02E5-1CFFA29F3ACA}"/>
              </a:ext>
            </a:extLst>
          </p:cNvPr>
          <p:cNvGraphicFramePr/>
          <p:nvPr>
            <p:extLst>
              <p:ext uri="{D42A27DB-BD31-4B8C-83A1-F6EECF244321}">
                <p14:modId xmlns:p14="http://schemas.microsoft.com/office/powerpoint/2010/main" val="3693557585"/>
              </p:ext>
            </p:extLst>
          </p:nvPr>
        </p:nvGraphicFramePr>
        <p:xfrm>
          <a:off x="263146" y="1690692"/>
          <a:ext cx="9383774" cy="458879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TextBox 3">
            <a:extLst>
              <a:ext uri="{FF2B5EF4-FFF2-40B4-BE49-F238E27FC236}">
                <a16:creationId xmlns:a16="http://schemas.microsoft.com/office/drawing/2014/main" id="{2F88A416-6C24-0A3D-428A-11B6EA72EB4A}"/>
              </a:ext>
            </a:extLst>
          </p:cNvPr>
          <p:cNvSpPr txBox="1"/>
          <p:nvPr/>
        </p:nvSpPr>
        <p:spPr>
          <a:xfrm>
            <a:off x="8631723" y="2600756"/>
            <a:ext cx="3300984" cy="830997"/>
          </a:xfrm>
          <a:prstGeom prst="rect">
            <a:avLst/>
          </a:prstGeom>
          <a:noFill/>
        </p:spPr>
        <p:txBody>
          <a:bodyPr wrap="square" rtlCol="0">
            <a:spAutoFit/>
          </a:bodyPr>
          <a:lstStyle/>
          <a:p>
            <a:pPr algn="ctr"/>
            <a:r>
              <a:rPr lang="en-US" sz="2400"/>
              <a:t>Visit our website!</a:t>
            </a:r>
          </a:p>
          <a:p>
            <a:pPr algn="ctr"/>
            <a:r>
              <a:rPr lang="en-US" sz="2400"/>
              <a:t>OFMQ.com/scope-ok</a:t>
            </a:r>
          </a:p>
        </p:txBody>
      </p:sp>
      <p:pic>
        <p:nvPicPr>
          <p:cNvPr id="6" name="Picture 5" descr="A picture containing icon&#10;&#10;Description automatically generated">
            <a:extLst>
              <a:ext uri="{FF2B5EF4-FFF2-40B4-BE49-F238E27FC236}">
                <a16:creationId xmlns:a16="http://schemas.microsoft.com/office/drawing/2014/main" id="{B027A4F2-0C56-DC04-CD7C-5298A1FB934D}"/>
              </a:ext>
            </a:extLst>
          </p:cNvPr>
          <p:cNvPicPr>
            <a:picLocks noChangeAspect="1"/>
          </p:cNvPicPr>
          <p:nvPr/>
        </p:nvPicPr>
        <p:blipFill>
          <a:blip r:embed="rId9"/>
          <a:stretch>
            <a:fillRect/>
          </a:stretch>
        </p:blipFill>
        <p:spPr>
          <a:xfrm>
            <a:off x="8987593" y="3803969"/>
            <a:ext cx="2766300" cy="701101"/>
          </a:xfrm>
          <a:prstGeom prst="rect">
            <a:avLst/>
          </a:prstGeom>
        </p:spPr>
      </p:pic>
    </p:spTree>
    <p:extLst>
      <p:ext uri="{BB962C8B-B14F-4D97-AF65-F5344CB8AC3E}">
        <p14:creationId xmlns:p14="http://schemas.microsoft.com/office/powerpoint/2010/main" val="3587994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2">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3043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Content Placeholder 5">
            <a:extLst>
              <a:ext uri="{FF2B5EF4-FFF2-40B4-BE49-F238E27FC236}">
                <a16:creationId xmlns:a16="http://schemas.microsoft.com/office/drawing/2014/main" id="{9EB34627-26AD-B763-E411-4A97CD3BB7F1}"/>
              </a:ext>
            </a:extLst>
          </p:cNvPr>
          <p:cNvPicPr>
            <a:picLocks noGrp="1" noChangeAspect="1"/>
          </p:cNvPicPr>
          <p:nvPr>
            <p:ph sz="half" idx="1"/>
          </p:nvPr>
        </p:nvPicPr>
        <p:blipFill>
          <a:blip r:embed="rId3"/>
          <a:stretch>
            <a:fillRect/>
          </a:stretch>
        </p:blipFill>
        <p:spPr>
          <a:xfrm>
            <a:off x="704850" y="363538"/>
            <a:ext cx="8458200" cy="439261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Content Placeholder 7">
            <a:extLst>
              <a:ext uri="{FF2B5EF4-FFF2-40B4-BE49-F238E27FC236}">
                <a16:creationId xmlns:a16="http://schemas.microsoft.com/office/drawing/2014/main" id="{5BC7A7FB-6A92-AB1B-A4C0-7D2CAAE52643}"/>
              </a:ext>
            </a:extLst>
          </p:cNvPr>
          <p:cNvPicPr>
            <a:picLocks noGrp="1" noChangeAspect="1"/>
          </p:cNvPicPr>
          <p:nvPr>
            <p:ph sz="half" idx="2"/>
          </p:nvPr>
        </p:nvPicPr>
        <p:blipFill>
          <a:blip r:embed="rId4"/>
          <a:stretch>
            <a:fillRect/>
          </a:stretch>
        </p:blipFill>
        <p:spPr>
          <a:xfrm>
            <a:off x="9237663" y="363538"/>
            <a:ext cx="2247900" cy="4392613"/>
          </a:xfrm>
        </p:spPr>
      </p:pic>
      <p:sp>
        <p:nvSpPr>
          <p:cNvPr id="2" name="Title 1">
            <a:extLst>
              <a:ext uri="{FF2B5EF4-FFF2-40B4-BE49-F238E27FC236}">
                <a16:creationId xmlns:a16="http://schemas.microsoft.com/office/drawing/2014/main" id="{C19823B6-B54C-3C59-D7CA-667A9CB9263B}"/>
              </a:ext>
            </a:extLst>
          </p:cNvPr>
          <p:cNvSpPr>
            <a:spLocks noGrp="1"/>
          </p:cNvSpPr>
          <p:nvPr>
            <p:ph type="title"/>
          </p:nvPr>
        </p:nvSpPr>
        <p:spPr>
          <a:xfrm>
            <a:off x="556532" y="5322147"/>
            <a:ext cx="11210925" cy="744836"/>
          </a:xfrm>
        </p:spPr>
        <p:txBody>
          <a:bodyPr vert="horz" lIns="91440" tIns="45720" rIns="91440" bIns="45720" rtlCol="0" anchor="ctr">
            <a:normAutofit/>
          </a:bodyPr>
          <a:lstStyle/>
          <a:p>
            <a:pPr algn="ctr"/>
            <a:r>
              <a:rPr lang="en-US" sz="3200" kern="1200">
                <a:solidFill>
                  <a:schemeClr val="bg1"/>
                </a:solidFill>
                <a:latin typeface="+mj-lt"/>
                <a:ea typeface="+mj-ea"/>
                <a:cs typeface="+mj-cs"/>
              </a:rPr>
              <a:t>Drug Screen Codes</a:t>
            </a:r>
          </a:p>
        </p:txBody>
      </p:sp>
      <p:sp>
        <p:nvSpPr>
          <p:cNvPr id="9" name="TextBox 8">
            <a:extLst>
              <a:ext uri="{FF2B5EF4-FFF2-40B4-BE49-F238E27FC236}">
                <a16:creationId xmlns:a16="http://schemas.microsoft.com/office/drawing/2014/main" id="{C9DDCB9F-7D8F-86A8-B662-D10113E0CCB2}"/>
              </a:ext>
            </a:extLst>
          </p:cNvPr>
          <p:cNvSpPr txBox="1"/>
          <p:nvPr/>
        </p:nvSpPr>
        <p:spPr>
          <a:xfrm>
            <a:off x="0" y="6611779"/>
            <a:ext cx="6891130" cy="246221"/>
          </a:xfrm>
          <a:prstGeom prst="rect">
            <a:avLst/>
          </a:prstGeom>
          <a:noFill/>
          <a:ln>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Calibri" panose="020F0502020204030204"/>
                <a:ea typeface="+mn-ea"/>
                <a:cs typeface="+mn-cs"/>
              </a:rPr>
              <a:t>https://www.cms.gov/Outreach-and-Education/Medicare-Learning-Network-MLN/MLNMattersArticles/downloads/SE18001.pdf</a:t>
            </a:r>
          </a:p>
        </p:txBody>
      </p:sp>
      <p:pic>
        <p:nvPicPr>
          <p:cNvPr id="3" name="Picture 2">
            <a:extLst>
              <a:ext uri="{FF2B5EF4-FFF2-40B4-BE49-F238E27FC236}">
                <a16:creationId xmlns:a16="http://schemas.microsoft.com/office/drawing/2014/main" id="{82BA4382-B3D1-A014-EE51-D2F884FCCA40}"/>
              </a:ext>
            </a:extLst>
          </p:cNvPr>
          <p:cNvPicPr>
            <a:picLocks noChangeAspect="1"/>
          </p:cNvPicPr>
          <p:nvPr/>
        </p:nvPicPr>
        <p:blipFill>
          <a:blip r:embed="rId5"/>
          <a:stretch>
            <a:fillRect/>
          </a:stretch>
        </p:blipFill>
        <p:spPr>
          <a:xfrm>
            <a:off x="10787400" y="6288833"/>
            <a:ext cx="1404055" cy="569167"/>
          </a:xfrm>
          <a:prstGeom prst="rect">
            <a:avLst/>
          </a:prstGeom>
        </p:spPr>
      </p:pic>
      <p:pic>
        <p:nvPicPr>
          <p:cNvPr id="4" name="Picture 3">
            <a:extLst>
              <a:ext uri="{FF2B5EF4-FFF2-40B4-BE49-F238E27FC236}">
                <a16:creationId xmlns:a16="http://schemas.microsoft.com/office/drawing/2014/main" id="{6A0484B6-37A1-9639-E3D2-6C7A3F1DF009}"/>
              </a:ext>
            </a:extLst>
          </p:cNvPr>
          <p:cNvPicPr>
            <a:picLocks noChangeAspect="1"/>
          </p:cNvPicPr>
          <p:nvPr/>
        </p:nvPicPr>
        <p:blipFill>
          <a:blip r:embed="rId6"/>
          <a:stretch>
            <a:fillRect/>
          </a:stretch>
        </p:blipFill>
        <p:spPr>
          <a:xfrm>
            <a:off x="8620598" y="6290018"/>
            <a:ext cx="2166257" cy="567982"/>
          </a:xfrm>
          <a:prstGeom prst="rect">
            <a:avLst/>
          </a:prstGeom>
        </p:spPr>
      </p:pic>
    </p:spTree>
    <p:extLst>
      <p:ext uri="{BB962C8B-B14F-4D97-AF65-F5344CB8AC3E}">
        <p14:creationId xmlns:p14="http://schemas.microsoft.com/office/powerpoint/2010/main" val="363406072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6882" y="280374"/>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AC43D2F-9CE5-F2C9-4DE8-0C1B9096321E}"/>
              </a:ext>
            </a:extLst>
          </p:cNvPr>
          <p:cNvSpPr>
            <a:spLocks noGrp="1"/>
          </p:cNvSpPr>
          <p:nvPr>
            <p:ph type="title"/>
          </p:nvPr>
        </p:nvSpPr>
        <p:spPr>
          <a:xfrm>
            <a:off x="546351" y="433545"/>
            <a:ext cx="11139854" cy="930447"/>
          </a:xfrm>
        </p:spPr>
        <p:txBody>
          <a:bodyPr vert="horz" lIns="91440" tIns="45720" rIns="91440" bIns="45720" rtlCol="0" anchor="b">
            <a:normAutofit/>
          </a:bodyPr>
          <a:lstStyle/>
          <a:p>
            <a:pPr algn="ctr"/>
            <a:r>
              <a:rPr lang="en-US" sz="5400">
                <a:solidFill>
                  <a:srgbClr val="FFFFFF"/>
                </a:solidFill>
              </a:rPr>
              <a:t>Drug Screen Codes</a:t>
            </a:r>
          </a:p>
        </p:txBody>
      </p:sp>
      <p:cxnSp>
        <p:nvCxnSpPr>
          <p:cNvPr id="15" name="Straight Connector 14">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30078" y="1522292"/>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8" name="Content Placeholder 7">
            <a:extLst>
              <a:ext uri="{FF2B5EF4-FFF2-40B4-BE49-F238E27FC236}">
                <a16:creationId xmlns:a16="http://schemas.microsoft.com/office/drawing/2014/main" id="{892BDF13-B5A4-4011-C570-C44175209ECF}"/>
              </a:ext>
            </a:extLst>
          </p:cNvPr>
          <p:cNvPicPr>
            <a:picLocks noGrp="1" noChangeAspect="1"/>
          </p:cNvPicPr>
          <p:nvPr>
            <p:ph sz="half" idx="2"/>
          </p:nvPr>
        </p:nvPicPr>
        <p:blipFill>
          <a:blip r:embed="rId3"/>
          <a:stretch>
            <a:fillRect/>
          </a:stretch>
        </p:blipFill>
        <p:spPr>
          <a:xfrm>
            <a:off x="92765" y="2277801"/>
            <a:ext cx="5883966" cy="4505579"/>
          </a:xfrm>
          <a:prstGeom prst="rect">
            <a:avLst/>
          </a:prstGeom>
        </p:spPr>
      </p:pic>
      <p:cxnSp>
        <p:nvCxnSpPr>
          <p:cNvPr id="17" name="Straight Connector 16">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1627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6" name="Content Placeholder 5">
            <a:extLst>
              <a:ext uri="{FF2B5EF4-FFF2-40B4-BE49-F238E27FC236}">
                <a16:creationId xmlns:a16="http://schemas.microsoft.com/office/drawing/2014/main" id="{298C32E0-E75F-D00B-859E-04B29537B371}"/>
              </a:ext>
            </a:extLst>
          </p:cNvPr>
          <p:cNvPicPr>
            <a:picLocks noGrp="1" noChangeAspect="1"/>
          </p:cNvPicPr>
          <p:nvPr>
            <p:ph sz="half" idx="1"/>
          </p:nvPr>
        </p:nvPicPr>
        <p:blipFill>
          <a:blip r:embed="rId4"/>
          <a:stretch>
            <a:fillRect/>
          </a:stretch>
        </p:blipFill>
        <p:spPr>
          <a:xfrm>
            <a:off x="6445073" y="2596836"/>
            <a:ext cx="5455917" cy="3657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TextBox 8">
            <a:extLst>
              <a:ext uri="{FF2B5EF4-FFF2-40B4-BE49-F238E27FC236}">
                <a16:creationId xmlns:a16="http://schemas.microsoft.com/office/drawing/2014/main" id="{5BCEA892-630F-C091-136F-E72132CE8825}"/>
              </a:ext>
            </a:extLst>
          </p:cNvPr>
          <p:cNvSpPr txBox="1"/>
          <p:nvPr/>
        </p:nvSpPr>
        <p:spPr>
          <a:xfrm>
            <a:off x="5976732" y="6664075"/>
            <a:ext cx="6168046" cy="230832"/>
          </a:xfrm>
          <a:prstGeom prst="rect">
            <a:avLst/>
          </a:prstGeom>
          <a:noFill/>
          <a:ln>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rPr>
              <a:t>https://www.cms.gov/Outreach-and-Education/Medicare-Learning-Network-MLN/MLNMattersArticles/downloads/SE18001.pdf</a:t>
            </a:r>
          </a:p>
        </p:txBody>
      </p:sp>
      <p:pic>
        <p:nvPicPr>
          <p:cNvPr id="3" name="Picture 2">
            <a:extLst>
              <a:ext uri="{FF2B5EF4-FFF2-40B4-BE49-F238E27FC236}">
                <a16:creationId xmlns:a16="http://schemas.microsoft.com/office/drawing/2014/main" id="{5614BC72-90C2-D079-D484-3D6B80172119}"/>
              </a:ext>
            </a:extLst>
          </p:cNvPr>
          <p:cNvPicPr>
            <a:picLocks noChangeAspect="1"/>
          </p:cNvPicPr>
          <p:nvPr/>
        </p:nvPicPr>
        <p:blipFill>
          <a:blip r:embed="rId5"/>
          <a:stretch>
            <a:fillRect/>
          </a:stretch>
        </p:blipFill>
        <p:spPr>
          <a:xfrm>
            <a:off x="0" y="6293042"/>
            <a:ext cx="1404055" cy="569167"/>
          </a:xfrm>
          <a:prstGeom prst="rect">
            <a:avLst/>
          </a:prstGeom>
        </p:spPr>
      </p:pic>
      <p:pic>
        <p:nvPicPr>
          <p:cNvPr id="4" name="Picture 3">
            <a:extLst>
              <a:ext uri="{FF2B5EF4-FFF2-40B4-BE49-F238E27FC236}">
                <a16:creationId xmlns:a16="http://schemas.microsoft.com/office/drawing/2014/main" id="{E3EBD77C-307E-BBF3-BC4E-D6BE50493EE5}"/>
              </a:ext>
            </a:extLst>
          </p:cNvPr>
          <p:cNvPicPr>
            <a:picLocks noChangeAspect="1"/>
          </p:cNvPicPr>
          <p:nvPr/>
        </p:nvPicPr>
        <p:blipFill>
          <a:blip r:embed="rId6"/>
          <a:stretch>
            <a:fillRect/>
          </a:stretch>
        </p:blipFill>
        <p:spPr>
          <a:xfrm>
            <a:off x="1404055" y="6290018"/>
            <a:ext cx="2166257" cy="567982"/>
          </a:xfrm>
          <a:prstGeom prst="rect">
            <a:avLst/>
          </a:prstGeom>
        </p:spPr>
      </p:pic>
    </p:spTree>
    <p:extLst>
      <p:ext uri="{BB962C8B-B14F-4D97-AF65-F5344CB8AC3E}">
        <p14:creationId xmlns:p14="http://schemas.microsoft.com/office/powerpoint/2010/main" val="85826299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32DC0B-BADC-3695-0B8C-494E0C6DE7A9}"/>
              </a:ext>
            </a:extLst>
          </p:cNvPr>
          <p:cNvSpPr>
            <a:spLocks noGrp="1"/>
          </p:cNvSpPr>
          <p:nvPr>
            <p:ph type="title"/>
          </p:nvPr>
        </p:nvSpPr>
        <p:spPr>
          <a:xfrm>
            <a:off x="237392" y="2951582"/>
            <a:ext cx="5241723" cy="2076333"/>
          </a:xfrm>
        </p:spPr>
        <p:txBody>
          <a:bodyPr vert="horz" lIns="91440" tIns="45720" rIns="91440" bIns="45720" rtlCol="0" anchor="t">
            <a:normAutofit/>
          </a:bodyPr>
          <a:lstStyle/>
          <a:p>
            <a:r>
              <a:rPr lang="en-US" sz="8800" b="1" dirty="0"/>
              <a:t>Questions?</a:t>
            </a:r>
          </a:p>
        </p:txBody>
      </p:sp>
      <p:sp>
        <p:nvSpPr>
          <p:cNvPr id="10" name="Freeform: Shape 9">
            <a:extLst>
              <a:ext uri="{FF2B5EF4-FFF2-40B4-BE49-F238E27FC236}">
                <a16:creationId xmlns:a16="http://schemas.microsoft.com/office/drawing/2014/main" id="{BCC55ACC-A2F6-403C-A3A4-D59B3734D4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57312" y="381000"/>
            <a:ext cx="6334689" cy="6477000"/>
          </a:xfrm>
          <a:custGeom>
            <a:avLst/>
            <a:gdLst>
              <a:gd name="connsiteX0" fmla="*/ 3561588 w 6334689"/>
              <a:gd name="connsiteY0" fmla="*/ 0 h 6477000"/>
              <a:gd name="connsiteX1" fmla="*/ 6309883 w 6334689"/>
              <a:gd name="connsiteY1" fmla="*/ 1296087 h 6477000"/>
              <a:gd name="connsiteX2" fmla="*/ 6334689 w 6334689"/>
              <a:gd name="connsiteY2" fmla="*/ 1329261 h 6477000"/>
              <a:gd name="connsiteX3" fmla="*/ 6334689 w 6334689"/>
              <a:gd name="connsiteY3" fmla="*/ 5793916 h 6477000"/>
              <a:gd name="connsiteX4" fmla="*/ 6309883 w 6334689"/>
              <a:gd name="connsiteY4" fmla="*/ 5827089 h 6477000"/>
              <a:gd name="connsiteX5" fmla="*/ 5760467 w 6334689"/>
              <a:gd name="connsiteY5" fmla="*/ 6363539 h 6477000"/>
              <a:gd name="connsiteX6" fmla="*/ 5607796 w 6334689"/>
              <a:gd name="connsiteY6" fmla="*/ 6477000 h 6477000"/>
              <a:gd name="connsiteX7" fmla="*/ 1519571 w 6334689"/>
              <a:gd name="connsiteY7" fmla="*/ 6477000 h 6477000"/>
              <a:gd name="connsiteX8" fmla="*/ 1296088 w 6334689"/>
              <a:gd name="connsiteY8" fmla="*/ 6309883 h 6477000"/>
              <a:gd name="connsiteX9" fmla="*/ 0 w 6334689"/>
              <a:gd name="connsiteY9" fmla="*/ 3561588 h 6477000"/>
              <a:gd name="connsiteX10" fmla="*/ 3561588 w 6334689"/>
              <a:gd name="connsiteY10"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34689" h="6477000">
                <a:moveTo>
                  <a:pt x="3561588" y="0"/>
                </a:moveTo>
                <a:cubicBezTo>
                  <a:pt x="4668032" y="0"/>
                  <a:pt x="5656635" y="504534"/>
                  <a:pt x="6309883" y="1296087"/>
                </a:cubicBezTo>
                <a:lnTo>
                  <a:pt x="6334689" y="1329261"/>
                </a:lnTo>
                <a:lnTo>
                  <a:pt x="6334689" y="5793916"/>
                </a:lnTo>
                <a:lnTo>
                  <a:pt x="6309883" y="5827089"/>
                </a:lnTo>
                <a:cubicBezTo>
                  <a:pt x="6146571" y="6024977"/>
                  <a:pt x="5962299" y="6204927"/>
                  <a:pt x="5760467" y="6363539"/>
                </a:cubicBezTo>
                <a:lnTo>
                  <a:pt x="5607796" y="6477000"/>
                </a:lnTo>
                <a:lnTo>
                  <a:pt x="1519571" y="6477000"/>
                </a:lnTo>
                <a:lnTo>
                  <a:pt x="1296088" y="6309883"/>
                </a:lnTo>
                <a:cubicBezTo>
                  <a:pt x="504535" y="5656635"/>
                  <a:pt x="0" y="4668032"/>
                  <a:pt x="0" y="3561588"/>
                </a:cubicBezTo>
                <a:cubicBezTo>
                  <a:pt x="0" y="1594577"/>
                  <a:pt x="1594577" y="0"/>
                  <a:pt x="356158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Content Placeholder 4">
            <a:extLst>
              <a:ext uri="{FF2B5EF4-FFF2-40B4-BE49-F238E27FC236}">
                <a16:creationId xmlns:a16="http://schemas.microsoft.com/office/drawing/2014/main" id="{AD48FAAE-5F66-46BE-3DF9-491DFEBB8767}"/>
              </a:ext>
            </a:extLst>
          </p:cNvPr>
          <p:cNvPicPr>
            <a:picLocks noGrp="1" noChangeAspect="1"/>
          </p:cNvPicPr>
          <p:nvPr>
            <p:ph idx="1"/>
          </p:nvPr>
        </p:nvPicPr>
        <p:blipFill rotWithShape="1">
          <a:blip r:embed="rId2"/>
          <a:srcRect r="2741" b="-2"/>
          <a:stretch/>
        </p:blipFill>
        <p:spPr>
          <a:xfrm>
            <a:off x="6021086" y="544777"/>
            <a:ext cx="6170914" cy="6313225"/>
          </a:xfrm>
          <a:custGeom>
            <a:avLst/>
            <a:gdLst/>
            <a:ahLst/>
            <a:cxnLst/>
            <a:rect l="l" t="t" r="r" b="b"/>
            <a:pathLst>
              <a:path w="6170914" h="6313225">
                <a:moveTo>
                  <a:pt x="3397813" y="0"/>
                </a:moveTo>
                <a:cubicBezTo>
                  <a:pt x="4453378" y="0"/>
                  <a:pt x="5396522" y="481334"/>
                  <a:pt x="6019731" y="1236489"/>
                </a:cubicBezTo>
                <a:lnTo>
                  <a:pt x="6170914" y="1438663"/>
                </a:lnTo>
                <a:lnTo>
                  <a:pt x="6170914" y="5356963"/>
                </a:lnTo>
                <a:lnTo>
                  <a:pt x="6019731" y="5559138"/>
                </a:lnTo>
                <a:cubicBezTo>
                  <a:pt x="5786028" y="5842321"/>
                  <a:pt x="5507333" y="6086998"/>
                  <a:pt x="5194591" y="6282226"/>
                </a:cubicBezTo>
                <a:lnTo>
                  <a:pt x="5141791" y="6313225"/>
                </a:lnTo>
                <a:lnTo>
                  <a:pt x="1659199" y="6313225"/>
                </a:lnTo>
                <a:lnTo>
                  <a:pt x="1498064" y="6215333"/>
                </a:lnTo>
                <a:cubicBezTo>
                  <a:pt x="594240" y="5604721"/>
                  <a:pt x="0" y="4570663"/>
                  <a:pt x="0" y="3397813"/>
                </a:cubicBezTo>
                <a:cubicBezTo>
                  <a:pt x="0" y="1521253"/>
                  <a:pt x="1521253" y="0"/>
                  <a:pt x="3397813" y="0"/>
                </a:cubicBezTo>
                <a:close/>
              </a:path>
            </a:pathLst>
          </a:custGeom>
        </p:spPr>
      </p:pic>
      <p:pic>
        <p:nvPicPr>
          <p:cNvPr id="6" name="Picture 5">
            <a:extLst>
              <a:ext uri="{FF2B5EF4-FFF2-40B4-BE49-F238E27FC236}">
                <a16:creationId xmlns:a16="http://schemas.microsoft.com/office/drawing/2014/main" id="{388A7B69-ED60-9C51-C6EE-F20A8BC1BFB2}"/>
              </a:ext>
            </a:extLst>
          </p:cNvPr>
          <p:cNvPicPr>
            <a:picLocks noChangeAspect="1"/>
          </p:cNvPicPr>
          <p:nvPr/>
        </p:nvPicPr>
        <p:blipFill>
          <a:blip r:embed="rId3"/>
          <a:stretch>
            <a:fillRect/>
          </a:stretch>
        </p:blipFill>
        <p:spPr>
          <a:xfrm>
            <a:off x="-1" y="-1"/>
            <a:ext cx="5892431" cy="2388637"/>
          </a:xfrm>
          <a:prstGeom prst="rect">
            <a:avLst/>
          </a:prstGeom>
        </p:spPr>
      </p:pic>
      <p:pic>
        <p:nvPicPr>
          <p:cNvPr id="7" name="Picture 6">
            <a:extLst>
              <a:ext uri="{FF2B5EF4-FFF2-40B4-BE49-F238E27FC236}">
                <a16:creationId xmlns:a16="http://schemas.microsoft.com/office/drawing/2014/main" id="{1386DF47-38F4-F820-6776-39D7B66F8ED6}"/>
              </a:ext>
            </a:extLst>
          </p:cNvPr>
          <p:cNvPicPr>
            <a:picLocks noChangeAspect="1"/>
          </p:cNvPicPr>
          <p:nvPr/>
        </p:nvPicPr>
        <p:blipFill>
          <a:blip r:embed="rId4"/>
          <a:stretch>
            <a:fillRect/>
          </a:stretch>
        </p:blipFill>
        <p:spPr>
          <a:xfrm>
            <a:off x="-2" y="4781667"/>
            <a:ext cx="5892431" cy="2076333"/>
          </a:xfrm>
          <a:prstGeom prst="rect">
            <a:avLst/>
          </a:prstGeom>
        </p:spPr>
      </p:pic>
    </p:spTree>
    <p:extLst>
      <p:ext uri="{BB962C8B-B14F-4D97-AF65-F5344CB8AC3E}">
        <p14:creationId xmlns:p14="http://schemas.microsoft.com/office/powerpoint/2010/main" val="2214353249"/>
      </p:ext>
    </p:extLst>
  </p:cSld>
  <p:clrMapOvr>
    <a:overrideClrMapping bg1="dk1" tx1="lt1" bg2="dk2" tx2="lt2" accent1="accent1" accent2="accent2" accent3="accent3" accent4="accent4" accent5="accent5" accent6="accent6" hlink="hlink" folHlink="folHlink"/>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a:spLocks noGrp="1"/>
          </p:cNvSpPr>
          <p:nvPr>
            <p:ph type="title"/>
          </p:nvPr>
        </p:nvSpPr>
        <p:spPr>
          <a:xfrm>
            <a:off x="1981200" y="152400"/>
            <a:ext cx="8229600" cy="1143000"/>
          </a:xfrm>
        </p:spPr>
        <p:txBody>
          <a:bodyPr>
            <a:normAutofit/>
          </a:bodyPr>
          <a:lstStyle/>
          <a:p>
            <a:r>
              <a:rPr lang="en-US" b="1">
                <a:solidFill>
                  <a:schemeClr val="accent2"/>
                </a:solidFill>
              </a:rPr>
              <a:t>Mission of OFMQ</a:t>
            </a:r>
          </a:p>
        </p:txBody>
      </p:sp>
      <p:sp>
        <p:nvSpPr>
          <p:cNvPr id="7" name="Content Placeholder 4"/>
          <p:cNvSpPr txBox="1">
            <a:spLocks/>
          </p:cNvSpPr>
          <p:nvPr/>
        </p:nvSpPr>
        <p:spPr>
          <a:xfrm>
            <a:off x="1981200" y="1143000"/>
            <a:ext cx="8229600" cy="2590800"/>
          </a:xfrm>
          <a:prstGeom prst="rect">
            <a:avLst/>
          </a:prstGeom>
        </p:spPr>
        <p:txBody>
          <a:bodyPr vert="horz" lIns="91440" tIns="45720" rIns="91440" bIns="45720" rtlCol="0">
            <a:noAutofit/>
          </a:bodyPr>
          <a:lstStyle>
            <a:lvl1pPr marL="0" indent="0" algn="l" defTabSz="914400" rtl="0" eaLnBrk="1" latinLnBrk="0" hangingPunct="1">
              <a:spcBef>
                <a:spcPct val="20000"/>
              </a:spcBef>
              <a:buFontTx/>
              <a:buNone/>
              <a:defRPr sz="2000" kern="1200">
                <a:solidFill>
                  <a:schemeClr val="tx1">
                    <a:lumMod val="65000"/>
                    <a:lumOff val="3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defTabSz="914354">
              <a:defRPr/>
            </a:pPr>
            <a:r>
              <a:rPr lang="en-US" sz="3200">
                <a:solidFill>
                  <a:srgbClr val="002060"/>
                </a:solidFill>
                <a:latin typeface="Calibri"/>
              </a:rPr>
              <a:t>OFMQ is a not-for-profit, consulting company dedicated to advancing healthcare quality. Since 1972, we’ve been a trusted resource through collaborative partnerships and hands-on support to healthcare communities. </a:t>
            </a:r>
            <a:endParaRPr lang="en-US" sz="3200">
              <a:solidFill>
                <a:srgbClr val="214178">
                  <a:lumMod val="65000"/>
                  <a:lumOff val="35000"/>
                </a:srgbClr>
              </a:solidFill>
              <a:latin typeface="Calibri"/>
            </a:endParaRPr>
          </a:p>
        </p:txBody>
      </p:sp>
      <p:pic>
        <p:nvPicPr>
          <p:cNvPr id="11268" name="Picture 4" descr="W:\Communications Share\Stock Photos\Thinkstock\12226586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43402" y="3962401"/>
            <a:ext cx="3505199" cy="233651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descr="Text&#10;&#10;Description automatically generated with medium confidence">
            <a:extLst>
              <a:ext uri="{FF2B5EF4-FFF2-40B4-BE49-F238E27FC236}">
                <a16:creationId xmlns:a16="http://schemas.microsoft.com/office/drawing/2014/main" id="{F7DD5878-61E2-4641-A8BE-8DD8E54FEC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54513" y="6010246"/>
            <a:ext cx="2698008" cy="577340"/>
          </a:xfrm>
          <a:prstGeom prst="rect">
            <a:avLst/>
          </a:prstGeom>
        </p:spPr>
      </p:pic>
    </p:spTree>
    <p:extLst>
      <p:ext uri="{BB962C8B-B14F-4D97-AF65-F5344CB8AC3E}">
        <p14:creationId xmlns:p14="http://schemas.microsoft.com/office/powerpoint/2010/main" val="2899496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a:t>Our Organization</a:t>
            </a:r>
          </a:p>
        </p:txBody>
      </p:sp>
      <p:graphicFrame>
        <p:nvGraphicFramePr>
          <p:cNvPr id="5" name="Content Placeholder 4">
            <a:extLst>
              <a:ext uri="{FF2B5EF4-FFF2-40B4-BE49-F238E27FC236}">
                <a16:creationId xmlns:a16="http://schemas.microsoft.com/office/drawing/2014/main" id="{A8317815-5C55-4EA4-997E-2037904EC9E2}"/>
              </a:ext>
            </a:extLst>
          </p:cNvPr>
          <p:cNvGraphicFramePr>
            <a:graphicFrameLocks noGrp="1"/>
          </p:cNvGraphicFramePr>
          <p:nvPr>
            <p:ph idx="1"/>
          </p:nvPr>
        </p:nvGraphicFramePr>
        <p:xfrm>
          <a:off x="1981200" y="1600200"/>
          <a:ext cx="8229600" cy="4191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4767466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a:t>Our Experience</a:t>
            </a:r>
          </a:p>
        </p:txBody>
      </p:sp>
      <p:graphicFrame>
        <p:nvGraphicFramePr>
          <p:cNvPr id="5" name="Content Placeholder 4">
            <a:extLst>
              <a:ext uri="{FF2B5EF4-FFF2-40B4-BE49-F238E27FC236}">
                <a16:creationId xmlns:a16="http://schemas.microsoft.com/office/drawing/2014/main" id="{91A1CBDA-7F82-45BC-9791-B3C414472ADC}"/>
              </a:ext>
            </a:extLst>
          </p:cNvPr>
          <p:cNvGraphicFramePr>
            <a:graphicFrameLocks noGrp="1"/>
          </p:cNvGraphicFramePr>
          <p:nvPr>
            <p:ph idx="1"/>
          </p:nvPr>
        </p:nvGraphicFramePr>
        <p:xfrm>
          <a:off x="1981200" y="1417637"/>
          <a:ext cx="8229600" cy="48307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3475246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a:t>Our Difference</a:t>
            </a:r>
          </a:p>
        </p:txBody>
      </p:sp>
      <p:graphicFrame>
        <p:nvGraphicFramePr>
          <p:cNvPr id="5" name="Content Placeholder 4">
            <a:extLst>
              <a:ext uri="{FF2B5EF4-FFF2-40B4-BE49-F238E27FC236}">
                <a16:creationId xmlns:a16="http://schemas.microsoft.com/office/drawing/2014/main" id="{13F867F0-6A34-4316-A25A-E7004B62418E}"/>
              </a:ext>
            </a:extLst>
          </p:cNvPr>
          <p:cNvGraphicFramePr>
            <a:graphicFrameLocks noGrp="1"/>
          </p:cNvGraphicFramePr>
          <p:nvPr>
            <p:ph idx="1"/>
          </p:nvPr>
        </p:nvGraphicFramePr>
        <p:xfrm>
          <a:off x="1981200" y="1600200"/>
          <a:ext cx="8229600" cy="4191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8789283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EFB49E-E267-4F5A-9ACA-303675ACA603}"/>
              </a:ext>
            </a:extLst>
          </p:cNvPr>
          <p:cNvSpPr>
            <a:spLocks noGrp="1"/>
          </p:cNvSpPr>
          <p:nvPr>
            <p:ph type="title"/>
          </p:nvPr>
        </p:nvSpPr>
        <p:spPr/>
        <p:txBody>
          <a:bodyPr/>
          <a:lstStyle/>
          <a:p>
            <a:r>
              <a:rPr lang="en-US"/>
              <a:t>Health Information Technology (HIT)</a:t>
            </a:r>
          </a:p>
        </p:txBody>
      </p:sp>
      <p:sp>
        <p:nvSpPr>
          <p:cNvPr id="4" name="Slide Number Placeholder 3">
            <a:extLst>
              <a:ext uri="{FF2B5EF4-FFF2-40B4-BE49-F238E27FC236}">
                <a16:creationId xmlns:a16="http://schemas.microsoft.com/office/drawing/2014/main" id="{35155B0D-28BE-4769-B301-13EB6C959241}"/>
              </a:ext>
            </a:extLst>
          </p:cNvPr>
          <p:cNvSpPr>
            <a:spLocks noGrp="1"/>
          </p:cNvSpPr>
          <p:nvPr>
            <p:ph type="sldNum" sz="quarter" idx="12"/>
          </p:nvPr>
        </p:nvSpPr>
        <p:spPr>
          <a:xfrm>
            <a:off x="1752600" y="6356352"/>
            <a:ext cx="2133600" cy="365125"/>
          </a:xfrm>
          <a:prstGeom prst="rect">
            <a:avLst/>
          </a:prstGeom>
        </p:spPr>
        <p:txBody>
          <a:bodyPr/>
          <a:lstStyle>
            <a:defPPr>
              <a:defRPr lang="en-US"/>
            </a:defPPr>
            <a:lvl1pPr marL="0" algn="l" defTabSz="914354" rtl="0" eaLnBrk="1" latinLnBrk="0" hangingPunct="1">
              <a:defRPr sz="10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a:lstStyle>
          <a:p>
            <a:pPr>
              <a:defRPr/>
            </a:pPr>
            <a:fld id="{9E160740-9D90-40D1-A5C5-89F69F9B2248}" type="slidenum">
              <a:rPr lang="en-US">
                <a:solidFill>
                  <a:srgbClr val="214178"/>
                </a:solidFill>
                <a:latin typeface="Calibri"/>
              </a:rPr>
              <a:pPr>
                <a:defRPr/>
              </a:pPr>
              <a:t>57</a:t>
            </a:fld>
            <a:endParaRPr lang="en-US">
              <a:solidFill>
                <a:srgbClr val="214178"/>
              </a:solidFill>
              <a:latin typeface="Calibri"/>
            </a:endParaRPr>
          </a:p>
        </p:txBody>
      </p:sp>
      <p:pic>
        <p:nvPicPr>
          <p:cNvPr id="5" name="Picture 4">
            <a:extLst>
              <a:ext uri="{FF2B5EF4-FFF2-40B4-BE49-F238E27FC236}">
                <a16:creationId xmlns:a16="http://schemas.microsoft.com/office/drawing/2014/main" id="{E16059DC-4198-46DB-95E5-109200E9CF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3962400"/>
          </a:xfrm>
          <a:prstGeom prst="rect">
            <a:avLst/>
          </a:prstGeom>
        </p:spPr>
      </p:pic>
    </p:spTree>
    <p:extLst>
      <p:ext uri="{BB962C8B-B14F-4D97-AF65-F5344CB8AC3E}">
        <p14:creationId xmlns:p14="http://schemas.microsoft.com/office/powerpoint/2010/main" val="134502827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F2FC01-800C-4F96-A590-00D75C211BEE}"/>
              </a:ext>
            </a:extLst>
          </p:cNvPr>
          <p:cNvSpPr>
            <a:spLocks noGrp="1"/>
          </p:cNvSpPr>
          <p:nvPr>
            <p:ph type="title"/>
          </p:nvPr>
        </p:nvSpPr>
        <p:spPr/>
        <p:txBody>
          <a:bodyPr/>
          <a:lstStyle/>
          <a:p>
            <a:r>
              <a:rPr lang="en-US" b="1"/>
              <a:t>HIT Quality Improvement</a:t>
            </a:r>
            <a:endParaRPr lang="en-US"/>
          </a:p>
        </p:txBody>
      </p:sp>
      <p:graphicFrame>
        <p:nvGraphicFramePr>
          <p:cNvPr id="5" name="Content Placeholder 4">
            <a:extLst>
              <a:ext uri="{FF2B5EF4-FFF2-40B4-BE49-F238E27FC236}">
                <a16:creationId xmlns:a16="http://schemas.microsoft.com/office/drawing/2014/main" id="{82810E44-15E3-444C-8768-CAC7C5C01065}"/>
              </a:ext>
            </a:extLst>
          </p:cNvPr>
          <p:cNvGraphicFramePr>
            <a:graphicFrameLocks noGrp="1"/>
          </p:cNvGraphicFramePr>
          <p:nvPr>
            <p:ph idx="1"/>
          </p:nvPr>
        </p:nvGraphicFramePr>
        <p:xfrm>
          <a:off x="1981200" y="1157393"/>
          <a:ext cx="8229600" cy="476633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D846EFE2-7430-4010-8428-06AECDD8BCD7}"/>
              </a:ext>
            </a:extLst>
          </p:cNvPr>
          <p:cNvSpPr>
            <a:spLocks noGrp="1"/>
          </p:cNvSpPr>
          <p:nvPr>
            <p:ph type="sldNum" sz="quarter" idx="12"/>
          </p:nvPr>
        </p:nvSpPr>
        <p:spPr>
          <a:xfrm>
            <a:off x="1752600" y="6356352"/>
            <a:ext cx="2133600" cy="365125"/>
          </a:xfrm>
          <a:prstGeom prst="rect">
            <a:avLst/>
          </a:prstGeom>
        </p:spPr>
        <p:txBody>
          <a:bodyPr/>
          <a:lstStyle>
            <a:defPPr>
              <a:defRPr lang="en-US"/>
            </a:defPPr>
            <a:lvl1pPr marL="0" algn="l" defTabSz="914354" rtl="0" eaLnBrk="1" latinLnBrk="0" hangingPunct="1">
              <a:defRPr sz="10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a:lstStyle>
          <a:p>
            <a:pPr>
              <a:defRPr/>
            </a:pPr>
            <a:fld id="{9E160740-9D90-40D1-A5C5-89F69F9B2248}" type="slidenum">
              <a:rPr lang="en-US">
                <a:solidFill>
                  <a:srgbClr val="214178"/>
                </a:solidFill>
                <a:latin typeface="Calibri"/>
              </a:rPr>
              <a:pPr>
                <a:defRPr/>
              </a:pPr>
              <a:t>58</a:t>
            </a:fld>
            <a:endParaRPr lang="en-US">
              <a:solidFill>
                <a:srgbClr val="214178"/>
              </a:solidFill>
              <a:latin typeface="Calibri"/>
            </a:endParaRPr>
          </a:p>
        </p:txBody>
      </p:sp>
    </p:spTree>
    <p:extLst>
      <p:ext uri="{BB962C8B-B14F-4D97-AF65-F5344CB8AC3E}">
        <p14:creationId xmlns:p14="http://schemas.microsoft.com/office/powerpoint/2010/main" val="241704396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DAC10B-C2CE-4755-A255-C651BE7B117D}"/>
              </a:ext>
            </a:extLst>
          </p:cNvPr>
          <p:cNvSpPr>
            <a:spLocks noGrp="1"/>
          </p:cNvSpPr>
          <p:nvPr>
            <p:ph type="title"/>
          </p:nvPr>
        </p:nvSpPr>
        <p:spPr/>
        <p:txBody>
          <a:bodyPr/>
          <a:lstStyle/>
          <a:p>
            <a:r>
              <a:rPr lang="en-US" b="1"/>
              <a:t>HIT Quality Improvement</a:t>
            </a:r>
            <a:endParaRPr lang="en-US"/>
          </a:p>
        </p:txBody>
      </p:sp>
      <p:graphicFrame>
        <p:nvGraphicFramePr>
          <p:cNvPr id="5" name="Content Placeholder 4">
            <a:extLst>
              <a:ext uri="{FF2B5EF4-FFF2-40B4-BE49-F238E27FC236}">
                <a16:creationId xmlns:a16="http://schemas.microsoft.com/office/drawing/2014/main" id="{09EA2EEC-B72D-4550-BD33-47B5C1B031BD}"/>
              </a:ext>
            </a:extLst>
          </p:cNvPr>
          <p:cNvGraphicFramePr>
            <a:graphicFrameLocks noGrp="1"/>
          </p:cNvGraphicFramePr>
          <p:nvPr>
            <p:ph idx="1"/>
          </p:nvPr>
        </p:nvGraphicFramePr>
        <p:xfrm>
          <a:off x="1981200" y="1600201"/>
          <a:ext cx="8229600" cy="440303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0F87500D-2B45-47A5-B3E3-D88DA04A85B6}"/>
              </a:ext>
            </a:extLst>
          </p:cNvPr>
          <p:cNvSpPr>
            <a:spLocks noGrp="1"/>
          </p:cNvSpPr>
          <p:nvPr>
            <p:ph type="sldNum" sz="quarter" idx="12"/>
          </p:nvPr>
        </p:nvSpPr>
        <p:spPr>
          <a:xfrm>
            <a:off x="1752600" y="6356352"/>
            <a:ext cx="2133600" cy="365125"/>
          </a:xfrm>
          <a:prstGeom prst="rect">
            <a:avLst/>
          </a:prstGeom>
        </p:spPr>
        <p:txBody>
          <a:bodyPr/>
          <a:lstStyle>
            <a:defPPr>
              <a:defRPr lang="en-US"/>
            </a:defPPr>
            <a:lvl1pPr marL="0" algn="l" defTabSz="914354" rtl="0" eaLnBrk="1" latinLnBrk="0" hangingPunct="1">
              <a:defRPr sz="10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a:lstStyle>
          <a:p>
            <a:pPr>
              <a:defRPr/>
            </a:pPr>
            <a:fld id="{9E160740-9D90-40D1-A5C5-89F69F9B2248}" type="slidenum">
              <a:rPr lang="en-US">
                <a:solidFill>
                  <a:srgbClr val="214178"/>
                </a:solidFill>
                <a:latin typeface="Calibri"/>
              </a:rPr>
              <a:pPr>
                <a:defRPr/>
              </a:pPr>
              <a:t>59</a:t>
            </a:fld>
            <a:endParaRPr lang="en-US">
              <a:solidFill>
                <a:srgbClr val="214178"/>
              </a:solidFill>
              <a:latin typeface="Calibri"/>
            </a:endParaRPr>
          </a:p>
        </p:txBody>
      </p:sp>
    </p:spTree>
    <p:extLst>
      <p:ext uri="{BB962C8B-B14F-4D97-AF65-F5344CB8AC3E}">
        <p14:creationId xmlns:p14="http://schemas.microsoft.com/office/powerpoint/2010/main" val="33628544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4F36038-33BB-A562-EF0A-96D9118051AF}"/>
              </a:ext>
            </a:extLst>
          </p:cNvPr>
          <p:cNvPicPr>
            <a:picLocks noChangeAspect="1"/>
          </p:cNvPicPr>
          <p:nvPr/>
        </p:nvPicPr>
        <p:blipFill rotWithShape="1">
          <a:blip r:embed="rId2"/>
          <a:srcRect t="3747" b="9915"/>
          <a:stretch/>
        </p:blipFill>
        <p:spPr>
          <a:xfrm rot="5400000">
            <a:off x="1100622" y="3895208"/>
            <a:ext cx="1907905" cy="4017679"/>
          </a:xfrm>
          <a:prstGeom prst="rect">
            <a:avLst/>
          </a:prstGeom>
        </p:spPr>
      </p:pic>
      <p:sp>
        <p:nvSpPr>
          <p:cNvPr id="2" name="Title 1">
            <a:extLst>
              <a:ext uri="{FF2B5EF4-FFF2-40B4-BE49-F238E27FC236}">
                <a16:creationId xmlns:a16="http://schemas.microsoft.com/office/drawing/2014/main" id="{A0356EEC-ED7A-4362-A074-A8AE27FF2728}"/>
              </a:ext>
            </a:extLst>
          </p:cNvPr>
          <p:cNvSpPr>
            <a:spLocks noGrp="1"/>
          </p:cNvSpPr>
          <p:nvPr>
            <p:ph type="title"/>
          </p:nvPr>
        </p:nvSpPr>
        <p:spPr/>
        <p:txBody>
          <a:bodyPr/>
          <a:lstStyle/>
          <a:p>
            <a:r>
              <a:rPr lang="en-US" b="1"/>
              <a:t>SCOPE-OK Can Help!</a:t>
            </a:r>
          </a:p>
        </p:txBody>
      </p:sp>
      <p:sp>
        <p:nvSpPr>
          <p:cNvPr id="10" name="Rectangle 9">
            <a:extLst>
              <a:ext uri="{FF2B5EF4-FFF2-40B4-BE49-F238E27FC236}">
                <a16:creationId xmlns:a16="http://schemas.microsoft.com/office/drawing/2014/main" id="{D622F997-2B7D-468C-BD76-3EEAF7BB6CFB}"/>
              </a:ext>
            </a:extLst>
          </p:cNvPr>
          <p:cNvSpPr/>
          <p:nvPr/>
        </p:nvSpPr>
        <p:spPr>
          <a:xfrm rot="207196">
            <a:off x="3990561" y="2540495"/>
            <a:ext cx="2515607" cy="3322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Content Placeholder 4" descr="Text&#10;&#10;Description automatically generated">
            <a:extLst>
              <a:ext uri="{FF2B5EF4-FFF2-40B4-BE49-F238E27FC236}">
                <a16:creationId xmlns:a16="http://schemas.microsoft.com/office/drawing/2014/main" id="{724F0C11-4AA0-401D-8F58-975679AF7C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34476" y="6159501"/>
            <a:ext cx="2030197" cy="556275"/>
          </a:xfrm>
          <a:prstGeom prst="rect">
            <a:avLst/>
          </a:prstGeom>
        </p:spPr>
      </p:pic>
      <p:pic>
        <p:nvPicPr>
          <p:cNvPr id="14" name="Picture 13">
            <a:extLst>
              <a:ext uri="{FF2B5EF4-FFF2-40B4-BE49-F238E27FC236}">
                <a16:creationId xmlns:a16="http://schemas.microsoft.com/office/drawing/2014/main" id="{E38A363F-C0C9-43D8-9A6E-41FEAE86D1C7}"/>
              </a:ext>
            </a:extLst>
          </p:cNvPr>
          <p:cNvPicPr>
            <a:picLocks noChangeAspect="1"/>
          </p:cNvPicPr>
          <p:nvPr/>
        </p:nvPicPr>
        <p:blipFill rotWithShape="1">
          <a:blip r:embed="rId2"/>
          <a:srcRect t="3747" b="9915"/>
          <a:stretch/>
        </p:blipFill>
        <p:spPr>
          <a:xfrm rot="16200000">
            <a:off x="9233689" y="-1054885"/>
            <a:ext cx="1907905" cy="4017679"/>
          </a:xfrm>
          <a:prstGeom prst="rect">
            <a:avLst/>
          </a:prstGeom>
        </p:spPr>
      </p:pic>
      <p:graphicFrame>
        <p:nvGraphicFramePr>
          <p:cNvPr id="5" name="Diagram 4">
            <a:extLst>
              <a:ext uri="{FF2B5EF4-FFF2-40B4-BE49-F238E27FC236}">
                <a16:creationId xmlns:a16="http://schemas.microsoft.com/office/drawing/2014/main" id="{236E7050-02BF-11C8-3417-8912412C4AE1}"/>
              </a:ext>
            </a:extLst>
          </p:cNvPr>
          <p:cNvGraphicFramePr/>
          <p:nvPr>
            <p:extLst>
              <p:ext uri="{D42A27DB-BD31-4B8C-83A1-F6EECF244321}">
                <p14:modId xmlns:p14="http://schemas.microsoft.com/office/powerpoint/2010/main" val="1759545746"/>
              </p:ext>
            </p:extLst>
          </p:nvPr>
        </p:nvGraphicFramePr>
        <p:xfrm>
          <a:off x="1682978" y="765048"/>
          <a:ext cx="8649259" cy="5461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TextBox 6">
            <a:extLst>
              <a:ext uri="{FF2B5EF4-FFF2-40B4-BE49-F238E27FC236}">
                <a16:creationId xmlns:a16="http://schemas.microsoft.com/office/drawing/2014/main" id="{5D918004-D240-1AA5-4B7D-20DD71FF38A3}"/>
              </a:ext>
            </a:extLst>
          </p:cNvPr>
          <p:cNvSpPr txBox="1"/>
          <p:nvPr/>
        </p:nvSpPr>
        <p:spPr>
          <a:xfrm>
            <a:off x="5167102" y="5794970"/>
            <a:ext cx="3300984" cy="830997"/>
          </a:xfrm>
          <a:prstGeom prst="rect">
            <a:avLst/>
          </a:prstGeom>
          <a:noFill/>
        </p:spPr>
        <p:txBody>
          <a:bodyPr wrap="square" rtlCol="0">
            <a:spAutoFit/>
          </a:bodyPr>
          <a:lstStyle/>
          <a:p>
            <a:pPr algn="ctr"/>
            <a:r>
              <a:rPr lang="en-US" sz="2400"/>
              <a:t>Visit our website!</a:t>
            </a:r>
          </a:p>
          <a:p>
            <a:pPr algn="ctr"/>
            <a:r>
              <a:rPr lang="en-US" sz="2400"/>
              <a:t>OFMQ.com/scope-ok</a:t>
            </a:r>
          </a:p>
        </p:txBody>
      </p:sp>
      <p:pic>
        <p:nvPicPr>
          <p:cNvPr id="8" name="Picture 7" descr="A picture containing icon&#10;&#10;Description automatically generated">
            <a:extLst>
              <a:ext uri="{FF2B5EF4-FFF2-40B4-BE49-F238E27FC236}">
                <a16:creationId xmlns:a16="http://schemas.microsoft.com/office/drawing/2014/main" id="{36E63179-04A0-AAEE-F3A3-9DE5D8EC7E31}"/>
              </a:ext>
            </a:extLst>
          </p:cNvPr>
          <p:cNvPicPr>
            <a:picLocks noChangeAspect="1"/>
          </p:cNvPicPr>
          <p:nvPr/>
        </p:nvPicPr>
        <p:blipFill>
          <a:blip r:embed="rId9"/>
          <a:stretch>
            <a:fillRect/>
          </a:stretch>
        </p:blipFill>
        <p:spPr>
          <a:xfrm>
            <a:off x="9125872" y="4907890"/>
            <a:ext cx="2766300" cy="701101"/>
          </a:xfrm>
          <a:prstGeom prst="rect">
            <a:avLst/>
          </a:prstGeom>
        </p:spPr>
      </p:pic>
    </p:spTree>
    <p:extLst>
      <p:ext uri="{BB962C8B-B14F-4D97-AF65-F5344CB8AC3E}">
        <p14:creationId xmlns:p14="http://schemas.microsoft.com/office/powerpoint/2010/main" val="1934981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61323" y="4495800"/>
            <a:ext cx="8362120" cy="1676400"/>
          </a:xfrm>
        </p:spPr>
        <p:txBody>
          <a:bodyPr>
            <a:normAutofit/>
          </a:bodyPr>
          <a:lstStyle/>
          <a:p>
            <a:r>
              <a:rPr lang="en-US" sz="3600">
                <a:solidFill>
                  <a:schemeClr val="accent3">
                    <a:lumMod val="60000"/>
                    <a:lumOff val="40000"/>
                  </a:schemeClr>
                </a:solidFill>
              </a:rPr>
              <a:t>Risk Management &amp; Security Services</a:t>
            </a:r>
            <a:endParaRPr lang="en-US" sz="3600" b="0" i="1">
              <a:solidFill>
                <a:schemeClr val="accent3">
                  <a:lumMod val="60000"/>
                  <a:lumOff val="40000"/>
                </a:schemeClr>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3962400"/>
          </a:xfrm>
          <a:prstGeom prst="rect">
            <a:avLst/>
          </a:prstGeom>
        </p:spPr>
      </p:pic>
    </p:spTree>
    <p:extLst>
      <p:ext uri="{BB962C8B-B14F-4D97-AF65-F5344CB8AC3E}">
        <p14:creationId xmlns:p14="http://schemas.microsoft.com/office/powerpoint/2010/main" val="32360556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0C5170-3003-458C-8A5D-F2513E27EDD6}"/>
              </a:ext>
            </a:extLst>
          </p:cNvPr>
          <p:cNvSpPr>
            <a:spLocks noGrp="1"/>
          </p:cNvSpPr>
          <p:nvPr>
            <p:ph type="title"/>
          </p:nvPr>
        </p:nvSpPr>
        <p:spPr/>
        <p:txBody>
          <a:bodyPr/>
          <a:lstStyle/>
          <a:p>
            <a:r>
              <a:rPr lang="en-US" b="1"/>
              <a:t>Risk Management Overview</a:t>
            </a:r>
          </a:p>
        </p:txBody>
      </p:sp>
      <p:graphicFrame>
        <p:nvGraphicFramePr>
          <p:cNvPr id="4" name="Diagram 3">
            <a:extLst>
              <a:ext uri="{FF2B5EF4-FFF2-40B4-BE49-F238E27FC236}">
                <a16:creationId xmlns:a16="http://schemas.microsoft.com/office/drawing/2014/main" id="{513BB704-C4CA-40E8-954F-45D0EFD72A3A}"/>
              </a:ext>
            </a:extLst>
          </p:cNvPr>
          <p:cNvGraphicFramePr/>
          <p:nvPr/>
        </p:nvGraphicFramePr>
        <p:xfrm>
          <a:off x="2133600" y="1436427"/>
          <a:ext cx="76962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a:extLst>
              <a:ext uri="{FF2B5EF4-FFF2-40B4-BE49-F238E27FC236}">
                <a16:creationId xmlns:a16="http://schemas.microsoft.com/office/drawing/2014/main" id="{297866FE-FEA4-4FF9-8088-F936BD91E678}"/>
              </a:ext>
            </a:extLst>
          </p:cNvPr>
          <p:cNvSpPr txBox="1"/>
          <p:nvPr/>
        </p:nvSpPr>
        <p:spPr>
          <a:xfrm>
            <a:off x="5029200" y="4800602"/>
            <a:ext cx="1981200" cy="369332"/>
          </a:xfrm>
          <a:prstGeom prst="rect">
            <a:avLst/>
          </a:prstGeom>
          <a:noFill/>
        </p:spPr>
        <p:txBody>
          <a:bodyPr wrap="square" rtlCol="0">
            <a:spAutoFit/>
          </a:bodyPr>
          <a:lstStyle/>
          <a:p>
            <a:pPr defTabSz="457178">
              <a:defRPr/>
            </a:pPr>
            <a:r>
              <a:rPr lang="en-US">
                <a:solidFill>
                  <a:srgbClr val="214178"/>
                </a:solidFill>
                <a:latin typeface="Calibri"/>
              </a:rPr>
              <a:t>Risk Management</a:t>
            </a:r>
          </a:p>
        </p:txBody>
      </p:sp>
    </p:spTree>
    <p:extLst>
      <p:ext uri="{BB962C8B-B14F-4D97-AF65-F5344CB8AC3E}">
        <p14:creationId xmlns:p14="http://schemas.microsoft.com/office/powerpoint/2010/main" val="3629448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F189823-0976-4408-BBEB-D6680DA68F1C}"/>
              </a:ext>
            </a:extLst>
          </p:cNvPr>
          <p:cNvSpPr>
            <a:spLocks noGrp="1"/>
          </p:cNvSpPr>
          <p:nvPr>
            <p:ph type="sldNum" sz="quarter" idx="12"/>
          </p:nvPr>
        </p:nvSpPr>
        <p:spPr>
          <a:xfrm>
            <a:off x="1752600" y="6356352"/>
            <a:ext cx="2133600" cy="365125"/>
          </a:xfrm>
          <a:prstGeom prst="rect">
            <a:avLst/>
          </a:prstGeom>
        </p:spPr>
        <p:txBody>
          <a:bodyPr/>
          <a:lstStyle>
            <a:defPPr>
              <a:defRPr lang="en-US"/>
            </a:defPPr>
            <a:lvl1pPr marL="0" algn="l" defTabSz="914354" rtl="0" eaLnBrk="1" latinLnBrk="0" hangingPunct="1">
              <a:defRPr sz="10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a:lstStyle>
          <a:p>
            <a:pPr>
              <a:defRPr/>
            </a:pPr>
            <a:fld id="{9E160740-9D90-40D1-A5C5-89F69F9B2248}" type="slidenum">
              <a:rPr lang="en-US">
                <a:solidFill>
                  <a:srgbClr val="214178"/>
                </a:solidFill>
                <a:latin typeface="Calibri"/>
              </a:rPr>
              <a:pPr>
                <a:defRPr/>
              </a:pPr>
              <a:t>62</a:t>
            </a:fld>
            <a:endParaRPr lang="en-US">
              <a:solidFill>
                <a:srgbClr val="214178"/>
              </a:solidFill>
              <a:latin typeface="Calibri"/>
            </a:endParaRPr>
          </a:p>
        </p:txBody>
      </p:sp>
      <p:pic>
        <p:nvPicPr>
          <p:cNvPr id="10" name="Google Shape;683;p86">
            <a:extLst>
              <a:ext uri="{FF2B5EF4-FFF2-40B4-BE49-F238E27FC236}">
                <a16:creationId xmlns:a16="http://schemas.microsoft.com/office/drawing/2014/main" id="{4FE183A6-1AEE-489F-8B6F-B062A1C15C78}"/>
              </a:ext>
            </a:extLst>
          </p:cNvPr>
          <p:cNvPicPr preferRelativeResize="0"/>
          <p:nvPr/>
        </p:nvPicPr>
        <p:blipFill rotWithShape="1">
          <a:blip r:embed="rId2">
            <a:alphaModFix/>
          </a:blip>
          <a:srcRect r="23757"/>
          <a:stretch/>
        </p:blipFill>
        <p:spPr>
          <a:xfrm>
            <a:off x="5715001" y="867696"/>
            <a:ext cx="4953003" cy="3780507"/>
          </a:xfrm>
          <a:prstGeom prst="rect">
            <a:avLst/>
          </a:prstGeom>
          <a:noFill/>
          <a:ln>
            <a:noFill/>
          </a:ln>
        </p:spPr>
      </p:pic>
      <p:pic>
        <p:nvPicPr>
          <p:cNvPr id="11" name="Google Shape;684;p86">
            <a:extLst>
              <a:ext uri="{FF2B5EF4-FFF2-40B4-BE49-F238E27FC236}">
                <a16:creationId xmlns:a16="http://schemas.microsoft.com/office/drawing/2014/main" id="{39425B3E-C371-4D6C-A9F2-4E52BA9F67A2}"/>
              </a:ext>
            </a:extLst>
          </p:cNvPr>
          <p:cNvPicPr preferRelativeResize="0"/>
          <p:nvPr/>
        </p:nvPicPr>
        <p:blipFill rotWithShape="1">
          <a:blip r:embed="rId3">
            <a:alphaModFix/>
          </a:blip>
          <a:srcRect l="3003" t="921" r="9683"/>
          <a:stretch/>
        </p:blipFill>
        <p:spPr>
          <a:xfrm>
            <a:off x="6727200" y="1219203"/>
            <a:ext cx="3940800" cy="2587869"/>
          </a:xfrm>
          <a:prstGeom prst="rect">
            <a:avLst/>
          </a:prstGeom>
          <a:noFill/>
          <a:ln>
            <a:noFill/>
          </a:ln>
        </p:spPr>
      </p:pic>
      <p:sp>
        <p:nvSpPr>
          <p:cNvPr id="12" name="Google Shape;685;p86">
            <a:extLst>
              <a:ext uri="{FF2B5EF4-FFF2-40B4-BE49-F238E27FC236}">
                <a16:creationId xmlns:a16="http://schemas.microsoft.com/office/drawing/2014/main" id="{8725E5B0-7338-45BC-A033-70406EE45D82}"/>
              </a:ext>
            </a:extLst>
          </p:cNvPr>
          <p:cNvSpPr txBox="1"/>
          <p:nvPr/>
        </p:nvSpPr>
        <p:spPr>
          <a:xfrm>
            <a:off x="1831429" y="1347302"/>
            <a:ext cx="4534425" cy="2996100"/>
          </a:xfrm>
          <a:prstGeom prst="rect">
            <a:avLst/>
          </a:prstGeom>
          <a:noFill/>
          <a:ln>
            <a:noFill/>
          </a:ln>
        </p:spPr>
        <p:txBody>
          <a:bodyPr spcFirstLastPara="1" wrap="square" lIns="68569" tIns="68569" rIns="68569" bIns="68569" anchor="t" anchorCtr="0">
            <a:noAutofit/>
          </a:bodyPr>
          <a:lstStyle/>
          <a:p>
            <a:pPr defTabSz="457178">
              <a:lnSpc>
                <a:spcPct val="115000"/>
              </a:lnSpc>
              <a:buClr>
                <a:srgbClr val="214178"/>
              </a:buClr>
              <a:buSzPts val="1100"/>
              <a:defRPr/>
            </a:pPr>
            <a:r>
              <a:rPr lang="en-US" sz="1351" b="1">
                <a:solidFill>
                  <a:srgbClr val="7F7F7F"/>
                </a:solidFill>
                <a:latin typeface="Open Sans"/>
                <a:ea typeface="Open Sans"/>
                <a:cs typeface="Open Sans"/>
                <a:sym typeface="Open Sans"/>
              </a:rPr>
              <a:t>Educate and engage your workforce</a:t>
            </a:r>
            <a:endParaRPr sz="1351" b="1">
              <a:solidFill>
                <a:srgbClr val="7F7F7F"/>
              </a:solidFill>
              <a:latin typeface="Open Sans"/>
              <a:ea typeface="Open Sans"/>
              <a:cs typeface="Open Sans"/>
              <a:sym typeface="Open Sans"/>
            </a:endParaRPr>
          </a:p>
          <a:p>
            <a:pPr marL="342882" indent="-238113" defTabSz="457178">
              <a:lnSpc>
                <a:spcPct val="115000"/>
              </a:lnSpc>
              <a:buClr>
                <a:srgbClr val="214178"/>
              </a:buClr>
              <a:buSzPts val="1400"/>
              <a:buFont typeface="Open Sans"/>
              <a:buChar char="●"/>
              <a:defRPr/>
            </a:pPr>
            <a:r>
              <a:rPr lang="en-US" sz="1300">
                <a:solidFill>
                  <a:srgbClr val="214178"/>
                </a:solidFill>
                <a:latin typeface="Open Sans"/>
                <a:ea typeface="Open Sans"/>
                <a:cs typeface="Open Sans"/>
                <a:sym typeface="Open Sans"/>
              </a:rPr>
              <a:t>Deliver memorable campaigns with industry-leading content &amp; assessments</a:t>
            </a:r>
            <a:endParaRPr sz="1300">
              <a:solidFill>
                <a:srgbClr val="214178"/>
              </a:solidFill>
              <a:latin typeface="Open Sans"/>
              <a:ea typeface="Open Sans"/>
              <a:cs typeface="Open Sans"/>
              <a:sym typeface="Open Sans"/>
            </a:endParaRPr>
          </a:p>
          <a:p>
            <a:pPr marL="342882" indent="-238113" defTabSz="457178">
              <a:lnSpc>
                <a:spcPct val="115000"/>
              </a:lnSpc>
              <a:buClr>
                <a:srgbClr val="214178"/>
              </a:buClr>
              <a:buSzPts val="1400"/>
              <a:buFont typeface="Open Sans"/>
              <a:buChar char="●"/>
              <a:defRPr/>
            </a:pPr>
            <a:r>
              <a:rPr lang="en-US" sz="1300">
                <a:solidFill>
                  <a:srgbClr val="214178"/>
                </a:solidFill>
                <a:latin typeface="Open Sans"/>
                <a:ea typeface="Open Sans"/>
                <a:cs typeface="Open Sans"/>
                <a:sym typeface="Open Sans"/>
              </a:rPr>
              <a:t>350+ training modules in 34+ languages</a:t>
            </a:r>
            <a:endParaRPr sz="1300">
              <a:solidFill>
                <a:srgbClr val="214178"/>
              </a:solidFill>
              <a:latin typeface="Open Sans"/>
              <a:ea typeface="Open Sans"/>
              <a:cs typeface="Open Sans"/>
              <a:sym typeface="Open Sans"/>
            </a:endParaRPr>
          </a:p>
          <a:p>
            <a:pPr defTabSz="457178">
              <a:lnSpc>
                <a:spcPct val="115000"/>
              </a:lnSpc>
              <a:spcBef>
                <a:spcPts val="825"/>
              </a:spcBef>
              <a:buClr>
                <a:srgbClr val="214178"/>
              </a:buClr>
              <a:buSzPts val="1100"/>
              <a:defRPr/>
            </a:pPr>
            <a:r>
              <a:rPr lang="en-US" sz="1351" b="1">
                <a:solidFill>
                  <a:srgbClr val="7F7F7F"/>
                </a:solidFill>
                <a:latin typeface="Open Sans"/>
                <a:ea typeface="Open Sans"/>
                <a:cs typeface="Open Sans"/>
                <a:sym typeface="Open Sans"/>
              </a:rPr>
              <a:t>Inspire better cybersecurity habits</a:t>
            </a:r>
            <a:endParaRPr sz="1351" b="1">
              <a:solidFill>
                <a:srgbClr val="7F7F7F"/>
              </a:solidFill>
              <a:latin typeface="Open Sans"/>
              <a:ea typeface="Open Sans"/>
              <a:cs typeface="Open Sans"/>
              <a:sym typeface="Open Sans"/>
            </a:endParaRPr>
          </a:p>
          <a:p>
            <a:pPr marL="342882" indent="-238113" defTabSz="457178">
              <a:lnSpc>
                <a:spcPct val="115000"/>
              </a:lnSpc>
              <a:buClr>
                <a:srgbClr val="214178"/>
              </a:buClr>
              <a:buSzPts val="1400"/>
              <a:buFont typeface="Open Sans"/>
              <a:buChar char="●"/>
              <a:defRPr/>
            </a:pPr>
            <a:r>
              <a:rPr lang="en-US" sz="1300">
                <a:solidFill>
                  <a:srgbClr val="214178"/>
                </a:solidFill>
                <a:latin typeface="Open Sans"/>
                <a:ea typeface="Open Sans"/>
                <a:cs typeface="Open Sans"/>
                <a:sym typeface="Open Sans"/>
              </a:rPr>
              <a:t>Educate year-round and serve in-the-moment training for employees who need it most</a:t>
            </a:r>
            <a:endParaRPr sz="1300">
              <a:solidFill>
                <a:srgbClr val="214178"/>
              </a:solidFill>
              <a:latin typeface="Open Sans"/>
              <a:ea typeface="Open Sans"/>
              <a:cs typeface="Open Sans"/>
              <a:sym typeface="Open Sans"/>
            </a:endParaRPr>
          </a:p>
          <a:p>
            <a:pPr marL="342882" indent="-238113" defTabSz="457178">
              <a:lnSpc>
                <a:spcPct val="115000"/>
              </a:lnSpc>
              <a:buClr>
                <a:srgbClr val="214178"/>
              </a:buClr>
              <a:buSzPts val="1400"/>
              <a:buFont typeface="Open Sans"/>
              <a:buChar char="●"/>
              <a:defRPr/>
            </a:pPr>
            <a:r>
              <a:rPr lang="en-US" sz="1300">
                <a:solidFill>
                  <a:srgbClr val="214178"/>
                </a:solidFill>
                <a:latin typeface="Open Sans"/>
                <a:ea typeface="Open Sans"/>
                <a:cs typeface="Open Sans"/>
                <a:sym typeface="Open Sans"/>
              </a:rPr>
              <a:t>1000+ phishing simulation templates with multiple attack types</a:t>
            </a:r>
            <a:endParaRPr sz="1300">
              <a:solidFill>
                <a:srgbClr val="214178"/>
              </a:solidFill>
              <a:latin typeface="Open Sans"/>
              <a:ea typeface="Open Sans"/>
              <a:cs typeface="Open Sans"/>
              <a:sym typeface="Open Sans"/>
            </a:endParaRPr>
          </a:p>
          <a:p>
            <a:pPr defTabSz="457178">
              <a:lnSpc>
                <a:spcPct val="115000"/>
              </a:lnSpc>
              <a:spcBef>
                <a:spcPts val="825"/>
              </a:spcBef>
              <a:buClr>
                <a:srgbClr val="214178"/>
              </a:buClr>
              <a:buSzPts val="1100"/>
              <a:defRPr/>
            </a:pPr>
            <a:r>
              <a:rPr lang="en-US" sz="1351" b="1">
                <a:solidFill>
                  <a:srgbClr val="7F7F7F"/>
                </a:solidFill>
                <a:latin typeface="Open Sans"/>
                <a:ea typeface="Open Sans"/>
                <a:cs typeface="Open Sans"/>
                <a:sym typeface="Open Sans"/>
              </a:rPr>
              <a:t>Reduce security incidents</a:t>
            </a:r>
            <a:endParaRPr sz="1351" b="1">
              <a:solidFill>
                <a:srgbClr val="7F7F7F"/>
              </a:solidFill>
              <a:latin typeface="Open Sans"/>
              <a:ea typeface="Open Sans"/>
              <a:cs typeface="Open Sans"/>
              <a:sym typeface="Open Sans"/>
            </a:endParaRPr>
          </a:p>
          <a:p>
            <a:pPr marL="342882" indent="-238113" defTabSz="457178">
              <a:lnSpc>
                <a:spcPct val="115000"/>
              </a:lnSpc>
              <a:buClr>
                <a:srgbClr val="214178"/>
              </a:buClr>
              <a:buSzPts val="1400"/>
              <a:buFont typeface="Open Sans"/>
              <a:buChar char="●"/>
              <a:defRPr/>
            </a:pPr>
            <a:r>
              <a:rPr lang="en-US" sz="1300">
                <a:solidFill>
                  <a:srgbClr val="214178"/>
                </a:solidFill>
                <a:latin typeface="Open Sans"/>
                <a:ea typeface="Open Sans"/>
                <a:cs typeface="Open Sans"/>
                <a:sym typeface="Open Sans"/>
              </a:rPr>
              <a:t>Avoid attacks and quickly respond to employee-reported events</a:t>
            </a:r>
            <a:endParaRPr sz="1300">
              <a:solidFill>
                <a:srgbClr val="214178"/>
              </a:solidFill>
              <a:latin typeface="Open Sans"/>
              <a:ea typeface="Open Sans"/>
              <a:cs typeface="Open Sans"/>
              <a:sym typeface="Open Sans"/>
            </a:endParaRPr>
          </a:p>
          <a:p>
            <a:pPr marL="342882" indent="-238113" defTabSz="457178">
              <a:lnSpc>
                <a:spcPct val="115000"/>
              </a:lnSpc>
              <a:buClr>
                <a:srgbClr val="214178"/>
              </a:buClr>
              <a:buSzPts val="1400"/>
              <a:buFont typeface="Open Sans"/>
              <a:buChar char="●"/>
              <a:defRPr/>
            </a:pPr>
            <a:r>
              <a:rPr lang="en-US" sz="1300">
                <a:solidFill>
                  <a:srgbClr val="214178"/>
                </a:solidFill>
                <a:latin typeface="Open Sans"/>
                <a:ea typeface="Open Sans"/>
                <a:cs typeface="Open Sans"/>
                <a:sym typeface="Open Sans"/>
              </a:rPr>
              <a:t>Automated reporting button, reports and analytics</a:t>
            </a:r>
            <a:endParaRPr sz="1300">
              <a:solidFill>
                <a:srgbClr val="214178"/>
              </a:solidFill>
              <a:latin typeface="Open Sans"/>
              <a:ea typeface="Open Sans"/>
              <a:cs typeface="Open Sans"/>
              <a:sym typeface="Open Sans"/>
            </a:endParaRPr>
          </a:p>
          <a:p>
            <a:pPr defTabSz="457178">
              <a:lnSpc>
                <a:spcPct val="115000"/>
              </a:lnSpc>
              <a:spcBef>
                <a:spcPts val="825"/>
              </a:spcBef>
              <a:buClr>
                <a:srgbClr val="214178"/>
              </a:buClr>
              <a:buSzPts val="1100"/>
              <a:defRPr/>
            </a:pPr>
            <a:r>
              <a:rPr lang="en-US" sz="1351" b="1">
                <a:solidFill>
                  <a:srgbClr val="7F7F7F"/>
                </a:solidFill>
                <a:latin typeface="Open Sans"/>
                <a:ea typeface="Open Sans"/>
                <a:cs typeface="Open Sans"/>
                <a:sym typeface="Open Sans"/>
              </a:rPr>
              <a:t>Build a culture of security </a:t>
            </a:r>
            <a:endParaRPr sz="1351" b="1">
              <a:solidFill>
                <a:srgbClr val="7F7F7F"/>
              </a:solidFill>
              <a:latin typeface="Open Sans"/>
              <a:ea typeface="Open Sans"/>
              <a:cs typeface="Open Sans"/>
              <a:sym typeface="Open Sans"/>
            </a:endParaRPr>
          </a:p>
          <a:p>
            <a:pPr marL="342882" indent="-238113" defTabSz="457178">
              <a:lnSpc>
                <a:spcPct val="115000"/>
              </a:lnSpc>
              <a:buClr>
                <a:srgbClr val="214178"/>
              </a:buClr>
              <a:buSzPts val="1400"/>
              <a:buFont typeface="Open Sans"/>
              <a:buChar char="●"/>
              <a:defRPr/>
            </a:pPr>
            <a:r>
              <a:rPr lang="en-US" sz="1300">
                <a:solidFill>
                  <a:srgbClr val="214178"/>
                </a:solidFill>
                <a:latin typeface="Open Sans"/>
                <a:ea typeface="Open Sans"/>
                <a:cs typeface="Open Sans"/>
                <a:sym typeface="Open Sans"/>
              </a:rPr>
              <a:t>Go beyond awareness with a culture built to keep your organization secure</a:t>
            </a:r>
            <a:endParaRPr sz="1300">
              <a:solidFill>
                <a:srgbClr val="214178"/>
              </a:solidFill>
              <a:latin typeface="Open Sans"/>
              <a:ea typeface="Open Sans"/>
              <a:cs typeface="Open Sans"/>
              <a:sym typeface="Open Sans"/>
            </a:endParaRPr>
          </a:p>
          <a:p>
            <a:pPr marL="342882" indent="-238113" defTabSz="457178">
              <a:lnSpc>
                <a:spcPct val="115000"/>
              </a:lnSpc>
              <a:buClr>
                <a:srgbClr val="214178"/>
              </a:buClr>
              <a:buSzPts val="1400"/>
              <a:buFont typeface="Open Sans"/>
              <a:buChar char="●"/>
              <a:defRPr/>
            </a:pPr>
            <a:r>
              <a:rPr lang="en-US" sz="1300">
                <a:solidFill>
                  <a:srgbClr val="214178"/>
                </a:solidFill>
                <a:latin typeface="Open Sans"/>
                <a:ea typeface="Open Sans"/>
                <a:cs typeface="Open Sans"/>
                <a:sym typeface="Open Sans"/>
              </a:rPr>
              <a:t>Program resources — posters, infographics, kits and more</a:t>
            </a:r>
            <a:endParaRPr sz="1300" b="1">
              <a:solidFill>
                <a:srgbClr val="BFBFBF"/>
              </a:solidFill>
              <a:latin typeface="Open Sans"/>
              <a:ea typeface="Open Sans"/>
              <a:cs typeface="Open Sans"/>
              <a:sym typeface="Open Sans"/>
            </a:endParaRPr>
          </a:p>
          <a:p>
            <a:pPr defTabSz="457178">
              <a:lnSpc>
                <a:spcPct val="115000"/>
              </a:lnSpc>
              <a:buClr>
                <a:srgbClr val="214178"/>
              </a:buClr>
              <a:buSzPts val="1800"/>
              <a:defRPr/>
            </a:pPr>
            <a:endParaRPr sz="1351" b="1">
              <a:solidFill>
                <a:srgbClr val="BFBFBF"/>
              </a:solidFill>
              <a:latin typeface="Open Sans"/>
              <a:ea typeface="Open Sans"/>
              <a:cs typeface="Open Sans"/>
              <a:sym typeface="Open Sans"/>
            </a:endParaRPr>
          </a:p>
        </p:txBody>
      </p:sp>
      <p:pic>
        <p:nvPicPr>
          <p:cNvPr id="13" name="Google Shape;686;p86">
            <a:extLst>
              <a:ext uri="{FF2B5EF4-FFF2-40B4-BE49-F238E27FC236}">
                <a16:creationId xmlns:a16="http://schemas.microsoft.com/office/drawing/2014/main" id="{8FB246F5-31FB-4E76-B11D-64D072F55D7B}"/>
              </a:ext>
            </a:extLst>
          </p:cNvPr>
          <p:cNvPicPr preferRelativeResize="0"/>
          <p:nvPr/>
        </p:nvPicPr>
        <p:blipFill rotWithShape="1">
          <a:blip r:embed="rId4">
            <a:alphaModFix/>
          </a:blip>
          <a:srcRect/>
          <a:stretch/>
        </p:blipFill>
        <p:spPr>
          <a:xfrm>
            <a:off x="1881434" y="543463"/>
            <a:ext cx="1849689" cy="296775"/>
          </a:xfrm>
          <a:prstGeom prst="rect">
            <a:avLst/>
          </a:prstGeom>
          <a:noFill/>
          <a:ln>
            <a:noFill/>
          </a:ln>
        </p:spPr>
      </p:pic>
      <p:sp>
        <p:nvSpPr>
          <p:cNvPr id="14" name="Google Shape;687;p86">
            <a:extLst>
              <a:ext uri="{FF2B5EF4-FFF2-40B4-BE49-F238E27FC236}">
                <a16:creationId xmlns:a16="http://schemas.microsoft.com/office/drawing/2014/main" id="{6099982D-8577-4BD3-9DF2-196ADD57059D}"/>
              </a:ext>
            </a:extLst>
          </p:cNvPr>
          <p:cNvSpPr txBox="1">
            <a:spLocks/>
          </p:cNvSpPr>
          <p:nvPr/>
        </p:nvSpPr>
        <p:spPr>
          <a:xfrm>
            <a:off x="1771144" y="872667"/>
            <a:ext cx="5196600" cy="395775"/>
          </a:xfrm>
          <a:prstGeom prst="rect">
            <a:avLst/>
          </a:prstGeom>
          <a:noFill/>
          <a:ln>
            <a:noFill/>
          </a:ln>
        </p:spPr>
        <p:txBody>
          <a:bodyPr spcFirstLastPara="1" vert="horz" wrap="square" lIns="68569" tIns="34275" rIns="68569" bIns="34275" rtlCol="0" anchor="ctr" anchorCtr="0">
            <a:noAutofit/>
          </a:bodyPr>
          <a:lstStyle>
            <a:lvl1pPr algn="ctr" defTabSz="914400" rtl="0" eaLnBrk="1" latinLnBrk="0" hangingPunct="1">
              <a:spcBef>
                <a:spcPct val="0"/>
              </a:spcBef>
              <a:buNone/>
              <a:defRPr sz="4400" kern="1200" baseline="0">
                <a:solidFill>
                  <a:schemeClr val="tx1"/>
                </a:solidFill>
                <a:latin typeface="+mj-lt"/>
                <a:ea typeface="+mj-ea"/>
                <a:cs typeface="+mj-cs"/>
              </a:defRPr>
            </a:lvl1pPr>
          </a:lstStyle>
          <a:p>
            <a:pPr algn="l" defTabSz="914354">
              <a:lnSpc>
                <a:spcPct val="90000"/>
              </a:lnSpc>
              <a:spcBef>
                <a:spcPts val="0"/>
              </a:spcBef>
              <a:buClr>
                <a:srgbClr val="214178"/>
              </a:buClr>
              <a:buSzPts val="1100"/>
              <a:defRPr/>
            </a:pPr>
            <a:r>
              <a:rPr lang="en-US" sz="2251">
                <a:solidFill>
                  <a:srgbClr val="214178"/>
                </a:solidFill>
                <a:latin typeface="Calibri"/>
              </a:rPr>
              <a:t>Educate &amp; empower employees</a:t>
            </a:r>
          </a:p>
        </p:txBody>
      </p:sp>
    </p:spTree>
    <p:extLst>
      <p:ext uri="{BB962C8B-B14F-4D97-AF65-F5344CB8AC3E}">
        <p14:creationId xmlns:p14="http://schemas.microsoft.com/office/powerpoint/2010/main" val="260305638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6690A98-C99E-4F80-A20E-48030B050845}"/>
              </a:ext>
            </a:extLst>
          </p:cNvPr>
          <p:cNvPicPr>
            <a:picLocks noChangeAspect="1"/>
          </p:cNvPicPr>
          <p:nvPr/>
        </p:nvPicPr>
        <p:blipFill>
          <a:blip r:embed="rId2"/>
          <a:stretch>
            <a:fillRect/>
          </a:stretch>
        </p:blipFill>
        <p:spPr>
          <a:xfrm>
            <a:off x="1600201" y="3352800"/>
            <a:ext cx="8882299" cy="2362200"/>
          </a:xfrm>
          <a:prstGeom prst="rect">
            <a:avLst/>
          </a:prstGeom>
        </p:spPr>
      </p:pic>
      <p:pic>
        <p:nvPicPr>
          <p:cNvPr id="10" name="Picture 9">
            <a:extLst>
              <a:ext uri="{FF2B5EF4-FFF2-40B4-BE49-F238E27FC236}">
                <a16:creationId xmlns:a16="http://schemas.microsoft.com/office/drawing/2014/main" id="{82B6C56C-C163-42E0-B375-F53CC04428E8}"/>
              </a:ext>
            </a:extLst>
          </p:cNvPr>
          <p:cNvPicPr>
            <a:picLocks noChangeAspect="1"/>
          </p:cNvPicPr>
          <p:nvPr/>
        </p:nvPicPr>
        <p:blipFill>
          <a:blip r:embed="rId3"/>
          <a:stretch>
            <a:fillRect/>
          </a:stretch>
        </p:blipFill>
        <p:spPr>
          <a:xfrm>
            <a:off x="1637020" y="76205"/>
            <a:ext cx="8878581" cy="3047999"/>
          </a:xfrm>
          <a:prstGeom prst="rect">
            <a:avLst/>
          </a:prstGeom>
        </p:spPr>
      </p:pic>
    </p:spTree>
    <p:extLst>
      <p:ext uri="{BB962C8B-B14F-4D97-AF65-F5344CB8AC3E}">
        <p14:creationId xmlns:p14="http://schemas.microsoft.com/office/powerpoint/2010/main" val="179113313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241FEA-5D10-4E7B-8FD5-EFE71BFAF8B1}"/>
              </a:ext>
            </a:extLst>
          </p:cNvPr>
          <p:cNvSpPr>
            <a:spLocks noGrp="1"/>
          </p:cNvSpPr>
          <p:nvPr>
            <p:ph type="title"/>
          </p:nvPr>
        </p:nvSpPr>
        <p:spPr>
          <a:xfrm>
            <a:off x="1981200" y="274639"/>
            <a:ext cx="8229600" cy="1143000"/>
          </a:xfrm>
        </p:spPr>
        <p:txBody>
          <a:bodyPr anchor="ctr">
            <a:normAutofit/>
          </a:bodyPr>
          <a:lstStyle/>
          <a:p>
            <a:r>
              <a:rPr lang="en-US" b="1"/>
              <a:t>RCORP Resources For You</a:t>
            </a:r>
          </a:p>
        </p:txBody>
      </p:sp>
      <p:sp>
        <p:nvSpPr>
          <p:cNvPr id="3" name="Content Placeholder 2">
            <a:extLst>
              <a:ext uri="{FF2B5EF4-FFF2-40B4-BE49-F238E27FC236}">
                <a16:creationId xmlns:a16="http://schemas.microsoft.com/office/drawing/2014/main" id="{6660C0E3-D99E-4EED-B710-3B0A94E2A87D}"/>
              </a:ext>
            </a:extLst>
          </p:cNvPr>
          <p:cNvSpPr>
            <a:spLocks noGrp="1"/>
          </p:cNvSpPr>
          <p:nvPr>
            <p:ph sz="half" idx="1"/>
          </p:nvPr>
        </p:nvSpPr>
        <p:spPr>
          <a:xfrm>
            <a:off x="640080" y="1600201"/>
            <a:ext cx="5379720" cy="4267200"/>
          </a:xfrm>
        </p:spPr>
        <p:txBody>
          <a:bodyPr>
            <a:normAutofit/>
          </a:bodyPr>
          <a:lstStyle/>
          <a:p>
            <a:r>
              <a:rPr lang="en-US"/>
              <a:t>The RCORP-TA portal is publicly available and has information about programs, grantees, and various trainings and resources available.</a:t>
            </a:r>
          </a:p>
          <a:p>
            <a:r>
              <a:rPr lang="en-US" sz="2400">
                <a:hlinkClick r:id="rId2"/>
              </a:rPr>
              <a:t>https://www.rcorp-ta.org/</a:t>
            </a:r>
            <a:endParaRPr lang="en-US" sz="2400"/>
          </a:p>
          <a:p>
            <a:endParaRPr lang="en-US"/>
          </a:p>
        </p:txBody>
      </p:sp>
      <p:pic>
        <p:nvPicPr>
          <p:cNvPr id="5" name="Picture 4">
            <a:extLst>
              <a:ext uri="{FF2B5EF4-FFF2-40B4-BE49-F238E27FC236}">
                <a16:creationId xmlns:a16="http://schemas.microsoft.com/office/drawing/2014/main" id="{181B477C-5298-45DF-8D5C-58D150A44740}"/>
              </a:ext>
            </a:extLst>
          </p:cNvPr>
          <p:cNvPicPr>
            <a:picLocks noChangeAspect="1"/>
          </p:cNvPicPr>
          <p:nvPr/>
        </p:nvPicPr>
        <p:blipFill>
          <a:blip r:embed="rId3"/>
          <a:stretch>
            <a:fillRect/>
          </a:stretch>
        </p:blipFill>
        <p:spPr>
          <a:xfrm>
            <a:off x="6172200" y="1709534"/>
            <a:ext cx="4038600" cy="4157871"/>
          </a:xfrm>
          <a:prstGeom prst="rect">
            <a:avLst/>
          </a:prstGeom>
          <a:noFill/>
        </p:spPr>
      </p:pic>
    </p:spTree>
    <p:extLst>
      <p:ext uri="{BB962C8B-B14F-4D97-AF65-F5344CB8AC3E}">
        <p14:creationId xmlns:p14="http://schemas.microsoft.com/office/powerpoint/2010/main" val="283320741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D4DBBD1-0C3B-4A3C-89FB-B3E01B1E8B68}"/>
              </a:ext>
            </a:extLst>
          </p:cNvPr>
          <p:cNvPicPr>
            <a:picLocks noChangeAspect="1"/>
          </p:cNvPicPr>
          <p:nvPr/>
        </p:nvPicPr>
        <p:blipFill>
          <a:blip r:embed="rId3"/>
          <a:stretch>
            <a:fillRect/>
          </a:stretch>
        </p:blipFill>
        <p:spPr>
          <a:xfrm>
            <a:off x="0" y="2"/>
            <a:ext cx="12192000" cy="6885044"/>
          </a:xfrm>
          <a:prstGeom prst="rect">
            <a:avLst/>
          </a:prstGeom>
        </p:spPr>
      </p:pic>
      <p:pic>
        <p:nvPicPr>
          <p:cNvPr id="5" name="Content Placeholder 4" descr="Text&#10;&#10;Description automatically generated">
            <a:extLst>
              <a:ext uri="{FF2B5EF4-FFF2-40B4-BE49-F238E27FC236}">
                <a16:creationId xmlns:a16="http://schemas.microsoft.com/office/drawing/2014/main" id="{6CDF9399-C2D5-4D18-BEF9-CE360B4860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44417" y="246653"/>
            <a:ext cx="5825619" cy="1596219"/>
          </a:xfrm>
          <a:prstGeom prst="rect">
            <a:avLst/>
          </a:prstGeom>
        </p:spPr>
      </p:pic>
      <p:pic>
        <p:nvPicPr>
          <p:cNvPr id="2" name="Picture 1">
            <a:extLst>
              <a:ext uri="{FF2B5EF4-FFF2-40B4-BE49-F238E27FC236}">
                <a16:creationId xmlns:a16="http://schemas.microsoft.com/office/drawing/2014/main" id="{EC0E6DB4-6BE6-42B2-9781-978BB7D11188}"/>
              </a:ext>
            </a:extLst>
          </p:cNvPr>
          <p:cNvPicPr>
            <a:picLocks noChangeAspect="1"/>
          </p:cNvPicPr>
          <p:nvPr/>
        </p:nvPicPr>
        <p:blipFill>
          <a:blip r:embed="rId5"/>
          <a:stretch>
            <a:fillRect/>
          </a:stretch>
        </p:blipFill>
        <p:spPr>
          <a:xfrm>
            <a:off x="3483160" y="2409162"/>
            <a:ext cx="5486876" cy="2066723"/>
          </a:xfrm>
          <a:prstGeom prst="rect">
            <a:avLst/>
          </a:prstGeom>
        </p:spPr>
      </p:pic>
      <p:sp>
        <p:nvSpPr>
          <p:cNvPr id="6" name="TextBox 5">
            <a:extLst>
              <a:ext uri="{FF2B5EF4-FFF2-40B4-BE49-F238E27FC236}">
                <a16:creationId xmlns:a16="http://schemas.microsoft.com/office/drawing/2014/main" id="{1E687DA6-310E-4CE7-9AB6-74840F90069B}"/>
              </a:ext>
            </a:extLst>
          </p:cNvPr>
          <p:cNvSpPr txBox="1"/>
          <p:nvPr/>
        </p:nvSpPr>
        <p:spPr>
          <a:xfrm>
            <a:off x="2618274" y="6070838"/>
            <a:ext cx="7216648" cy="738664"/>
          </a:xfrm>
          <a:prstGeom prst="rect">
            <a:avLst/>
          </a:prstGeom>
          <a:noFill/>
        </p:spPr>
        <p:txBody>
          <a:bodyPr wrap="square">
            <a:spAutoFit/>
          </a:bodyPr>
          <a:lstStyle/>
          <a:p>
            <a:pPr marL="0" marR="0" algn="ctr">
              <a:spcBef>
                <a:spcPts val="0"/>
              </a:spcBef>
              <a:spcAft>
                <a:spcPts val="0"/>
              </a:spcAft>
            </a:pPr>
            <a:r>
              <a:rPr lang="en-US" sz="1050">
                <a:effectLst/>
                <a:latin typeface="Calibri" panose="020F0502020204030204" pitchFamily="34" charset="0"/>
                <a:ea typeface="Calibri" panose="020F0502020204030204" pitchFamily="34" charset="0"/>
              </a:rPr>
              <a:t>This project is supported by the Health Resources and Services Administration (HRSA) of the U.S. Department of Health and Human Services (HHS) as part of an award totaling $1,000,000 with zero percentage financed with non-governmental sources. The contents are those of the author(s) and do not necessarily represent the official views of, nor an endorsement, by HRSA, HHS, or the U.S. Government. For more information, please visit HRSA.gov.</a:t>
            </a:r>
          </a:p>
        </p:txBody>
      </p:sp>
    </p:spTree>
    <p:extLst>
      <p:ext uri="{BB962C8B-B14F-4D97-AF65-F5344CB8AC3E}">
        <p14:creationId xmlns:p14="http://schemas.microsoft.com/office/powerpoint/2010/main" val="155602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356EEC-ED7A-4362-A074-A8AE27FF2728}"/>
              </a:ext>
            </a:extLst>
          </p:cNvPr>
          <p:cNvSpPr>
            <a:spLocks noGrp="1"/>
          </p:cNvSpPr>
          <p:nvPr>
            <p:ph type="title"/>
          </p:nvPr>
        </p:nvSpPr>
        <p:spPr/>
        <p:txBody>
          <a:bodyPr/>
          <a:lstStyle/>
          <a:p>
            <a:r>
              <a:rPr lang="en-US" b="1"/>
              <a:t>Zach Grimes, MS-HIM, RHIA</a:t>
            </a:r>
          </a:p>
        </p:txBody>
      </p:sp>
      <p:sp>
        <p:nvSpPr>
          <p:cNvPr id="7" name="Content Placeholder 2">
            <a:extLst>
              <a:ext uri="{FF2B5EF4-FFF2-40B4-BE49-F238E27FC236}">
                <a16:creationId xmlns:a16="http://schemas.microsoft.com/office/drawing/2014/main" id="{401B3A6E-0525-4E7C-A1B4-417B2D073E22}"/>
              </a:ext>
            </a:extLst>
          </p:cNvPr>
          <p:cNvSpPr txBox="1">
            <a:spLocks/>
          </p:cNvSpPr>
          <p:nvPr/>
        </p:nvSpPr>
        <p:spPr>
          <a:xfrm>
            <a:off x="514757" y="1036320"/>
            <a:ext cx="6963003" cy="4602479"/>
          </a:xfrm>
          <a:prstGeom prst="rect">
            <a:avLst/>
          </a:prstGeom>
          <a:noFill/>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a:effectLst/>
                <a:latin typeface="Calibri" panose="020F0502020204030204" pitchFamily="34" charset="0"/>
                <a:ea typeface="Calibri" panose="020F0502020204030204" pitchFamily="34" charset="0"/>
              </a:rPr>
              <a:t>Zach is currently a Clinical Consultant for the Oklahoma Foundation for Medical Quality (OFMQ). Zach has an employment history of outpatient coding, inpatient coding and outpatient coding compliance for Integris Health. His current role as a clinical consultant involves assistance in quality improvement methodologies as it relates to physician office and hospital settings of care, assurance of data integration requirements being communicated to physician practices and vendors, application of provider training/ assistance on electronic clinical quality measures (</a:t>
            </a:r>
            <a:r>
              <a:rPr lang="en-US" sz="1800" dirty="0" err="1">
                <a:effectLst/>
                <a:latin typeface="Calibri" panose="020F0502020204030204" pitchFamily="34" charset="0"/>
                <a:ea typeface="Calibri" panose="020F0502020204030204" pitchFamily="34" charset="0"/>
              </a:rPr>
              <a:t>eCQM</a:t>
            </a:r>
            <a:r>
              <a:rPr lang="en-US" sz="1800" dirty="0">
                <a:effectLst/>
                <a:latin typeface="Calibri" panose="020F0502020204030204" pitchFamily="34" charset="0"/>
                <a:ea typeface="Calibri" panose="020F0502020204030204" pitchFamily="34" charset="0"/>
              </a:rPr>
              <a:t>), and the meeting of national benchmarks. Other core roles involve the development and disseminate of feedback materials such as project data reports, best practices, workflow analysis results, and technical reports. He currently works alongside multiple projects within OFMQ that are all aimed at positive community outreach enlistment. The varying Health Information Management positions he’s held over the years has allowed for an intuitive understanding of the functional necessity enlisted within healthcare. Zach Grimes holds a Bachelor’s in Health Information Management as well as a Master’s in Health Information Management. He is a Registered Health Information Administrator (RHIA), Certified Naloxone Trainer and Certified Stigma Trainer.</a:t>
            </a:r>
          </a:p>
          <a:p>
            <a:pPr marL="0" indent="0">
              <a:buNone/>
            </a:pPr>
            <a:r>
              <a:rPr lang="en-US" dirty="0"/>
              <a:t>	</a:t>
            </a:r>
          </a:p>
          <a:p>
            <a:pPr marL="742913" lvl="1" indent="-285737"/>
            <a:endParaRPr lang="en-US" sz="2000" dirty="0"/>
          </a:p>
        </p:txBody>
      </p:sp>
      <p:pic>
        <p:nvPicPr>
          <p:cNvPr id="9" name="Content Placeholder 4" descr="Text&#10;&#10;Description automatically generated">
            <a:extLst>
              <a:ext uri="{FF2B5EF4-FFF2-40B4-BE49-F238E27FC236}">
                <a16:creationId xmlns:a16="http://schemas.microsoft.com/office/drawing/2014/main" id="{1211D0E4-FA68-40BB-A79E-BE74578129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34476" y="6159501"/>
            <a:ext cx="2030197" cy="556275"/>
          </a:xfrm>
          <a:prstGeom prst="rect">
            <a:avLst/>
          </a:prstGeom>
        </p:spPr>
      </p:pic>
      <p:pic>
        <p:nvPicPr>
          <p:cNvPr id="10" name="Picture 9">
            <a:extLst>
              <a:ext uri="{FF2B5EF4-FFF2-40B4-BE49-F238E27FC236}">
                <a16:creationId xmlns:a16="http://schemas.microsoft.com/office/drawing/2014/main" id="{72BE9379-5A5F-4291-8C13-C3CE2DF97063}"/>
              </a:ext>
            </a:extLst>
          </p:cNvPr>
          <p:cNvPicPr>
            <a:picLocks noChangeAspect="1"/>
          </p:cNvPicPr>
          <p:nvPr/>
        </p:nvPicPr>
        <p:blipFill rotWithShape="1">
          <a:blip r:embed="rId3"/>
          <a:srcRect b="5217"/>
          <a:stretch/>
        </p:blipFill>
        <p:spPr>
          <a:xfrm rot="16200000">
            <a:off x="1104903" y="3931921"/>
            <a:ext cx="1943100" cy="4152899"/>
          </a:xfrm>
          <a:prstGeom prst="rect">
            <a:avLst/>
          </a:prstGeom>
        </p:spPr>
      </p:pic>
      <p:pic>
        <p:nvPicPr>
          <p:cNvPr id="11" name="Picture 10">
            <a:extLst>
              <a:ext uri="{FF2B5EF4-FFF2-40B4-BE49-F238E27FC236}">
                <a16:creationId xmlns:a16="http://schemas.microsoft.com/office/drawing/2014/main" id="{55844F5B-1FEA-473F-9DD6-DEFE93A1EFD2}"/>
              </a:ext>
            </a:extLst>
          </p:cNvPr>
          <p:cNvPicPr>
            <a:picLocks noChangeAspect="1"/>
          </p:cNvPicPr>
          <p:nvPr/>
        </p:nvPicPr>
        <p:blipFill rotWithShape="1">
          <a:blip r:embed="rId4"/>
          <a:srcRect t="3747" b="9915"/>
          <a:stretch/>
        </p:blipFill>
        <p:spPr>
          <a:xfrm rot="16200000">
            <a:off x="9233689" y="-1054885"/>
            <a:ext cx="1907905" cy="4017679"/>
          </a:xfrm>
          <a:prstGeom prst="rect">
            <a:avLst/>
          </a:prstGeom>
        </p:spPr>
      </p:pic>
      <p:pic>
        <p:nvPicPr>
          <p:cNvPr id="3" name="Picture 2">
            <a:extLst>
              <a:ext uri="{FF2B5EF4-FFF2-40B4-BE49-F238E27FC236}">
                <a16:creationId xmlns:a16="http://schemas.microsoft.com/office/drawing/2014/main" id="{F4B88C69-F3FB-DA54-860C-9F8374F205E2}"/>
              </a:ext>
            </a:extLst>
          </p:cNvPr>
          <p:cNvPicPr>
            <a:picLocks noChangeAspect="1"/>
          </p:cNvPicPr>
          <p:nvPr/>
        </p:nvPicPr>
        <p:blipFill>
          <a:blip r:embed="rId5"/>
          <a:stretch>
            <a:fillRect/>
          </a:stretch>
        </p:blipFill>
        <p:spPr>
          <a:xfrm>
            <a:off x="8106374" y="2034913"/>
            <a:ext cx="2743200" cy="4128378"/>
          </a:xfrm>
          <a:prstGeom prst="rect">
            <a:avLst/>
          </a:prstGeom>
        </p:spPr>
      </p:pic>
    </p:spTree>
    <p:extLst>
      <p:ext uri="{BB962C8B-B14F-4D97-AF65-F5344CB8AC3E}">
        <p14:creationId xmlns:p14="http://schemas.microsoft.com/office/powerpoint/2010/main" val="3646401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787F4F1C-8D3D-4EC1-B72D-A0470A5A08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a:extLst>
              <a:ext uri="{FF2B5EF4-FFF2-40B4-BE49-F238E27FC236}">
                <a16:creationId xmlns:a16="http://schemas.microsoft.com/office/drawing/2014/main" id="{D1E3DD61-64DB-46AD-B249-E273CD86B05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296011"/>
            <a:ext cx="12192000" cy="3561989"/>
            <a:chOff x="0" y="3296011"/>
            <a:chExt cx="12192000" cy="3561989"/>
          </a:xfrm>
          <a:effectLst>
            <a:outerShdw blurRad="254000" dist="152400" dir="16200000" rotWithShape="0">
              <a:prstClr val="black">
                <a:alpha val="10000"/>
              </a:prstClr>
            </a:outerShdw>
          </a:effectLst>
        </p:grpSpPr>
        <p:grpSp>
          <p:nvGrpSpPr>
            <p:cNvPr id="24" name="Group 23">
              <a:extLst>
                <a:ext uri="{FF2B5EF4-FFF2-40B4-BE49-F238E27FC236}">
                  <a16:creationId xmlns:a16="http://schemas.microsoft.com/office/drawing/2014/main" id="{0D7053D3-590A-4E94-B092-C96EAF744C33}"/>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0" y="3681702"/>
              <a:ext cx="12192000" cy="3176298"/>
              <a:chOff x="0" y="3681702"/>
              <a:chExt cx="12192000" cy="3176298"/>
            </a:xfrm>
          </p:grpSpPr>
          <p:sp>
            <p:nvSpPr>
              <p:cNvPr id="28" name="Freeform: Shape 27">
                <a:extLst>
                  <a:ext uri="{FF2B5EF4-FFF2-40B4-BE49-F238E27FC236}">
                    <a16:creationId xmlns:a16="http://schemas.microsoft.com/office/drawing/2014/main" id="{2EB67199-6FF0-4DED-89D1-BAEA95F9F5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681702"/>
                <a:ext cx="12192000" cy="3176298"/>
              </a:xfrm>
              <a:custGeom>
                <a:avLst/>
                <a:gdLst>
                  <a:gd name="connsiteX0" fmla="*/ 12192000 w 12192000"/>
                  <a:gd name="connsiteY0" fmla="*/ 0 h 3176298"/>
                  <a:gd name="connsiteX1" fmla="*/ 12192000 w 12192000"/>
                  <a:gd name="connsiteY1" fmla="*/ 3176298 h 3176298"/>
                  <a:gd name="connsiteX2" fmla="*/ 0 w 12192000"/>
                  <a:gd name="connsiteY2" fmla="*/ 3176298 h 3176298"/>
                  <a:gd name="connsiteX3" fmla="*/ 0 w 12192000"/>
                  <a:gd name="connsiteY3" fmla="*/ 2264980 h 3176298"/>
                  <a:gd name="connsiteX4" fmla="*/ 544 w 12192000"/>
                  <a:gd name="connsiteY4" fmla="*/ 2264980 h 3176298"/>
                  <a:gd name="connsiteX5" fmla="*/ 544 w 12192000"/>
                  <a:gd name="connsiteY5" fmla="*/ 2392219 h 3176298"/>
                  <a:gd name="connsiteX6" fmla="*/ 61197 w 12192000"/>
                  <a:gd name="connsiteY6" fmla="*/ 2387448 h 3176298"/>
                  <a:gd name="connsiteX7" fmla="*/ 119613 w 12192000"/>
                  <a:gd name="connsiteY7" fmla="*/ 2369945 h 3176298"/>
                  <a:gd name="connsiteX8" fmla="*/ 172384 w 12192000"/>
                  <a:gd name="connsiteY8" fmla="*/ 2347084 h 3176298"/>
                  <a:gd name="connsiteX9" fmla="*/ 274873 w 12192000"/>
                  <a:gd name="connsiteY9" fmla="*/ 2336988 h 3176298"/>
                  <a:gd name="connsiteX10" fmla="*/ 307259 w 12192000"/>
                  <a:gd name="connsiteY10" fmla="*/ 2331461 h 3176298"/>
                  <a:gd name="connsiteX11" fmla="*/ 394511 w 12192000"/>
                  <a:gd name="connsiteY11" fmla="*/ 2308601 h 3176298"/>
                  <a:gd name="connsiteX12" fmla="*/ 494337 w 12192000"/>
                  <a:gd name="connsiteY12" fmla="*/ 2268213 h 3176298"/>
                  <a:gd name="connsiteX13" fmla="*/ 546917 w 12192000"/>
                  <a:gd name="connsiteY13" fmla="*/ 2283264 h 3176298"/>
                  <a:gd name="connsiteX14" fmla="*/ 730754 w 12192000"/>
                  <a:gd name="connsiteY14" fmla="*/ 2240780 h 3176298"/>
                  <a:gd name="connsiteX15" fmla="*/ 785432 w 12192000"/>
                  <a:gd name="connsiteY15" fmla="*/ 2218682 h 3176298"/>
                  <a:gd name="connsiteX16" fmla="*/ 801053 w 12192000"/>
                  <a:gd name="connsiteY16" fmla="*/ 2204013 h 3176298"/>
                  <a:gd name="connsiteX17" fmla="*/ 858205 w 12192000"/>
                  <a:gd name="connsiteY17" fmla="*/ 2169532 h 3176298"/>
                  <a:gd name="connsiteX18" fmla="*/ 949646 w 12192000"/>
                  <a:gd name="connsiteY18" fmla="*/ 2157340 h 3176298"/>
                  <a:gd name="connsiteX19" fmla="*/ 960887 w 12192000"/>
                  <a:gd name="connsiteY19" fmla="*/ 2150099 h 3176298"/>
                  <a:gd name="connsiteX20" fmla="*/ 977653 w 12192000"/>
                  <a:gd name="connsiteY20" fmla="*/ 2138480 h 3176298"/>
                  <a:gd name="connsiteX21" fmla="*/ 1071762 w 12192000"/>
                  <a:gd name="connsiteY21" fmla="*/ 2117905 h 3176298"/>
                  <a:gd name="connsiteX22" fmla="*/ 1092527 w 12192000"/>
                  <a:gd name="connsiteY22" fmla="*/ 2111428 h 3176298"/>
                  <a:gd name="connsiteX23" fmla="*/ 1109865 w 12192000"/>
                  <a:gd name="connsiteY23" fmla="*/ 2100568 h 3176298"/>
                  <a:gd name="connsiteX24" fmla="*/ 1162823 w 12192000"/>
                  <a:gd name="connsiteY24" fmla="*/ 2075613 h 3176298"/>
                  <a:gd name="connsiteX25" fmla="*/ 1206641 w 12192000"/>
                  <a:gd name="connsiteY25" fmla="*/ 2074851 h 3176298"/>
                  <a:gd name="connsiteX26" fmla="*/ 1267411 w 12192000"/>
                  <a:gd name="connsiteY26" fmla="*/ 2060753 h 3176298"/>
                  <a:gd name="connsiteX27" fmla="*/ 1380762 w 12192000"/>
                  <a:gd name="connsiteY27" fmla="*/ 2046847 h 3176298"/>
                  <a:gd name="connsiteX28" fmla="*/ 1404006 w 12192000"/>
                  <a:gd name="connsiteY28" fmla="*/ 2038844 h 3176298"/>
                  <a:gd name="connsiteX29" fmla="*/ 1544598 w 12192000"/>
                  <a:gd name="connsiteY29" fmla="*/ 2000932 h 3176298"/>
                  <a:gd name="connsiteX30" fmla="*/ 1657188 w 12192000"/>
                  <a:gd name="connsiteY30" fmla="*/ 2001697 h 3176298"/>
                  <a:gd name="connsiteX31" fmla="*/ 1665950 w 12192000"/>
                  <a:gd name="connsiteY31" fmla="*/ 2003411 h 3176298"/>
                  <a:gd name="connsiteX32" fmla="*/ 1709006 w 12192000"/>
                  <a:gd name="connsiteY32" fmla="*/ 2015983 h 3176298"/>
                  <a:gd name="connsiteX33" fmla="*/ 1775684 w 12192000"/>
                  <a:gd name="connsiteY33" fmla="*/ 2012555 h 3176298"/>
                  <a:gd name="connsiteX34" fmla="*/ 1821596 w 12192000"/>
                  <a:gd name="connsiteY34" fmla="*/ 1995218 h 3176298"/>
                  <a:gd name="connsiteX35" fmla="*/ 1878748 w 12192000"/>
                  <a:gd name="connsiteY35" fmla="*/ 1994457 h 3176298"/>
                  <a:gd name="connsiteX36" fmla="*/ 1944092 w 12192000"/>
                  <a:gd name="connsiteY36" fmla="*/ 2005315 h 3176298"/>
                  <a:gd name="connsiteX37" fmla="*/ 1973429 w 12192000"/>
                  <a:gd name="connsiteY37" fmla="*/ 2007601 h 3176298"/>
                  <a:gd name="connsiteX38" fmla="*/ 2054013 w 12192000"/>
                  <a:gd name="connsiteY38" fmla="*/ 2030082 h 3176298"/>
                  <a:gd name="connsiteX39" fmla="*/ 2102021 w 12192000"/>
                  <a:gd name="connsiteY39" fmla="*/ 2024557 h 3176298"/>
                  <a:gd name="connsiteX40" fmla="*/ 2149267 w 12192000"/>
                  <a:gd name="connsiteY40" fmla="*/ 2009697 h 3176298"/>
                  <a:gd name="connsiteX41" fmla="*/ 2179556 w 12192000"/>
                  <a:gd name="connsiteY41" fmla="*/ 1995409 h 3176298"/>
                  <a:gd name="connsiteX42" fmla="*/ 2240710 w 12192000"/>
                  <a:gd name="connsiteY42" fmla="*/ 1985312 h 3176298"/>
                  <a:gd name="connsiteX43" fmla="*/ 2251948 w 12192000"/>
                  <a:gd name="connsiteY43" fmla="*/ 1986836 h 3176298"/>
                  <a:gd name="connsiteX44" fmla="*/ 2434456 w 12192000"/>
                  <a:gd name="connsiteY44" fmla="*/ 1999410 h 3176298"/>
                  <a:gd name="connsiteX45" fmla="*/ 2506847 w 12192000"/>
                  <a:gd name="connsiteY45" fmla="*/ 2019603 h 3176298"/>
                  <a:gd name="connsiteX46" fmla="*/ 2522279 w 12192000"/>
                  <a:gd name="connsiteY46" fmla="*/ 2022080 h 3176298"/>
                  <a:gd name="connsiteX47" fmla="*/ 2676398 w 12192000"/>
                  <a:gd name="connsiteY47" fmla="*/ 2044751 h 3176298"/>
                  <a:gd name="connsiteX48" fmla="*/ 2693543 w 12192000"/>
                  <a:gd name="connsiteY48" fmla="*/ 2045703 h 3176298"/>
                  <a:gd name="connsiteX49" fmla="*/ 2741360 w 12192000"/>
                  <a:gd name="connsiteY49" fmla="*/ 2041701 h 3176298"/>
                  <a:gd name="connsiteX50" fmla="*/ 2854140 w 12192000"/>
                  <a:gd name="connsiteY50" fmla="*/ 2082851 h 3176298"/>
                  <a:gd name="connsiteX51" fmla="*/ 2967110 w 12192000"/>
                  <a:gd name="connsiteY51" fmla="*/ 2096949 h 3176298"/>
                  <a:gd name="connsiteX52" fmla="*/ 3029216 w 12192000"/>
                  <a:gd name="connsiteY52" fmla="*/ 2096757 h 3176298"/>
                  <a:gd name="connsiteX53" fmla="*/ 3073604 w 12192000"/>
                  <a:gd name="connsiteY53" fmla="*/ 2106856 h 3176298"/>
                  <a:gd name="connsiteX54" fmla="*/ 3182763 w 12192000"/>
                  <a:gd name="connsiteY54" fmla="*/ 2137527 h 3176298"/>
                  <a:gd name="connsiteX55" fmla="*/ 3234202 w 12192000"/>
                  <a:gd name="connsiteY55" fmla="*/ 2142289 h 3176298"/>
                  <a:gd name="connsiteX56" fmla="*/ 3288877 w 12192000"/>
                  <a:gd name="connsiteY56" fmla="*/ 2152578 h 3176298"/>
                  <a:gd name="connsiteX57" fmla="*/ 3424135 w 12192000"/>
                  <a:gd name="connsiteY57" fmla="*/ 2198680 h 3176298"/>
                  <a:gd name="connsiteX58" fmla="*/ 3534629 w 12192000"/>
                  <a:gd name="connsiteY58" fmla="*/ 2196013 h 3176298"/>
                  <a:gd name="connsiteX59" fmla="*/ 3605116 w 12192000"/>
                  <a:gd name="connsiteY59" fmla="*/ 2196583 h 3176298"/>
                  <a:gd name="connsiteX60" fmla="*/ 3689131 w 12192000"/>
                  <a:gd name="connsiteY60" fmla="*/ 2211824 h 3176298"/>
                  <a:gd name="connsiteX61" fmla="*/ 3757902 w 12192000"/>
                  <a:gd name="connsiteY61" fmla="*/ 2234114 h 3176298"/>
                  <a:gd name="connsiteX62" fmla="*/ 3852966 w 12192000"/>
                  <a:gd name="connsiteY62" fmla="*/ 2251831 h 3176298"/>
                  <a:gd name="connsiteX63" fmla="*/ 3947648 w 12192000"/>
                  <a:gd name="connsiteY63" fmla="*/ 2285932 h 3176298"/>
                  <a:gd name="connsiteX64" fmla="*/ 4013753 w 12192000"/>
                  <a:gd name="connsiteY64" fmla="*/ 2312031 h 3176298"/>
                  <a:gd name="connsiteX65" fmla="*/ 4105766 w 12192000"/>
                  <a:gd name="connsiteY65" fmla="*/ 2335082 h 3176298"/>
                  <a:gd name="connsiteX66" fmla="*/ 4246551 w 12192000"/>
                  <a:gd name="connsiteY66" fmla="*/ 2351274 h 3176298"/>
                  <a:gd name="connsiteX67" fmla="*/ 4311323 w 12192000"/>
                  <a:gd name="connsiteY67" fmla="*/ 2352991 h 3176298"/>
                  <a:gd name="connsiteX68" fmla="*/ 4413817 w 12192000"/>
                  <a:gd name="connsiteY68" fmla="*/ 2390899 h 3176298"/>
                  <a:gd name="connsiteX69" fmla="*/ 4457632 w 12192000"/>
                  <a:gd name="connsiteY69" fmla="*/ 2409188 h 3176298"/>
                  <a:gd name="connsiteX70" fmla="*/ 4497068 w 12192000"/>
                  <a:gd name="connsiteY70" fmla="*/ 2393947 h 3176298"/>
                  <a:gd name="connsiteX71" fmla="*/ 4522596 w 12192000"/>
                  <a:gd name="connsiteY71" fmla="*/ 2376421 h 3176298"/>
                  <a:gd name="connsiteX72" fmla="*/ 4603368 w 12192000"/>
                  <a:gd name="connsiteY72" fmla="*/ 2391282 h 3176298"/>
                  <a:gd name="connsiteX73" fmla="*/ 4689098 w 12192000"/>
                  <a:gd name="connsiteY73" fmla="*/ 2406903 h 3176298"/>
                  <a:gd name="connsiteX74" fmla="*/ 4719697 w 12192000"/>
                  <a:gd name="connsiteY74" fmla="*/ 2413428 h 3176298"/>
                  <a:gd name="connsiteX75" fmla="*/ 4726469 w 12192000"/>
                  <a:gd name="connsiteY75" fmla="*/ 2414298 h 3176298"/>
                  <a:gd name="connsiteX76" fmla="*/ 4785776 w 12192000"/>
                  <a:gd name="connsiteY76" fmla="*/ 2414298 h 3176298"/>
                  <a:gd name="connsiteX77" fmla="*/ 4788661 w 12192000"/>
                  <a:gd name="connsiteY77" fmla="*/ 2414047 h 3176298"/>
                  <a:gd name="connsiteX78" fmla="*/ 4827024 w 12192000"/>
                  <a:gd name="connsiteY78" fmla="*/ 2408999 h 3176298"/>
                  <a:gd name="connsiteX79" fmla="*/ 4887415 w 12192000"/>
                  <a:gd name="connsiteY79" fmla="*/ 2405570 h 3176298"/>
                  <a:gd name="connsiteX80" fmla="*/ 4936184 w 12192000"/>
                  <a:gd name="connsiteY80" fmla="*/ 2395853 h 3176298"/>
                  <a:gd name="connsiteX81" fmla="*/ 4953328 w 12192000"/>
                  <a:gd name="connsiteY81" fmla="*/ 2390138 h 3176298"/>
                  <a:gd name="connsiteX82" fmla="*/ 5089162 w 12192000"/>
                  <a:gd name="connsiteY82" fmla="*/ 2345560 h 3176298"/>
                  <a:gd name="connsiteX83" fmla="*/ 5234326 w 12192000"/>
                  <a:gd name="connsiteY83" fmla="*/ 2309935 h 3176298"/>
                  <a:gd name="connsiteX84" fmla="*/ 5328438 w 12192000"/>
                  <a:gd name="connsiteY84" fmla="*/ 2332416 h 3176298"/>
                  <a:gd name="connsiteX85" fmla="*/ 5363491 w 12192000"/>
                  <a:gd name="connsiteY85" fmla="*/ 2332034 h 3176298"/>
                  <a:gd name="connsiteX86" fmla="*/ 5524660 w 12192000"/>
                  <a:gd name="connsiteY86" fmla="*/ 2337178 h 3176298"/>
                  <a:gd name="connsiteX87" fmla="*/ 5553045 w 12192000"/>
                  <a:gd name="connsiteY87" fmla="*/ 2342701 h 3176298"/>
                  <a:gd name="connsiteX88" fmla="*/ 5706401 w 12192000"/>
                  <a:gd name="connsiteY88" fmla="*/ 2320032 h 3176298"/>
                  <a:gd name="connsiteX89" fmla="*/ 5762029 w 12192000"/>
                  <a:gd name="connsiteY89" fmla="*/ 2316221 h 3176298"/>
                  <a:gd name="connsiteX90" fmla="*/ 5813276 w 12192000"/>
                  <a:gd name="connsiteY90" fmla="*/ 2309935 h 3176298"/>
                  <a:gd name="connsiteX91" fmla="*/ 5884906 w 12192000"/>
                  <a:gd name="connsiteY91" fmla="*/ 2308411 h 3176298"/>
                  <a:gd name="connsiteX92" fmla="*/ 5959204 w 12192000"/>
                  <a:gd name="connsiteY92" fmla="*/ 2311269 h 3176298"/>
                  <a:gd name="connsiteX93" fmla="*/ 6042072 w 12192000"/>
                  <a:gd name="connsiteY93" fmla="*/ 2310697 h 3176298"/>
                  <a:gd name="connsiteX94" fmla="*/ 6074842 w 12192000"/>
                  <a:gd name="connsiteY94" fmla="*/ 2305745 h 3176298"/>
                  <a:gd name="connsiteX95" fmla="*/ 6163425 w 12192000"/>
                  <a:gd name="connsiteY95" fmla="*/ 2309172 h 3176298"/>
                  <a:gd name="connsiteX96" fmla="*/ 6209909 w 12192000"/>
                  <a:gd name="connsiteY96" fmla="*/ 2303459 h 3176298"/>
                  <a:gd name="connsiteX97" fmla="*/ 6286493 w 12192000"/>
                  <a:gd name="connsiteY97" fmla="*/ 2302315 h 3176298"/>
                  <a:gd name="connsiteX98" fmla="*/ 6311449 w 12192000"/>
                  <a:gd name="connsiteY98" fmla="*/ 2300980 h 3176298"/>
                  <a:gd name="connsiteX99" fmla="*/ 6333739 w 12192000"/>
                  <a:gd name="connsiteY99" fmla="*/ 2300218 h 3176298"/>
                  <a:gd name="connsiteX100" fmla="*/ 6410131 w 12192000"/>
                  <a:gd name="connsiteY100" fmla="*/ 2315841 h 3176298"/>
                  <a:gd name="connsiteX101" fmla="*/ 6477951 w 12192000"/>
                  <a:gd name="connsiteY101" fmla="*/ 2316793 h 3176298"/>
                  <a:gd name="connsiteX102" fmla="*/ 6596828 w 12192000"/>
                  <a:gd name="connsiteY102" fmla="*/ 2329368 h 3176298"/>
                  <a:gd name="connsiteX103" fmla="*/ 6623118 w 12192000"/>
                  <a:gd name="connsiteY103" fmla="*/ 2324985 h 3176298"/>
                  <a:gd name="connsiteX104" fmla="*/ 6705417 w 12192000"/>
                  <a:gd name="connsiteY104" fmla="*/ 2323272 h 3176298"/>
                  <a:gd name="connsiteX105" fmla="*/ 6752283 w 12192000"/>
                  <a:gd name="connsiteY105" fmla="*/ 2321937 h 3176298"/>
                  <a:gd name="connsiteX106" fmla="*/ 6810195 w 12192000"/>
                  <a:gd name="connsiteY106" fmla="*/ 2331082 h 3176298"/>
                  <a:gd name="connsiteX107" fmla="*/ 6910782 w 12192000"/>
                  <a:gd name="connsiteY107" fmla="*/ 2350512 h 3176298"/>
                  <a:gd name="connsiteX108" fmla="*/ 6937263 w 12192000"/>
                  <a:gd name="connsiteY108" fmla="*/ 2353561 h 3176298"/>
                  <a:gd name="connsiteX109" fmla="*/ 6985653 w 12192000"/>
                  <a:gd name="connsiteY109" fmla="*/ 2362897 h 3176298"/>
                  <a:gd name="connsiteX110" fmla="*/ 6994415 w 12192000"/>
                  <a:gd name="connsiteY110" fmla="*/ 2364611 h 3176298"/>
                  <a:gd name="connsiteX111" fmla="*/ 7068141 w 12192000"/>
                  <a:gd name="connsiteY111" fmla="*/ 2388234 h 3176298"/>
                  <a:gd name="connsiteX112" fmla="*/ 7106432 w 12192000"/>
                  <a:gd name="connsiteY112" fmla="*/ 2390138 h 3176298"/>
                  <a:gd name="connsiteX113" fmla="*/ 7216547 w 12192000"/>
                  <a:gd name="connsiteY113" fmla="*/ 2390330 h 3176298"/>
                  <a:gd name="connsiteX114" fmla="*/ 7263220 w 12192000"/>
                  <a:gd name="connsiteY114" fmla="*/ 2386709 h 3176298"/>
                  <a:gd name="connsiteX115" fmla="*/ 7375428 w 12192000"/>
                  <a:gd name="connsiteY115" fmla="*/ 2372803 h 3176298"/>
                  <a:gd name="connsiteX116" fmla="*/ 7445916 w 12192000"/>
                  <a:gd name="connsiteY116" fmla="*/ 2365945 h 3176298"/>
                  <a:gd name="connsiteX117" fmla="*/ 7526880 w 12192000"/>
                  <a:gd name="connsiteY117" fmla="*/ 2355084 h 3176298"/>
                  <a:gd name="connsiteX118" fmla="*/ 7619655 w 12192000"/>
                  <a:gd name="connsiteY118" fmla="*/ 2348226 h 3176298"/>
                  <a:gd name="connsiteX119" fmla="*/ 7788636 w 12192000"/>
                  <a:gd name="connsiteY119" fmla="*/ 2327461 h 3176298"/>
                  <a:gd name="connsiteX120" fmla="*/ 7952280 w 12192000"/>
                  <a:gd name="connsiteY120" fmla="*/ 2305935 h 3176298"/>
                  <a:gd name="connsiteX121" fmla="*/ 8019339 w 12192000"/>
                  <a:gd name="connsiteY121" fmla="*/ 2286884 h 3176298"/>
                  <a:gd name="connsiteX122" fmla="*/ 8137835 w 12192000"/>
                  <a:gd name="connsiteY122" fmla="*/ 2259832 h 3176298"/>
                  <a:gd name="connsiteX123" fmla="*/ 8189651 w 12192000"/>
                  <a:gd name="connsiteY123" fmla="*/ 2243639 h 3176298"/>
                  <a:gd name="connsiteX124" fmla="*/ 8313671 w 12192000"/>
                  <a:gd name="connsiteY124" fmla="*/ 2209920 h 3176298"/>
                  <a:gd name="connsiteX125" fmla="*/ 8459979 w 12192000"/>
                  <a:gd name="connsiteY125" fmla="*/ 2158864 h 3176298"/>
                  <a:gd name="connsiteX126" fmla="*/ 8516369 w 12192000"/>
                  <a:gd name="connsiteY126" fmla="*/ 2144003 h 3176298"/>
                  <a:gd name="connsiteX127" fmla="*/ 8657726 w 12192000"/>
                  <a:gd name="connsiteY127" fmla="*/ 2106284 h 3176298"/>
                  <a:gd name="connsiteX128" fmla="*/ 8711448 w 12192000"/>
                  <a:gd name="connsiteY128" fmla="*/ 2098664 h 3176298"/>
                  <a:gd name="connsiteX129" fmla="*/ 8772219 w 12192000"/>
                  <a:gd name="connsiteY129" fmla="*/ 2082280 h 3176298"/>
                  <a:gd name="connsiteX130" fmla="*/ 8845565 w 12192000"/>
                  <a:gd name="connsiteY130" fmla="*/ 2053705 h 3176298"/>
                  <a:gd name="connsiteX131" fmla="*/ 8967871 w 12192000"/>
                  <a:gd name="connsiteY131" fmla="*/ 2011221 h 3176298"/>
                  <a:gd name="connsiteX132" fmla="*/ 9015878 w 12192000"/>
                  <a:gd name="connsiteY132" fmla="*/ 2001124 h 3176298"/>
                  <a:gd name="connsiteX133" fmla="*/ 9234579 w 12192000"/>
                  <a:gd name="connsiteY133" fmla="*/ 1935209 h 3176298"/>
                  <a:gd name="connsiteX134" fmla="*/ 9346597 w 12192000"/>
                  <a:gd name="connsiteY134" fmla="*/ 1896917 h 3176298"/>
                  <a:gd name="connsiteX135" fmla="*/ 9416321 w 12192000"/>
                  <a:gd name="connsiteY135" fmla="*/ 1880724 h 3176298"/>
                  <a:gd name="connsiteX136" fmla="*/ 9477283 w 12192000"/>
                  <a:gd name="connsiteY136" fmla="*/ 1856149 h 3176298"/>
                  <a:gd name="connsiteX137" fmla="*/ 9666265 w 12192000"/>
                  <a:gd name="connsiteY137" fmla="*/ 1787186 h 3176298"/>
                  <a:gd name="connsiteX138" fmla="*/ 9754088 w 12192000"/>
                  <a:gd name="connsiteY138" fmla="*/ 1741464 h 3176298"/>
                  <a:gd name="connsiteX139" fmla="*/ 9899446 w 12192000"/>
                  <a:gd name="connsiteY139" fmla="*/ 1656880 h 3176298"/>
                  <a:gd name="connsiteX140" fmla="*/ 9993175 w 12192000"/>
                  <a:gd name="connsiteY140" fmla="*/ 1576487 h 3176298"/>
                  <a:gd name="connsiteX141" fmla="*/ 10044230 w 12192000"/>
                  <a:gd name="connsiteY141" fmla="*/ 1540480 h 3176298"/>
                  <a:gd name="connsiteX142" fmla="*/ 10131863 w 12192000"/>
                  <a:gd name="connsiteY142" fmla="*/ 1485613 h 3176298"/>
                  <a:gd name="connsiteX143" fmla="*/ 10242357 w 12192000"/>
                  <a:gd name="connsiteY143" fmla="*/ 1410555 h 3176298"/>
                  <a:gd name="connsiteX144" fmla="*/ 10363709 w 12192000"/>
                  <a:gd name="connsiteY144" fmla="*/ 1359499 h 3176298"/>
                  <a:gd name="connsiteX145" fmla="*/ 10428291 w 12192000"/>
                  <a:gd name="connsiteY145" fmla="*/ 1314920 h 3176298"/>
                  <a:gd name="connsiteX146" fmla="*/ 10490969 w 12192000"/>
                  <a:gd name="connsiteY146" fmla="*/ 1267104 h 3176298"/>
                  <a:gd name="connsiteX147" fmla="*/ 10523354 w 12192000"/>
                  <a:gd name="connsiteY147" fmla="*/ 1238337 h 3176298"/>
                  <a:gd name="connsiteX148" fmla="*/ 10590031 w 12192000"/>
                  <a:gd name="connsiteY148" fmla="*/ 1191664 h 3176298"/>
                  <a:gd name="connsiteX149" fmla="*/ 10656519 w 12192000"/>
                  <a:gd name="connsiteY149" fmla="*/ 1156038 h 3176298"/>
                  <a:gd name="connsiteX150" fmla="*/ 10703573 w 12192000"/>
                  <a:gd name="connsiteY150" fmla="*/ 1120603 h 3176298"/>
                  <a:gd name="connsiteX151" fmla="*/ 10764534 w 12192000"/>
                  <a:gd name="connsiteY151" fmla="*/ 1067643 h 3176298"/>
                  <a:gd name="connsiteX152" fmla="*/ 10850453 w 12192000"/>
                  <a:gd name="connsiteY152" fmla="*/ 1014301 h 3176298"/>
                  <a:gd name="connsiteX153" fmla="*/ 10929704 w 12192000"/>
                  <a:gd name="connsiteY153" fmla="*/ 980201 h 3176298"/>
                  <a:gd name="connsiteX154" fmla="*/ 10967423 w 12192000"/>
                  <a:gd name="connsiteY154" fmla="*/ 930289 h 3176298"/>
                  <a:gd name="connsiteX155" fmla="*/ 11058869 w 12192000"/>
                  <a:gd name="connsiteY155" fmla="*/ 838084 h 3176298"/>
                  <a:gd name="connsiteX156" fmla="*/ 11172600 w 12192000"/>
                  <a:gd name="connsiteY156" fmla="*/ 762834 h 3176298"/>
                  <a:gd name="connsiteX157" fmla="*/ 11275283 w 12192000"/>
                  <a:gd name="connsiteY157" fmla="*/ 673676 h 3176298"/>
                  <a:gd name="connsiteX158" fmla="*/ 11320623 w 12192000"/>
                  <a:gd name="connsiteY158" fmla="*/ 639195 h 3176298"/>
                  <a:gd name="connsiteX159" fmla="*/ 11374346 w 12192000"/>
                  <a:gd name="connsiteY159" fmla="*/ 601664 h 3176298"/>
                  <a:gd name="connsiteX160" fmla="*/ 11448453 w 12192000"/>
                  <a:gd name="connsiteY160" fmla="*/ 567755 h 3176298"/>
                  <a:gd name="connsiteX161" fmla="*/ 11532275 w 12192000"/>
                  <a:gd name="connsiteY161" fmla="*/ 522605 h 3176298"/>
                  <a:gd name="connsiteX162" fmla="*/ 11562947 w 12192000"/>
                  <a:gd name="connsiteY162" fmla="*/ 486598 h 3176298"/>
                  <a:gd name="connsiteX163" fmla="*/ 11672489 w 12192000"/>
                  <a:gd name="connsiteY163" fmla="*/ 335337 h 3176298"/>
                  <a:gd name="connsiteX164" fmla="*/ 11821656 w 12192000"/>
                  <a:gd name="connsiteY164" fmla="*/ 207889 h 3176298"/>
                  <a:gd name="connsiteX165" fmla="*/ 11986443 w 12192000"/>
                  <a:gd name="connsiteY165" fmla="*/ 104824 h 3176298"/>
                  <a:gd name="connsiteX166" fmla="*/ 12026448 w 12192000"/>
                  <a:gd name="connsiteY166" fmla="*/ 88821 h 3176298"/>
                  <a:gd name="connsiteX167" fmla="*/ 12160947 w 12192000"/>
                  <a:gd name="connsiteY167" fmla="*/ 28621 h 3176298"/>
                  <a:gd name="connsiteX168" fmla="*/ 12192000 w 12192000"/>
                  <a:gd name="connsiteY168" fmla="*/ 0 h 3176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Lst>
                <a:rect l="l" t="t" r="r" b="b"/>
                <a:pathLst>
                  <a:path w="12192000" h="3176298">
                    <a:moveTo>
                      <a:pt x="12192000" y="0"/>
                    </a:moveTo>
                    <a:lnTo>
                      <a:pt x="12192000" y="3176298"/>
                    </a:lnTo>
                    <a:lnTo>
                      <a:pt x="0" y="3176298"/>
                    </a:lnTo>
                    <a:lnTo>
                      <a:pt x="0" y="2264980"/>
                    </a:lnTo>
                    <a:lnTo>
                      <a:pt x="544" y="2264980"/>
                    </a:lnTo>
                    <a:lnTo>
                      <a:pt x="544" y="2392219"/>
                    </a:lnTo>
                    <a:lnTo>
                      <a:pt x="61197" y="2387448"/>
                    </a:lnTo>
                    <a:cubicBezTo>
                      <a:pt x="80794" y="2382137"/>
                      <a:pt x="99990" y="2374707"/>
                      <a:pt x="119613" y="2369945"/>
                    </a:cubicBezTo>
                    <a:cubicBezTo>
                      <a:pt x="137898" y="2365563"/>
                      <a:pt x="155046" y="2355466"/>
                      <a:pt x="172384" y="2347084"/>
                    </a:cubicBezTo>
                    <a:cubicBezTo>
                      <a:pt x="205529" y="2331082"/>
                      <a:pt x="240965" y="2341178"/>
                      <a:pt x="274873" y="2336988"/>
                    </a:cubicBezTo>
                    <a:cubicBezTo>
                      <a:pt x="285732" y="2335653"/>
                      <a:pt x="296590" y="2334130"/>
                      <a:pt x="307259" y="2331461"/>
                    </a:cubicBezTo>
                    <a:cubicBezTo>
                      <a:pt x="336408" y="2324413"/>
                      <a:pt x="366127" y="2318317"/>
                      <a:pt x="394511" y="2308601"/>
                    </a:cubicBezTo>
                    <a:cubicBezTo>
                      <a:pt x="426709" y="2297743"/>
                      <a:pt x="457572" y="2283264"/>
                      <a:pt x="494337" y="2268213"/>
                    </a:cubicBezTo>
                    <a:cubicBezTo>
                      <a:pt x="507102" y="2272024"/>
                      <a:pt x="526724" y="2282312"/>
                      <a:pt x="546917" y="2283264"/>
                    </a:cubicBezTo>
                    <a:cubicBezTo>
                      <a:pt x="611880" y="2286503"/>
                      <a:pt x="672650" y="2268786"/>
                      <a:pt x="730754" y="2240780"/>
                    </a:cubicBezTo>
                    <a:cubicBezTo>
                      <a:pt x="748471" y="2232399"/>
                      <a:pt x="767524" y="2226874"/>
                      <a:pt x="785432" y="2218682"/>
                    </a:cubicBezTo>
                    <a:cubicBezTo>
                      <a:pt x="791717" y="2215826"/>
                      <a:pt x="799909" y="2209730"/>
                      <a:pt x="801053" y="2204013"/>
                    </a:cubicBezTo>
                    <a:cubicBezTo>
                      <a:pt x="807719" y="2170866"/>
                      <a:pt x="832486" y="2171436"/>
                      <a:pt x="858205" y="2169532"/>
                    </a:cubicBezTo>
                    <a:cubicBezTo>
                      <a:pt x="888877" y="2167247"/>
                      <a:pt x="919165" y="2161912"/>
                      <a:pt x="949646" y="2157340"/>
                    </a:cubicBezTo>
                    <a:cubicBezTo>
                      <a:pt x="953648" y="2156768"/>
                      <a:pt x="957266" y="2152768"/>
                      <a:pt x="960887" y="2150099"/>
                    </a:cubicBezTo>
                    <a:cubicBezTo>
                      <a:pt x="966411" y="2146099"/>
                      <a:pt x="971554" y="2140003"/>
                      <a:pt x="977653" y="2138480"/>
                    </a:cubicBezTo>
                    <a:cubicBezTo>
                      <a:pt x="1008894" y="2131049"/>
                      <a:pt x="1040327" y="2124763"/>
                      <a:pt x="1071762" y="2117905"/>
                    </a:cubicBezTo>
                    <a:cubicBezTo>
                      <a:pt x="1078810" y="2116380"/>
                      <a:pt x="1086048" y="2114476"/>
                      <a:pt x="1092527" y="2111428"/>
                    </a:cubicBezTo>
                    <a:cubicBezTo>
                      <a:pt x="1098623" y="2108570"/>
                      <a:pt x="1103767" y="2103616"/>
                      <a:pt x="1109865" y="2100568"/>
                    </a:cubicBezTo>
                    <a:cubicBezTo>
                      <a:pt x="1126437" y="2092378"/>
                      <a:pt x="1143394" y="2084757"/>
                      <a:pt x="1162823" y="2075613"/>
                    </a:cubicBezTo>
                    <a:cubicBezTo>
                      <a:pt x="1173681" y="2092757"/>
                      <a:pt x="1188354" y="2083041"/>
                      <a:pt x="1206641" y="2074851"/>
                    </a:cubicBezTo>
                    <a:cubicBezTo>
                      <a:pt x="1225310" y="2066468"/>
                      <a:pt x="1246837" y="2063801"/>
                      <a:pt x="1267411" y="2060753"/>
                    </a:cubicBezTo>
                    <a:cubicBezTo>
                      <a:pt x="1305132" y="2055228"/>
                      <a:pt x="1343044" y="2051799"/>
                      <a:pt x="1380762" y="2046847"/>
                    </a:cubicBezTo>
                    <a:cubicBezTo>
                      <a:pt x="1388765" y="2045703"/>
                      <a:pt x="1397909" y="2043608"/>
                      <a:pt x="1404006" y="2038844"/>
                    </a:cubicBezTo>
                    <a:cubicBezTo>
                      <a:pt x="1445725" y="2006839"/>
                      <a:pt x="1496403" y="1997887"/>
                      <a:pt x="1544598" y="2000932"/>
                    </a:cubicBezTo>
                    <a:cubicBezTo>
                      <a:pt x="1582510" y="2003220"/>
                      <a:pt x="1619658" y="2004935"/>
                      <a:pt x="1657188" y="2001697"/>
                    </a:cubicBezTo>
                    <a:cubicBezTo>
                      <a:pt x="1660046" y="2001505"/>
                      <a:pt x="1663856" y="2001887"/>
                      <a:pt x="1665950" y="2003411"/>
                    </a:cubicBezTo>
                    <a:cubicBezTo>
                      <a:pt x="1678904" y="2013507"/>
                      <a:pt x="1692431" y="2014269"/>
                      <a:pt x="1709006" y="2015983"/>
                    </a:cubicBezTo>
                    <a:cubicBezTo>
                      <a:pt x="1732439" y="2018461"/>
                      <a:pt x="1753965" y="2016745"/>
                      <a:pt x="1775684" y="2012555"/>
                    </a:cubicBezTo>
                    <a:cubicBezTo>
                      <a:pt x="1791496" y="2009507"/>
                      <a:pt x="1807497" y="2003220"/>
                      <a:pt x="1821596" y="1995218"/>
                    </a:cubicBezTo>
                    <a:cubicBezTo>
                      <a:pt x="1841216" y="1983978"/>
                      <a:pt x="1860079" y="1979597"/>
                      <a:pt x="1878748" y="1994457"/>
                    </a:cubicBezTo>
                    <a:cubicBezTo>
                      <a:pt x="1898940" y="2010269"/>
                      <a:pt x="1921800" y="2004745"/>
                      <a:pt x="1944092" y="2005315"/>
                    </a:cubicBezTo>
                    <a:cubicBezTo>
                      <a:pt x="1953806" y="2005507"/>
                      <a:pt x="1964094" y="2005124"/>
                      <a:pt x="1973429" y="2007601"/>
                    </a:cubicBezTo>
                    <a:cubicBezTo>
                      <a:pt x="2000479" y="2014651"/>
                      <a:pt x="2026581" y="2025320"/>
                      <a:pt x="2054013" y="2030082"/>
                    </a:cubicBezTo>
                    <a:cubicBezTo>
                      <a:pt x="2069254" y="2032747"/>
                      <a:pt x="2086208" y="2027986"/>
                      <a:pt x="2102021" y="2024557"/>
                    </a:cubicBezTo>
                    <a:cubicBezTo>
                      <a:pt x="2118023" y="2020937"/>
                      <a:pt x="2133834" y="2015413"/>
                      <a:pt x="2149267" y="2009697"/>
                    </a:cubicBezTo>
                    <a:cubicBezTo>
                      <a:pt x="2159743" y="2005887"/>
                      <a:pt x="2171173" y="2002267"/>
                      <a:pt x="2179556" y="1995409"/>
                    </a:cubicBezTo>
                    <a:cubicBezTo>
                      <a:pt x="2198608" y="1979788"/>
                      <a:pt x="2218229" y="1977120"/>
                      <a:pt x="2240710" y="1985312"/>
                    </a:cubicBezTo>
                    <a:cubicBezTo>
                      <a:pt x="2244137" y="1986647"/>
                      <a:pt x="2248138" y="1986647"/>
                      <a:pt x="2251948" y="1986836"/>
                    </a:cubicBezTo>
                    <a:cubicBezTo>
                      <a:pt x="2312915" y="1990836"/>
                      <a:pt x="2373874" y="1993314"/>
                      <a:pt x="2434456" y="1999410"/>
                    </a:cubicBezTo>
                    <a:cubicBezTo>
                      <a:pt x="2459029" y="2001887"/>
                      <a:pt x="2482652" y="2012745"/>
                      <a:pt x="2506847" y="2019603"/>
                    </a:cubicBezTo>
                    <a:cubicBezTo>
                      <a:pt x="2511800" y="2020937"/>
                      <a:pt x="2517327" y="2023033"/>
                      <a:pt x="2522279" y="2022080"/>
                    </a:cubicBezTo>
                    <a:cubicBezTo>
                      <a:pt x="2576191" y="2012555"/>
                      <a:pt x="2626677" y="2026461"/>
                      <a:pt x="2676398" y="2044751"/>
                    </a:cubicBezTo>
                    <a:cubicBezTo>
                      <a:pt x="2681540" y="2046656"/>
                      <a:pt x="2687827" y="2046084"/>
                      <a:pt x="2693543" y="2045703"/>
                    </a:cubicBezTo>
                    <a:cubicBezTo>
                      <a:pt x="2709548" y="2044370"/>
                      <a:pt x="2726882" y="2037701"/>
                      <a:pt x="2741360" y="2041701"/>
                    </a:cubicBezTo>
                    <a:cubicBezTo>
                      <a:pt x="2779842" y="2052753"/>
                      <a:pt x="2817943" y="2066087"/>
                      <a:pt x="2854140" y="2082851"/>
                    </a:cubicBezTo>
                    <a:cubicBezTo>
                      <a:pt x="2890910" y="2099805"/>
                      <a:pt x="2925008" y="2114095"/>
                      <a:pt x="2967110" y="2096949"/>
                    </a:cubicBezTo>
                    <a:cubicBezTo>
                      <a:pt x="2985016" y="2089709"/>
                      <a:pt x="3008639" y="2094853"/>
                      <a:pt x="3029216" y="2096757"/>
                    </a:cubicBezTo>
                    <a:cubicBezTo>
                      <a:pt x="3044264" y="2098282"/>
                      <a:pt x="3058743" y="2106856"/>
                      <a:pt x="3073604" y="2106856"/>
                    </a:cubicBezTo>
                    <a:cubicBezTo>
                      <a:pt x="3113231" y="2106856"/>
                      <a:pt x="3148472" y="2116953"/>
                      <a:pt x="3182763" y="2137527"/>
                    </a:cubicBezTo>
                    <a:cubicBezTo>
                      <a:pt x="3196102" y="2145528"/>
                      <a:pt x="3216867" y="2140193"/>
                      <a:pt x="3234202" y="2142289"/>
                    </a:cubicBezTo>
                    <a:cubicBezTo>
                      <a:pt x="3252492" y="2144765"/>
                      <a:pt x="3271348" y="2147051"/>
                      <a:pt x="3288877" y="2152578"/>
                    </a:cubicBezTo>
                    <a:cubicBezTo>
                      <a:pt x="3334216" y="2167056"/>
                      <a:pt x="3378986" y="2183439"/>
                      <a:pt x="3424135" y="2198680"/>
                    </a:cubicBezTo>
                    <a:cubicBezTo>
                      <a:pt x="3461282" y="2211253"/>
                      <a:pt x="3497862" y="2201347"/>
                      <a:pt x="3534629" y="2196013"/>
                    </a:cubicBezTo>
                    <a:cubicBezTo>
                      <a:pt x="3557682" y="2192583"/>
                      <a:pt x="3579206" y="2184391"/>
                      <a:pt x="3605116" y="2196583"/>
                    </a:cubicBezTo>
                    <a:cubicBezTo>
                      <a:pt x="3629882" y="2208205"/>
                      <a:pt x="3661315" y="2205537"/>
                      <a:pt x="3689131" y="2211824"/>
                    </a:cubicBezTo>
                    <a:cubicBezTo>
                      <a:pt x="3712565" y="2217157"/>
                      <a:pt x="3735231" y="2225732"/>
                      <a:pt x="3757902" y="2234114"/>
                    </a:cubicBezTo>
                    <a:cubicBezTo>
                      <a:pt x="3788766" y="2245545"/>
                      <a:pt x="3819245" y="2257545"/>
                      <a:pt x="3852966" y="2251831"/>
                    </a:cubicBezTo>
                    <a:cubicBezTo>
                      <a:pt x="3891259" y="2245353"/>
                      <a:pt x="3917546" y="2269738"/>
                      <a:pt x="3947648" y="2285932"/>
                    </a:cubicBezTo>
                    <a:cubicBezTo>
                      <a:pt x="3968414" y="2296980"/>
                      <a:pt x="3991083" y="2305172"/>
                      <a:pt x="4013753" y="2312031"/>
                    </a:cubicBezTo>
                    <a:cubicBezTo>
                      <a:pt x="4044043" y="2320985"/>
                      <a:pt x="4075285" y="2326320"/>
                      <a:pt x="4105766" y="2335082"/>
                    </a:cubicBezTo>
                    <a:cubicBezTo>
                      <a:pt x="4151870" y="2348226"/>
                      <a:pt x="4198546" y="2358514"/>
                      <a:pt x="4246551" y="2351274"/>
                    </a:cubicBezTo>
                    <a:cubicBezTo>
                      <a:pt x="4268649" y="2348036"/>
                      <a:pt x="4289227" y="2348226"/>
                      <a:pt x="4311323" y="2352991"/>
                    </a:cubicBezTo>
                    <a:cubicBezTo>
                      <a:pt x="4347518" y="2360801"/>
                      <a:pt x="4384668" y="2361753"/>
                      <a:pt x="4413817" y="2390899"/>
                    </a:cubicBezTo>
                    <a:cubicBezTo>
                      <a:pt x="4424104" y="2401188"/>
                      <a:pt x="4442581" y="2403853"/>
                      <a:pt x="4457632" y="2409188"/>
                    </a:cubicBezTo>
                    <a:cubicBezTo>
                      <a:pt x="4474969" y="2415476"/>
                      <a:pt x="4487731" y="2412236"/>
                      <a:pt x="4497068" y="2393947"/>
                    </a:cubicBezTo>
                    <a:cubicBezTo>
                      <a:pt x="4501257" y="2385757"/>
                      <a:pt x="4513260" y="2377755"/>
                      <a:pt x="4522596" y="2376421"/>
                    </a:cubicBezTo>
                    <a:cubicBezTo>
                      <a:pt x="4550599" y="2372421"/>
                      <a:pt x="4576318" y="2378327"/>
                      <a:pt x="4603368" y="2391282"/>
                    </a:cubicBezTo>
                    <a:cubicBezTo>
                      <a:pt x="4628705" y="2403474"/>
                      <a:pt x="4660331" y="2402140"/>
                      <a:pt x="4689098" y="2406903"/>
                    </a:cubicBezTo>
                    <a:cubicBezTo>
                      <a:pt x="4699289" y="2408618"/>
                      <a:pt x="4709482" y="2411237"/>
                      <a:pt x="4719697" y="2413428"/>
                    </a:cubicBezTo>
                    <a:lnTo>
                      <a:pt x="4726469" y="2414298"/>
                    </a:lnTo>
                    <a:lnTo>
                      <a:pt x="4785776" y="2414298"/>
                    </a:lnTo>
                    <a:lnTo>
                      <a:pt x="4788661" y="2414047"/>
                    </a:lnTo>
                    <a:cubicBezTo>
                      <a:pt x="4801401" y="2412237"/>
                      <a:pt x="4814166" y="2410142"/>
                      <a:pt x="4827024" y="2408999"/>
                    </a:cubicBezTo>
                    <a:cubicBezTo>
                      <a:pt x="4847027" y="2407095"/>
                      <a:pt x="4867412" y="2407856"/>
                      <a:pt x="4887415" y="2405570"/>
                    </a:cubicBezTo>
                    <a:cubicBezTo>
                      <a:pt x="4903799" y="2403853"/>
                      <a:pt x="4919991" y="2399474"/>
                      <a:pt x="4936184" y="2395853"/>
                    </a:cubicBezTo>
                    <a:cubicBezTo>
                      <a:pt x="4942089" y="2394520"/>
                      <a:pt x="4947996" y="2389376"/>
                      <a:pt x="4953328" y="2390138"/>
                    </a:cubicBezTo>
                    <a:cubicBezTo>
                      <a:pt x="5006292" y="2398330"/>
                      <a:pt x="5044391" y="2361753"/>
                      <a:pt x="5089162" y="2345560"/>
                    </a:cubicBezTo>
                    <a:cubicBezTo>
                      <a:pt x="5136216" y="2328413"/>
                      <a:pt x="5181748" y="2302124"/>
                      <a:pt x="5234326" y="2309935"/>
                    </a:cubicBezTo>
                    <a:cubicBezTo>
                      <a:pt x="5266141" y="2314697"/>
                      <a:pt x="5296812" y="2325747"/>
                      <a:pt x="5328438" y="2332416"/>
                    </a:cubicBezTo>
                    <a:cubicBezTo>
                      <a:pt x="5339677" y="2334701"/>
                      <a:pt x="5352250" y="2334320"/>
                      <a:pt x="5363491" y="2332034"/>
                    </a:cubicBezTo>
                    <a:cubicBezTo>
                      <a:pt x="5417784" y="2321555"/>
                      <a:pt x="5471316" y="2320032"/>
                      <a:pt x="5524660" y="2337178"/>
                    </a:cubicBezTo>
                    <a:cubicBezTo>
                      <a:pt x="5533802" y="2340036"/>
                      <a:pt x="5543518" y="2342701"/>
                      <a:pt x="5553045" y="2342701"/>
                    </a:cubicBezTo>
                    <a:cubicBezTo>
                      <a:pt x="5605244" y="2342701"/>
                      <a:pt x="5656488" y="2338701"/>
                      <a:pt x="5706401" y="2320032"/>
                    </a:cubicBezTo>
                    <a:cubicBezTo>
                      <a:pt x="5723166" y="2313745"/>
                      <a:pt x="5743551" y="2317745"/>
                      <a:pt x="5762029" y="2316221"/>
                    </a:cubicBezTo>
                    <a:cubicBezTo>
                      <a:pt x="5779174" y="2314889"/>
                      <a:pt x="5796702" y="2314317"/>
                      <a:pt x="5813276" y="2309935"/>
                    </a:cubicBezTo>
                    <a:cubicBezTo>
                      <a:pt x="5837472" y="2303459"/>
                      <a:pt x="5859949" y="2302697"/>
                      <a:pt x="5884906" y="2308411"/>
                    </a:cubicBezTo>
                    <a:cubicBezTo>
                      <a:pt x="5908719" y="2313745"/>
                      <a:pt x="5934438" y="2311079"/>
                      <a:pt x="5959204" y="2311269"/>
                    </a:cubicBezTo>
                    <a:cubicBezTo>
                      <a:pt x="5986828" y="2311459"/>
                      <a:pt x="6014449" y="2311649"/>
                      <a:pt x="6042072" y="2310697"/>
                    </a:cubicBezTo>
                    <a:cubicBezTo>
                      <a:pt x="6053124" y="2310317"/>
                      <a:pt x="6065695" y="2302697"/>
                      <a:pt x="6074842" y="2305745"/>
                    </a:cubicBezTo>
                    <a:cubicBezTo>
                      <a:pt x="6104368" y="2316031"/>
                      <a:pt x="6133897" y="2303649"/>
                      <a:pt x="6163425" y="2309172"/>
                    </a:cubicBezTo>
                    <a:cubicBezTo>
                      <a:pt x="6177905" y="2312031"/>
                      <a:pt x="6194288" y="2304220"/>
                      <a:pt x="6209909" y="2303459"/>
                    </a:cubicBezTo>
                    <a:cubicBezTo>
                      <a:pt x="6235437" y="2302124"/>
                      <a:pt x="6260964" y="2302697"/>
                      <a:pt x="6286493" y="2302315"/>
                    </a:cubicBezTo>
                    <a:cubicBezTo>
                      <a:pt x="6294876" y="2302124"/>
                      <a:pt x="6303068" y="2301362"/>
                      <a:pt x="6311449" y="2300980"/>
                    </a:cubicBezTo>
                    <a:cubicBezTo>
                      <a:pt x="6318880" y="2300601"/>
                      <a:pt x="6326691" y="2298887"/>
                      <a:pt x="6333739" y="2300218"/>
                    </a:cubicBezTo>
                    <a:cubicBezTo>
                      <a:pt x="6359268" y="2304983"/>
                      <a:pt x="6384414" y="2312793"/>
                      <a:pt x="6410131" y="2315841"/>
                    </a:cubicBezTo>
                    <a:cubicBezTo>
                      <a:pt x="6432420" y="2318507"/>
                      <a:pt x="6455472" y="2314889"/>
                      <a:pt x="6477951" y="2316793"/>
                    </a:cubicBezTo>
                    <a:cubicBezTo>
                      <a:pt x="6517576" y="2320032"/>
                      <a:pt x="6557201" y="2325747"/>
                      <a:pt x="6596828" y="2329368"/>
                    </a:cubicBezTo>
                    <a:cubicBezTo>
                      <a:pt x="6605401" y="2330130"/>
                      <a:pt x="6614353" y="2325365"/>
                      <a:pt x="6623118" y="2324985"/>
                    </a:cubicBezTo>
                    <a:cubicBezTo>
                      <a:pt x="6650551" y="2324033"/>
                      <a:pt x="6677984" y="2323841"/>
                      <a:pt x="6705417" y="2323272"/>
                    </a:cubicBezTo>
                    <a:cubicBezTo>
                      <a:pt x="6721038" y="2323080"/>
                      <a:pt x="6736851" y="2323651"/>
                      <a:pt x="6752283" y="2321937"/>
                    </a:cubicBezTo>
                    <a:cubicBezTo>
                      <a:pt x="6772665" y="2319651"/>
                      <a:pt x="6791144" y="2316221"/>
                      <a:pt x="6810195" y="2331082"/>
                    </a:cubicBezTo>
                    <a:cubicBezTo>
                      <a:pt x="6839534" y="2354132"/>
                      <a:pt x="6876872" y="2345178"/>
                      <a:pt x="6910782" y="2350512"/>
                    </a:cubicBezTo>
                    <a:cubicBezTo>
                      <a:pt x="6919547" y="2351847"/>
                      <a:pt x="6928501" y="2352036"/>
                      <a:pt x="6937263" y="2353561"/>
                    </a:cubicBezTo>
                    <a:cubicBezTo>
                      <a:pt x="6953457" y="2356418"/>
                      <a:pt x="6969457" y="2359657"/>
                      <a:pt x="6985653" y="2362897"/>
                    </a:cubicBezTo>
                    <a:cubicBezTo>
                      <a:pt x="6988509" y="2363467"/>
                      <a:pt x="6991747" y="2363659"/>
                      <a:pt x="6994415" y="2364611"/>
                    </a:cubicBezTo>
                    <a:cubicBezTo>
                      <a:pt x="7018991" y="2372611"/>
                      <a:pt x="7043184" y="2381755"/>
                      <a:pt x="7068141" y="2388234"/>
                    </a:cubicBezTo>
                    <a:cubicBezTo>
                      <a:pt x="7080334" y="2391472"/>
                      <a:pt x="7093860" y="2391853"/>
                      <a:pt x="7106432" y="2390138"/>
                    </a:cubicBezTo>
                    <a:cubicBezTo>
                      <a:pt x="7143199" y="2385185"/>
                      <a:pt x="7179587" y="2383089"/>
                      <a:pt x="7216547" y="2390330"/>
                    </a:cubicBezTo>
                    <a:cubicBezTo>
                      <a:pt x="7231214" y="2393186"/>
                      <a:pt x="7247599" y="2388424"/>
                      <a:pt x="7263220" y="2386709"/>
                    </a:cubicBezTo>
                    <a:cubicBezTo>
                      <a:pt x="7300559" y="2382137"/>
                      <a:pt x="7337899" y="2377183"/>
                      <a:pt x="7375428" y="2372803"/>
                    </a:cubicBezTo>
                    <a:cubicBezTo>
                      <a:pt x="7398860" y="2370135"/>
                      <a:pt x="7422483" y="2368611"/>
                      <a:pt x="7445916" y="2365945"/>
                    </a:cubicBezTo>
                    <a:cubicBezTo>
                      <a:pt x="7472967" y="2362705"/>
                      <a:pt x="7499828" y="2357753"/>
                      <a:pt x="7526880" y="2355084"/>
                    </a:cubicBezTo>
                    <a:cubicBezTo>
                      <a:pt x="7557742" y="2352036"/>
                      <a:pt x="7588795" y="2351466"/>
                      <a:pt x="7619655" y="2348226"/>
                    </a:cubicBezTo>
                    <a:cubicBezTo>
                      <a:pt x="7676047" y="2341940"/>
                      <a:pt x="7732247" y="2334509"/>
                      <a:pt x="7788636" y="2327461"/>
                    </a:cubicBezTo>
                    <a:cubicBezTo>
                      <a:pt x="7843311" y="2320603"/>
                      <a:pt x="7897987" y="2314507"/>
                      <a:pt x="7952280" y="2305935"/>
                    </a:cubicBezTo>
                    <a:cubicBezTo>
                      <a:pt x="7975142" y="2302315"/>
                      <a:pt x="7996859" y="2292408"/>
                      <a:pt x="8019339" y="2286884"/>
                    </a:cubicBezTo>
                    <a:cubicBezTo>
                      <a:pt x="8058774" y="2277357"/>
                      <a:pt x="8098590" y="2269357"/>
                      <a:pt x="8137835" y="2259832"/>
                    </a:cubicBezTo>
                    <a:cubicBezTo>
                      <a:pt x="8155359" y="2255641"/>
                      <a:pt x="8172124" y="2248593"/>
                      <a:pt x="8189651" y="2243639"/>
                    </a:cubicBezTo>
                    <a:cubicBezTo>
                      <a:pt x="8230992" y="2232208"/>
                      <a:pt x="8272903" y="2222874"/>
                      <a:pt x="8313671" y="2209920"/>
                    </a:cubicBezTo>
                    <a:cubicBezTo>
                      <a:pt x="8362822" y="2194297"/>
                      <a:pt x="8411019" y="2175439"/>
                      <a:pt x="8459979" y="2158864"/>
                    </a:cubicBezTo>
                    <a:cubicBezTo>
                      <a:pt x="8478269" y="2152578"/>
                      <a:pt x="8497511" y="2148957"/>
                      <a:pt x="8516369" y="2144003"/>
                    </a:cubicBezTo>
                    <a:cubicBezTo>
                      <a:pt x="8563425" y="2131431"/>
                      <a:pt x="8610288" y="2118095"/>
                      <a:pt x="8657726" y="2106284"/>
                    </a:cubicBezTo>
                    <a:cubicBezTo>
                      <a:pt x="8675253" y="2101901"/>
                      <a:pt x="8693731" y="2102284"/>
                      <a:pt x="8711448" y="2098664"/>
                    </a:cubicBezTo>
                    <a:cubicBezTo>
                      <a:pt x="8732023" y="2094472"/>
                      <a:pt x="8752407" y="2089138"/>
                      <a:pt x="8772219" y="2082280"/>
                    </a:cubicBezTo>
                    <a:cubicBezTo>
                      <a:pt x="8796985" y="2073707"/>
                      <a:pt x="8820990" y="2062659"/>
                      <a:pt x="8845565" y="2053705"/>
                    </a:cubicBezTo>
                    <a:cubicBezTo>
                      <a:pt x="8886142" y="2039034"/>
                      <a:pt x="8926911" y="2024557"/>
                      <a:pt x="8967871" y="2011221"/>
                    </a:cubicBezTo>
                    <a:cubicBezTo>
                      <a:pt x="8983301" y="2006268"/>
                      <a:pt x="9000257" y="2005697"/>
                      <a:pt x="9015878" y="2001124"/>
                    </a:cubicBezTo>
                    <a:cubicBezTo>
                      <a:pt x="9088840" y="1979597"/>
                      <a:pt x="9161805" y="1957880"/>
                      <a:pt x="9234579" y="1935209"/>
                    </a:cubicBezTo>
                    <a:cubicBezTo>
                      <a:pt x="9272298" y="1923399"/>
                      <a:pt x="9308875" y="1908538"/>
                      <a:pt x="9346597" y="1896917"/>
                    </a:cubicBezTo>
                    <a:cubicBezTo>
                      <a:pt x="9369267" y="1889869"/>
                      <a:pt x="9393650" y="1887773"/>
                      <a:pt x="9416321" y="1880724"/>
                    </a:cubicBezTo>
                    <a:cubicBezTo>
                      <a:pt x="9437278" y="1874247"/>
                      <a:pt x="9456709" y="1863578"/>
                      <a:pt x="9477283" y="1856149"/>
                    </a:cubicBezTo>
                    <a:cubicBezTo>
                      <a:pt x="9540152" y="1833097"/>
                      <a:pt x="9603971" y="1811953"/>
                      <a:pt x="9666265" y="1787186"/>
                    </a:cubicBezTo>
                    <a:cubicBezTo>
                      <a:pt x="9696749" y="1775183"/>
                      <a:pt x="9725323" y="1757849"/>
                      <a:pt x="9754088" y="1741464"/>
                    </a:cubicBezTo>
                    <a:cubicBezTo>
                      <a:pt x="9802858" y="1713841"/>
                      <a:pt x="9850865" y="1685074"/>
                      <a:pt x="9899446" y="1656880"/>
                    </a:cubicBezTo>
                    <a:cubicBezTo>
                      <a:pt x="9935832" y="1635924"/>
                      <a:pt x="9968027" y="1611347"/>
                      <a:pt x="9993175" y="1576487"/>
                    </a:cubicBezTo>
                    <a:cubicBezTo>
                      <a:pt x="10004797" y="1560484"/>
                      <a:pt x="10024990" y="1546768"/>
                      <a:pt x="10044230" y="1540480"/>
                    </a:cubicBezTo>
                    <a:cubicBezTo>
                      <a:pt x="10078713" y="1529241"/>
                      <a:pt x="10104430" y="1507522"/>
                      <a:pt x="10131863" y="1485613"/>
                    </a:cubicBezTo>
                    <a:cubicBezTo>
                      <a:pt x="10166536" y="1457801"/>
                      <a:pt x="10203304" y="1431509"/>
                      <a:pt x="10242357" y="1410555"/>
                    </a:cubicBezTo>
                    <a:cubicBezTo>
                      <a:pt x="10280840" y="1389980"/>
                      <a:pt x="10324086" y="1378549"/>
                      <a:pt x="10363709" y="1359499"/>
                    </a:cubicBezTo>
                    <a:cubicBezTo>
                      <a:pt x="10386952" y="1348259"/>
                      <a:pt x="10407146" y="1330353"/>
                      <a:pt x="10428291" y="1314920"/>
                    </a:cubicBezTo>
                    <a:cubicBezTo>
                      <a:pt x="10449438" y="1299489"/>
                      <a:pt x="10470394" y="1283486"/>
                      <a:pt x="10490969" y="1267104"/>
                    </a:cubicBezTo>
                    <a:cubicBezTo>
                      <a:pt x="10502208" y="1258149"/>
                      <a:pt x="10511734" y="1246909"/>
                      <a:pt x="10523354" y="1238337"/>
                    </a:cubicBezTo>
                    <a:cubicBezTo>
                      <a:pt x="10545263" y="1222334"/>
                      <a:pt x="10569075" y="1208808"/>
                      <a:pt x="10590031" y="1191664"/>
                    </a:cubicBezTo>
                    <a:cubicBezTo>
                      <a:pt x="10610225" y="1175089"/>
                      <a:pt x="10633467" y="1166707"/>
                      <a:pt x="10656519" y="1156038"/>
                    </a:cubicBezTo>
                    <a:cubicBezTo>
                      <a:pt x="10674046" y="1148036"/>
                      <a:pt x="10686617" y="1130320"/>
                      <a:pt x="10703573" y="1120603"/>
                    </a:cubicBezTo>
                    <a:cubicBezTo>
                      <a:pt x="10727767" y="1106697"/>
                      <a:pt x="10746246" y="1089553"/>
                      <a:pt x="10764534" y="1067643"/>
                    </a:cubicBezTo>
                    <a:cubicBezTo>
                      <a:pt x="10785111" y="1043068"/>
                      <a:pt x="10820162" y="1029732"/>
                      <a:pt x="10850453" y="1014301"/>
                    </a:cubicBezTo>
                    <a:cubicBezTo>
                      <a:pt x="10876171" y="1001157"/>
                      <a:pt x="10906081" y="995632"/>
                      <a:pt x="10929704" y="980201"/>
                    </a:cubicBezTo>
                    <a:cubicBezTo>
                      <a:pt x="10946279" y="969342"/>
                      <a:pt x="10958661" y="948957"/>
                      <a:pt x="10967423" y="930289"/>
                    </a:cubicBezTo>
                    <a:cubicBezTo>
                      <a:pt x="10987046" y="887995"/>
                      <a:pt x="11021146" y="861897"/>
                      <a:pt x="11058869" y="838084"/>
                    </a:cubicBezTo>
                    <a:cubicBezTo>
                      <a:pt x="11097350" y="813699"/>
                      <a:pt x="11133927" y="786836"/>
                      <a:pt x="11172600" y="762834"/>
                    </a:cubicBezTo>
                    <a:cubicBezTo>
                      <a:pt x="11211843" y="738638"/>
                      <a:pt x="11243658" y="706443"/>
                      <a:pt x="11275283" y="673676"/>
                    </a:cubicBezTo>
                    <a:cubicBezTo>
                      <a:pt x="11288238" y="660150"/>
                      <a:pt x="11305192" y="650434"/>
                      <a:pt x="11320623" y="639195"/>
                    </a:cubicBezTo>
                    <a:cubicBezTo>
                      <a:pt x="11338339" y="626241"/>
                      <a:pt x="11355296" y="611953"/>
                      <a:pt x="11374346" y="601664"/>
                    </a:cubicBezTo>
                    <a:cubicBezTo>
                      <a:pt x="11398160" y="588709"/>
                      <a:pt x="11424069" y="579757"/>
                      <a:pt x="11448453" y="567755"/>
                    </a:cubicBezTo>
                    <a:cubicBezTo>
                      <a:pt x="11476838" y="553657"/>
                      <a:pt x="11505795" y="539750"/>
                      <a:pt x="11532275" y="522605"/>
                    </a:cubicBezTo>
                    <a:cubicBezTo>
                      <a:pt x="11545039" y="514413"/>
                      <a:pt x="11553613" y="499363"/>
                      <a:pt x="11562947" y="486598"/>
                    </a:cubicBezTo>
                    <a:cubicBezTo>
                      <a:pt x="11599714" y="436305"/>
                      <a:pt x="11635529" y="385441"/>
                      <a:pt x="11672489" y="335337"/>
                    </a:cubicBezTo>
                    <a:cubicBezTo>
                      <a:pt x="11712304" y="281424"/>
                      <a:pt x="11763931" y="241608"/>
                      <a:pt x="11821656" y="207889"/>
                    </a:cubicBezTo>
                    <a:cubicBezTo>
                      <a:pt x="11877664" y="175312"/>
                      <a:pt x="11931195" y="138734"/>
                      <a:pt x="11986443" y="104824"/>
                    </a:cubicBezTo>
                    <a:cubicBezTo>
                      <a:pt x="11998443" y="97395"/>
                      <a:pt x="12013114" y="94347"/>
                      <a:pt x="12026448" y="88821"/>
                    </a:cubicBezTo>
                    <a:cubicBezTo>
                      <a:pt x="12072360" y="69580"/>
                      <a:pt x="12118083" y="50147"/>
                      <a:pt x="12160947" y="28621"/>
                    </a:cubicBezTo>
                    <a:lnTo>
                      <a:pt x="12192000" y="0"/>
                    </a:lnTo>
                    <a:close/>
                  </a:path>
                </a:pathLst>
              </a:cu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Shape 28">
                <a:extLst>
                  <a:ext uri="{FF2B5EF4-FFF2-40B4-BE49-F238E27FC236}">
                    <a16:creationId xmlns:a16="http://schemas.microsoft.com/office/drawing/2014/main" id="{D1A0BEEB-C008-4150-A935-C6AAF537DA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681702"/>
                <a:ext cx="12192000" cy="3176298"/>
              </a:xfrm>
              <a:custGeom>
                <a:avLst/>
                <a:gdLst>
                  <a:gd name="connsiteX0" fmla="*/ 12192000 w 12192000"/>
                  <a:gd name="connsiteY0" fmla="*/ 0 h 3176298"/>
                  <a:gd name="connsiteX1" fmla="*/ 12192000 w 12192000"/>
                  <a:gd name="connsiteY1" fmla="*/ 3176298 h 3176298"/>
                  <a:gd name="connsiteX2" fmla="*/ 0 w 12192000"/>
                  <a:gd name="connsiteY2" fmla="*/ 3176298 h 3176298"/>
                  <a:gd name="connsiteX3" fmla="*/ 0 w 12192000"/>
                  <a:gd name="connsiteY3" fmla="*/ 2264980 h 3176298"/>
                  <a:gd name="connsiteX4" fmla="*/ 544 w 12192000"/>
                  <a:gd name="connsiteY4" fmla="*/ 2264980 h 3176298"/>
                  <a:gd name="connsiteX5" fmla="*/ 544 w 12192000"/>
                  <a:gd name="connsiteY5" fmla="*/ 2392219 h 3176298"/>
                  <a:gd name="connsiteX6" fmla="*/ 61197 w 12192000"/>
                  <a:gd name="connsiteY6" fmla="*/ 2387448 h 3176298"/>
                  <a:gd name="connsiteX7" fmla="*/ 119613 w 12192000"/>
                  <a:gd name="connsiteY7" fmla="*/ 2369945 h 3176298"/>
                  <a:gd name="connsiteX8" fmla="*/ 172384 w 12192000"/>
                  <a:gd name="connsiteY8" fmla="*/ 2347084 h 3176298"/>
                  <a:gd name="connsiteX9" fmla="*/ 274873 w 12192000"/>
                  <a:gd name="connsiteY9" fmla="*/ 2336988 h 3176298"/>
                  <a:gd name="connsiteX10" fmla="*/ 307259 w 12192000"/>
                  <a:gd name="connsiteY10" fmla="*/ 2331461 h 3176298"/>
                  <a:gd name="connsiteX11" fmla="*/ 394511 w 12192000"/>
                  <a:gd name="connsiteY11" fmla="*/ 2308601 h 3176298"/>
                  <a:gd name="connsiteX12" fmla="*/ 494337 w 12192000"/>
                  <a:gd name="connsiteY12" fmla="*/ 2268213 h 3176298"/>
                  <a:gd name="connsiteX13" fmla="*/ 546917 w 12192000"/>
                  <a:gd name="connsiteY13" fmla="*/ 2283264 h 3176298"/>
                  <a:gd name="connsiteX14" fmla="*/ 730754 w 12192000"/>
                  <a:gd name="connsiteY14" fmla="*/ 2240780 h 3176298"/>
                  <a:gd name="connsiteX15" fmla="*/ 785432 w 12192000"/>
                  <a:gd name="connsiteY15" fmla="*/ 2218682 h 3176298"/>
                  <a:gd name="connsiteX16" fmla="*/ 801053 w 12192000"/>
                  <a:gd name="connsiteY16" fmla="*/ 2204013 h 3176298"/>
                  <a:gd name="connsiteX17" fmla="*/ 858205 w 12192000"/>
                  <a:gd name="connsiteY17" fmla="*/ 2169532 h 3176298"/>
                  <a:gd name="connsiteX18" fmla="*/ 949646 w 12192000"/>
                  <a:gd name="connsiteY18" fmla="*/ 2157340 h 3176298"/>
                  <a:gd name="connsiteX19" fmla="*/ 960887 w 12192000"/>
                  <a:gd name="connsiteY19" fmla="*/ 2150099 h 3176298"/>
                  <a:gd name="connsiteX20" fmla="*/ 977653 w 12192000"/>
                  <a:gd name="connsiteY20" fmla="*/ 2138480 h 3176298"/>
                  <a:gd name="connsiteX21" fmla="*/ 1071762 w 12192000"/>
                  <a:gd name="connsiteY21" fmla="*/ 2117905 h 3176298"/>
                  <a:gd name="connsiteX22" fmla="*/ 1092527 w 12192000"/>
                  <a:gd name="connsiteY22" fmla="*/ 2111428 h 3176298"/>
                  <a:gd name="connsiteX23" fmla="*/ 1109865 w 12192000"/>
                  <a:gd name="connsiteY23" fmla="*/ 2100568 h 3176298"/>
                  <a:gd name="connsiteX24" fmla="*/ 1162823 w 12192000"/>
                  <a:gd name="connsiteY24" fmla="*/ 2075613 h 3176298"/>
                  <a:gd name="connsiteX25" fmla="*/ 1206641 w 12192000"/>
                  <a:gd name="connsiteY25" fmla="*/ 2074851 h 3176298"/>
                  <a:gd name="connsiteX26" fmla="*/ 1267411 w 12192000"/>
                  <a:gd name="connsiteY26" fmla="*/ 2060753 h 3176298"/>
                  <a:gd name="connsiteX27" fmla="*/ 1380762 w 12192000"/>
                  <a:gd name="connsiteY27" fmla="*/ 2046847 h 3176298"/>
                  <a:gd name="connsiteX28" fmla="*/ 1404006 w 12192000"/>
                  <a:gd name="connsiteY28" fmla="*/ 2038844 h 3176298"/>
                  <a:gd name="connsiteX29" fmla="*/ 1544598 w 12192000"/>
                  <a:gd name="connsiteY29" fmla="*/ 2000932 h 3176298"/>
                  <a:gd name="connsiteX30" fmla="*/ 1657188 w 12192000"/>
                  <a:gd name="connsiteY30" fmla="*/ 2001697 h 3176298"/>
                  <a:gd name="connsiteX31" fmla="*/ 1665950 w 12192000"/>
                  <a:gd name="connsiteY31" fmla="*/ 2003411 h 3176298"/>
                  <a:gd name="connsiteX32" fmla="*/ 1709006 w 12192000"/>
                  <a:gd name="connsiteY32" fmla="*/ 2015983 h 3176298"/>
                  <a:gd name="connsiteX33" fmla="*/ 1775684 w 12192000"/>
                  <a:gd name="connsiteY33" fmla="*/ 2012555 h 3176298"/>
                  <a:gd name="connsiteX34" fmla="*/ 1821596 w 12192000"/>
                  <a:gd name="connsiteY34" fmla="*/ 1995218 h 3176298"/>
                  <a:gd name="connsiteX35" fmla="*/ 1878748 w 12192000"/>
                  <a:gd name="connsiteY35" fmla="*/ 1994457 h 3176298"/>
                  <a:gd name="connsiteX36" fmla="*/ 1944092 w 12192000"/>
                  <a:gd name="connsiteY36" fmla="*/ 2005315 h 3176298"/>
                  <a:gd name="connsiteX37" fmla="*/ 1973429 w 12192000"/>
                  <a:gd name="connsiteY37" fmla="*/ 2007601 h 3176298"/>
                  <a:gd name="connsiteX38" fmla="*/ 2054013 w 12192000"/>
                  <a:gd name="connsiteY38" fmla="*/ 2030082 h 3176298"/>
                  <a:gd name="connsiteX39" fmla="*/ 2102021 w 12192000"/>
                  <a:gd name="connsiteY39" fmla="*/ 2024557 h 3176298"/>
                  <a:gd name="connsiteX40" fmla="*/ 2149267 w 12192000"/>
                  <a:gd name="connsiteY40" fmla="*/ 2009697 h 3176298"/>
                  <a:gd name="connsiteX41" fmla="*/ 2179556 w 12192000"/>
                  <a:gd name="connsiteY41" fmla="*/ 1995409 h 3176298"/>
                  <a:gd name="connsiteX42" fmla="*/ 2240710 w 12192000"/>
                  <a:gd name="connsiteY42" fmla="*/ 1985312 h 3176298"/>
                  <a:gd name="connsiteX43" fmla="*/ 2251948 w 12192000"/>
                  <a:gd name="connsiteY43" fmla="*/ 1986836 h 3176298"/>
                  <a:gd name="connsiteX44" fmla="*/ 2434456 w 12192000"/>
                  <a:gd name="connsiteY44" fmla="*/ 1999410 h 3176298"/>
                  <a:gd name="connsiteX45" fmla="*/ 2506847 w 12192000"/>
                  <a:gd name="connsiteY45" fmla="*/ 2019603 h 3176298"/>
                  <a:gd name="connsiteX46" fmla="*/ 2522279 w 12192000"/>
                  <a:gd name="connsiteY46" fmla="*/ 2022080 h 3176298"/>
                  <a:gd name="connsiteX47" fmla="*/ 2676398 w 12192000"/>
                  <a:gd name="connsiteY47" fmla="*/ 2044751 h 3176298"/>
                  <a:gd name="connsiteX48" fmla="*/ 2693543 w 12192000"/>
                  <a:gd name="connsiteY48" fmla="*/ 2045703 h 3176298"/>
                  <a:gd name="connsiteX49" fmla="*/ 2741360 w 12192000"/>
                  <a:gd name="connsiteY49" fmla="*/ 2041701 h 3176298"/>
                  <a:gd name="connsiteX50" fmla="*/ 2854140 w 12192000"/>
                  <a:gd name="connsiteY50" fmla="*/ 2082851 h 3176298"/>
                  <a:gd name="connsiteX51" fmla="*/ 2967110 w 12192000"/>
                  <a:gd name="connsiteY51" fmla="*/ 2096949 h 3176298"/>
                  <a:gd name="connsiteX52" fmla="*/ 3029216 w 12192000"/>
                  <a:gd name="connsiteY52" fmla="*/ 2096757 h 3176298"/>
                  <a:gd name="connsiteX53" fmla="*/ 3073604 w 12192000"/>
                  <a:gd name="connsiteY53" fmla="*/ 2106856 h 3176298"/>
                  <a:gd name="connsiteX54" fmla="*/ 3182763 w 12192000"/>
                  <a:gd name="connsiteY54" fmla="*/ 2137527 h 3176298"/>
                  <a:gd name="connsiteX55" fmla="*/ 3234202 w 12192000"/>
                  <a:gd name="connsiteY55" fmla="*/ 2142289 h 3176298"/>
                  <a:gd name="connsiteX56" fmla="*/ 3288877 w 12192000"/>
                  <a:gd name="connsiteY56" fmla="*/ 2152578 h 3176298"/>
                  <a:gd name="connsiteX57" fmla="*/ 3424135 w 12192000"/>
                  <a:gd name="connsiteY57" fmla="*/ 2198680 h 3176298"/>
                  <a:gd name="connsiteX58" fmla="*/ 3534629 w 12192000"/>
                  <a:gd name="connsiteY58" fmla="*/ 2196013 h 3176298"/>
                  <a:gd name="connsiteX59" fmla="*/ 3605116 w 12192000"/>
                  <a:gd name="connsiteY59" fmla="*/ 2196583 h 3176298"/>
                  <a:gd name="connsiteX60" fmla="*/ 3689131 w 12192000"/>
                  <a:gd name="connsiteY60" fmla="*/ 2211824 h 3176298"/>
                  <a:gd name="connsiteX61" fmla="*/ 3757902 w 12192000"/>
                  <a:gd name="connsiteY61" fmla="*/ 2234114 h 3176298"/>
                  <a:gd name="connsiteX62" fmla="*/ 3852966 w 12192000"/>
                  <a:gd name="connsiteY62" fmla="*/ 2251831 h 3176298"/>
                  <a:gd name="connsiteX63" fmla="*/ 3947648 w 12192000"/>
                  <a:gd name="connsiteY63" fmla="*/ 2285932 h 3176298"/>
                  <a:gd name="connsiteX64" fmla="*/ 4013753 w 12192000"/>
                  <a:gd name="connsiteY64" fmla="*/ 2312031 h 3176298"/>
                  <a:gd name="connsiteX65" fmla="*/ 4105766 w 12192000"/>
                  <a:gd name="connsiteY65" fmla="*/ 2335082 h 3176298"/>
                  <a:gd name="connsiteX66" fmla="*/ 4246551 w 12192000"/>
                  <a:gd name="connsiteY66" fmla="*/ 2351274 h 3176298"/>
                  <a:gd name="connsiteX67" fmla="*/ 4311323 w 12192000"/>
                  <a:gd name="connsiteY67" fmla="*/ 2352991 h 3176298"/>
                  <a:gd name="connsiteX68" fmla="*/ 4413817 w 12192000"/>
                  <a:gd name="connsiteY68" fmla="*/ 2390899 h 3176298"/>
                  <a:gd name="connsiteX69" fmla="*/ 4457632 w 12192000"/>
                  <a:gd name="connsiteY69" fmla="*/ 2409188 h 3176298"/>
                  <a:gd name="connsiteX70" fmla="*/ 4497068 w 12192000"/>
                  <a:gd name="connsiteY70" fmla="*/ 2393947 h 3176298"/>
                  <a:gd name="connsiteX71" fmla="*/ 4522596 w 12192000"/>
                  <a:gd name="connsiteY71" fmla="*/ 2376421 h 3176298"/>
                  <a:gd name="connsiteX72" fmla="*/ 4603368 w 12192000"/>
                  <a:gd name="connsiteY72" fmla="*/ 2391282 h 3176298"/>
                  <a:gd name="connsiteX73" fmla="*/ 4689098 w 12192000"/>
                  <a:gd name="connsiteY73" fmla="*/ 2406903 h 3176298"/>
                  <a:gd name="connsiteX74" fmla="*/ 4719697 w 12192000"/>
                  <a:gd name="connsiteY74" fmla="*/ 2413428 h 3176298"/>
                  <a:gd name="connsiteX75" fmla="*/ 4726469 w 12192000"/>
                  <a:gd name="connsiteY75" fmla="*/ 2414298 h 3176298"/>
                  <a:gd name="connsiteX76" fmla="*/ 4785776 w 12192000"/>
                  <a:gd name="connsiteY76" fmla="*/ 2414298 h 3176298"/>
                  <a:gd name="connsiteX77" fmla="*/ 4788661 w 12192000"/>
                  <a:gd name="connsiteY77" fmla="*/ 2414047 h 3176298"/>
                  <a:gd name="connsiteX78" fmla="*/ 4827024 w 12192000"/>
                  <a:gd name="connsiteY78" fmla="*/ 2408999 h 3176298"/>
                  <a:gd name="connsiteX79" fmla="*/ 4887415 w 12192000"/>
                  <a:gd name="connsiteY79" fmla="*/ 2405570 h 3176298"/>
                  <a:gd name="connsiteX80" fmla="*/ 4936184 w 12192000"/>
                  <a:gd name="connsiteY80" fmla="*/ 2395853 h 3176298"/>
                  <a:gd name="connsiteX81" fmla="*/ 4953328 w 12192000"/>
                  <a:gd name="connsiteY81" fmla="*/ 2390138 h 3176298"/>
                  <a:gd name="connsiteX82" fmla="*/ 5089162 w 12192000"/>
                  <a:gd name="connsiteY82" fmla="*/ 2345560 h 3176298"/>
                  <a:gd name="connsiteX83" fmla="*/ 5234326 w 12192000"/>
                  <a:gd name="connsiteY83" fmla="*/ 2309935 h 3176298"/>
                  <a:gd name="connsiteX84" fmla="*/ 5328438 w 12192000"/>
                  <a:gd name="connsiteY84" fmla="*/ 2332416 h 3176298"/>
                  <a:gd name="connsiteX85" fmla="*/ 5363491 w 12192000"/>
                  <a:gd name="connsiteY85" fmla="*/ 2332034 h 3176298"/>
                  <a:gd name="connsiteX86" fmla="*/ 5524660 w 12192000"/>
                  <a:gd name="connsiteY86" fmla="*/ 2337178 h 3176298"/>
                  <a:gd name="connsiteX87" fmla="*/ 5553045 w 12192000"/>
                  <a:gd name="connsiteY87" fmla="*/ 2342701 h 3176298"/>
                  <a:gd name="connsiteX88" fmla="*/ 5706401 w 12192000"/>
                  <a:gd name="connsiteY88" fmla="*/ 2320032 h 3176298"/>
                  <a:gd name="connsiteX89" fmla="*/ 5762029 w 12192000"/>
                  <a:gd name="connsiteY89" fmla="*/ 2316221 h 3176298"/>
                  <a:gd name="connsiteX90" fmla="*/ 5813276 w 12192000"/>
                  <a:gd name="connsiteY90" fmla="*/ 2309935 h 3176298"/>
                  <a:gd name="connsiteX91" fmla="*/ 5884906 w 12192000"/>
                  <a:gd name="connsiteY91" fmla="*/ 2308411 h 3176298"/>
                  <a:gd name="connsiteX92" fmla="*/ 5959204 w 12192000"/>
                  <a:gd name="connsiteY92" fmla="*/ 2311269 h 3176298"/>
                  <a:gd name="connsiteX93" fmla="*/ 6042072 w 12192000"/>
                  <a:gd name="connsiteY93" fmla="*/ 2310697 h 3176298"/>
                  <a:gd name="connsiteX94" fmla="*/ 6074842 w 12192000"/>
                  <a:gd name="connsiteY94" fmla="*/ 2305745 h 3176298"/>
                  <a:gd name="connsiteX95" fmla="*/ 6163425 w 12192000"/>
                  <a:gd name="connsiteY95" fmla="*/ 2309172 h 3176298"/>
                  <a:gd name="connsiteX96" fmla="*/ 6209909 w 12192000"/>
                  <a:gd name="connsiteY96" fmla="*/ 2303459 h 3176298"/>
                  <a:gd name="connsiteX97" fmla="*/ 6286493 w 12192000"/>
                  <a:gd name="connsiteY97" fmla="*/ 2302315 h 3176298"/>
                  <a:gd name="connsiteX98" fmla="*/ 6311449 w 12192000"/>
                  <a:gd name="connsiteY98" fmla="*/ 2300980 h 3176298"/>
                  <a:gd name="connsiteX99" fmla="*/ 6333739 w 12192000"/>
                  <a:gd name="connsiteY99" fmla="*/ 2300218 h 3176298"/>
                  <a:gd name="connsiteX100" fmla="*/ 6410131 w 12192000"/>
                  <a:gd name="connsiteY100" fmla="*/ 2315841 h 3176298"/>
                  <a:gd name="connsiteX101" fmla="*/ 6477951 w 12192000"/>
                  <a:gd name="connsiteY101" fmla="*/ 2316793 h 3176298"/>
                  <a:gd name="connsiteX102" fmla="*/ 6596828 w 12192000"/>
                  <a:gd name="connsiteY102" fmla="*/ 2329368 h 3176298"/>
                  <a:gd name="connsiteX103" fmla="*/ 6623118 w 12192000"/>
                  <a:gd name="connsiteY103" fmla="*/ 2324985 h 3176298"/>
                  <a:gd name="connsiteX104" fmla="*/ 6705417 w 12192000"/>
                  <a:gd name="connsiteY104" fmla="*/ 2323272 h 3176298"/>
                  <a:gd name="connsiteX105" fmla="*/ 6752283 w 12192000"/>
                  <a:gd name="connsiteY105" fmla="*/ 2321937 h 3176298"/>
                  <a:gd name="connsiteX106" fmla="*/ 6810195 w 12192000"/>
                  <a:gd name="connsiteY106" fmla="*/ 2331082 h 3176298"/>
                  <a:gd name="connsiteX107" fmla="*/ 6910782 w 12192000"/>
                  <a:gd name="connsiteY107" fmla="*/ 2350512 h 3176298"/>
                  <a:gd name="connsiteX108" fmla="*/ 6937263 w 12192000"/>
                  <a:gd name="connsiteY108" fmla="*/ 2353561 h 3176298"/>
                  <a:gd name="connsiteX109" fmla="*/ 6985653 w 12192000"/>
                  <a:gd name="connsiteY109" fmla="*/ 2362897 h 3176298"/>
                  <a:gd name="connsiteX110" fmla="*/ 6994415 w 12192000"/>
                  <a:gd name="connsiteY110" fmla="*/ 2364611 h 3176298"/>
                  <a:gd name="connsiteX111" fmla="*/ 7068141 w 12192000"/>
                  <a:gd name="connsiteY111" fmla="*/ 2388234 h 3176298"/>
                  <a:gd name="connsiteX112" fmla="*/ 7106432 w 12192000"/>
                  <a:gd name="connsiteY112" fmla="*/ 2390138 h 3176298"/>
                  <a:gd name="connsiteX113" fmla="*/ 7216547 w 12192000"/>
                  <a:gd name="connsiteY113" fmla="*/ 2390330 h 3176298"/>
                  <a:gd name="connsiteX114" fmla="*/ 7263220 w 12192000"/>
                  <a:gd name="connsiteY114" fmla="*/ 2386709 h 3176298"/>
                  <a:gd name="connsiteX115" fmla="*/ 7375428 w 12192000"/>
                  <a:gd name="connsiteY115" fmla="*/ 2372803 h 3176298"/>
                  <a:gd name="connsiteX116" fmla="*/ 7445916 w 12192000"/>
                  <a:gd name="connsiteY116" fmla="*/ 2365945 h 3176298"/>
                  <a:gd name="connsiteX117" fmla="*/ 7526880 w 12192000"/>
                  <a:gd name="connsiteY117" fmla="*/ 2355084 h 3176298"/>
                  <a:gd name="connsiteX118" fmla="*/ 7619655 w 12192000"/>
                  <a:gd name="connsiteY118" fmla="*/ 2348226 h 3176298"/>
                  <a:gd name="connsiteX119" fmla="*/ 7788636 w 12192000"/>
                  <a:gd name="connsiteY119" fmla="*/ 2327461 h 3176298"/>
                  <a:gd name="connsiteX120" fmla="*/ 7952280 w 12192000"/>
                  <a:gd name="connsiteY120" fmla="*/ 2305935 h 3176298"/>
                  <a:gd name="connsiteX121" fmla="*/ 8019339 w 12192000"/>
                  <a:gd name="connsiteY121" fmla="*/ 2286884 h 3176298"/>
                  <a:gd name="connsiteX122" fmla="*/ 8137835 w 12192000"/>
                  <a:gd name="connsiteY122" fmla="*/ 2259832 h 3176298"/>
                  <a:gd name="connsiteX123" fmla="*/ 8189651 w 12192000"/>
                  <a:gd name="connsiteY123" fmla="*/ 2243639 h 3176298"/>
                  <a:gd name="connsiteX124" fmla="*/ 8313671 w 12192000"/>
                  <a:gd name="connsiteY124" fmla="*/ 2209920 h 3176298"/>
                  <a:gd name="connsiteX125" fmla="*/ 8459979 w 12192000"/>
                  <a:gd name="connsiteY125" fmla="*/ 2158864 h 3176298"/>
                  <a:gd name="connsiteX126" fmla="*/ 8516369 w 12192000"/>
                  <a:gd name="connsiteY126" fmla="*/ 2144003 h 3176298"/>
                  <a:gd name="connsiteX127" fmla="*/ 8657726 w 12192000"/>
                  <a:gd name="connsiteY127" fmla="*/ 2106284 h 3176298"/>
                  <a:gd name="connsiteX128" fmla="*/ 8711448 w 12192000"/>
                  <a:gd name="connsiteY128" fmla="*/ 2098664 h 3176298"/>
                  <a:gd name="connsiteX129" fmla="*/ 8772219 w 12192000"/>
                  <a:gd name="connsiteY129" fmla="*/ 2082280 h 3176298"/>
                  <a:gd name="connsiteX130" fmla="*/ 8845565 w 12192000"/>
                  <a:gd name="connsiteY130" fmla="*/ 2053705 h 3176298"/>
                  <a:gd name="connsiteX131" fmla="*/ 8967871 w 12192000"/>
                  <a:gd name="connsiteY131" fmla="*/ 2011221 h 3176298"/>
                  <a:gd name="connsiteX132" fmla="*/ 9015878 w 12192000"/>
                  <a:gd name="connsiteY132" fmla="*/ 2001124 h 3176298"/>
                  <a:gd name="connsiteX133" fmla="*/ 9234579 w 12192000"/>
                  <a:gd name="connsiteY133" fmla="*/ 1935209 h 3176298"/>
                  <a:gd name="connsiteX134" fmla="*/ 9346597 w 12192000"/>
                  <a:gd name="connsiteY134" fmla="*/ 1896917 h 3176298"/>
                  <a:gd name="connsiteX135" fmla="*/ 9416321 w 12192000"/>
                  <a:gd name="connsiteY135" fmla="*/ 1880724 h 3176298"/>
                  <a:gd name="connsiteX136" fmla="*/ 9477283 w 12192000"/>
                  <a:gd name="connsiteY136" fmla="*/ 1856149 h 3176298"/>
                  <a:gd name="connsiteX137" fmla="*/ 9666265 w 12192000"/>
                  <a:gd name="connsiteY137" fmla="*/ 1787186 h 3176298"/>
                  <a:gd name="connsiteX138" fmla="*/ 9754088 w 12192000"/>
                  <a:gd name="connsiteY138" fmla="*/ 1741464 h 3176298"/>
                  <a:gd name="connsiteX139" fmla="*/ 9899446 w 12192000"/>
                  <a:gd name="connsiteY139" fmla="*/ 1656880 h 3176298"/>
                  <a:gd name="connsiteX140" fmla="*/ 9993175 w 12192000"/>
                  <a:gd name="connsiteY140" fmla="*/ 1576487 h 3176298"/>
                  <a:gd name="connsiteX141" fmla="*/ 10044230 w 12192000"/>
                  <a:gd name="connsiteY141" fmla="*/ 1540480 h 3176298"/>
                  <a:gd name="connsiteX142" fmla="*/ 10131863 w 12192000"/>
                  <a:gd name="connsiteY142" fmla="*/ 1485613 h 3176298"/>
                  <a:gd name="connsiteX143" fmla="*/ 10242357 w 12192000"/>
                  <a:gd name="connsiteY143" fmla="*/ 1410555 h 3176298"/>
                  <a:gd name="connsiteX144" fmla="*/ 10363709 w 12192000"/>
                  <a:gd name="connsiteY144" fmla="*/ 1359499 h 3176298"/>
                  <a:gd name="connsiteX145" fmla="*/ 10428291 w 12192000"/>
                  <a:gd name="connsiteY145" fmla="*/ 1314920 h 3176298"/>
                  <a:gd name="connsiteX146" fmla="*/ 10490969 w 12192000"/>
                  <a:gd name="connsiteY146" fmla="*/ 1267104 h 3176298"/>
                  <a:gd name="connsiteX147" fmla="*/ 10523354 w 12192000"/>
                  <a:gd name="connsiteY147" fmla="*/ 1238337 h 3176298"/>
                  <a:gd name="connsiteX148" fmla="*/ 10590031 w 12192000"/>
                  <a:gd name="connsiteY148" fmla="*/ 1191664 h 3176298"/>
                  <a:gd name="connsiteX149" fmla="*/ 10656519 w 12192000"/>
                  <a:gd name="connsiteY149" fmla="*/ 1156038 h 3176298"/>
                  <a:gd name="connsiteX150" fmla="*/ 10703573 w 12192000"/>
                  <a:gd name="connsiteY150" fmla="*/ 1120603 h 3176298"/>
                  <a:gd name="connsiteX151" fmla="*/ 10764534 w 12192000"/>
                  <a:gd name="connsiteY151" fmla="*/ 1067643 h 3176298"/>
                  <a:gd name="connsiteX152" fmla="*/ 10850453 w 12192000"/>
                  <a:gd name="connsiteY152" fmla="*/ 1014301 h 3176298"/>
                  <a:gd name="connsiteX153" fmla="*/ 10929704 w 12192000"/>
                  <a:gd name="connsiteY153" fmla="*/ 980201 h 3176298"/>
                  <a:gd name="connsiteX154" fmla="*/ 10967423 w 12192000"/>
                  <a:gd name="connsiteY154" fmla="*/ 930289 h 3176298"/>
                  <a:gd name="connsiteX155" fmla="*/ 11058869 w 12192000"/>
                  <a:gd name="connsiteY155" fmla="*/ 838084 h 3176298"/>
                  <a:gd name="connsiteX156" fmla="*/ 11172600 w 12192000"/>
                  <a:gd name="connsiteY156" fmla="*/ 762834 h 3176298"/>
                  <a:gd name="connsiteX157" fmla="*/ 11275283 w 12192000"/>
                  <a:gd name="connsiteY157" fmla="*/ 673676 h 3176298"/>
                  <a:gd name="connsiteX158" fmla="*/ 11320623 w 12192000"/>
                  <a:gd name="connsiteY158" fmla="*/ 639195 h 3176298"/>
                  <a:gd name="connsiteX159" fmla="*/ 11374346 w 12192000"/>
                  <a:gd name="connsiteY159" fmla="*/ 601664 h 3176298"/>
                  <a:gd name="connsiteX160" fmla="*/ 11448453 w 12192000"/>
                  <a:gd name="connsiteY160" fmla="*/ 567755 h 3176298"/>
                  <a:gd name="connsiteX161" fmla="*/ 11532275 w 12192000"/>
                  <a:gd name="connsiteY161" fmla="*/ 522605 h 3176298"/>
                  <a:gd name="connsiteX162" fmla="*/ 11562947 w 12192000"/>
                  <a:gd name="connsiteY162" fmla="*/ 486598 h 3176298"/>
                  <a:gd name="connsiteX163" fmla="*/ 11672489 w 12192000"/>
                  <a:gd name="connsiteY163" fmla="*/ 335337 h 3176298"/>
                  <a:gd name="connsiteX164" fmla="*/ 11821656 w 12192000"/>
                  <a:gd name="connsiteY164" fmla="*/ 207889 h 3176298"/>
                  <a:gd name="connsiteX165" fmla="*/ 11986443 w 12192000"/>
                  <a:gd name="connsiteY165" fmla="*/ 104824 h 3176298"/>
                  <a:gd name="connsiteX166" fmla="*/ 12026448 w 12192000"/>
                  <a:gd name="connsiteY166" fmla="*/ 88821 h 3176298"/>
                  <a:gd name="connsiteX167" fmla="*/ 12160947 w 12192000"/>
                  <a:gd name="connsiteY167" fmla="*/ 28621 h 3176298"/>
                  <a:gd name="connsiteX168" fmla="*/ 12192000 w 12192000"/>
                  <a:gd name="connsiteY168" fmla="*/ 0 h 3176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Lst>
                <a:rect l="l" t="t" r="r" b="b"/>
                <a:pathLst>
                  <a:path w="12192000" h="3176298">
                    <a:moveTo>
                      <a:pt x="12192000" y="0"/>
                    </a:moveTo>
                    <a:lnTo>
                      <a:pt x="12192000" y="3176298"/>
                    </a:lnTo>
                    <a:lnTo>
                      <a:pt x="0" y="3176298"/>
                    </a:lnTo>
                    <a:lnTo>
                      <a:pt x="0" y="2264980"/>
                    </a:lnTo>
                    <a:lnTo>
                      <a:pt x="544" y="2264980"/>
                    </a:lnTo>
                    <a:lnTo>
                      <a:pt x="544" y="2392219"/>
                    </a:lnTo>
                    <a:lnTo>
                      <a:pt x="61197" y="2387448"/>
                    </a:lnTo>
                    <a:cubicBezTo>
                      <a:pt x="80794" y="2382137"/>
                      <a:pt x="99990" y="2374707"/>
                      <a:pt x="119613" y="2369945"/>
                    </a:cubicBezTo>
                    <a:cubicBezTo>
                      <a:pt x="137898" y="2365563"/>
                      <a:pt x="155046" y="2355466"/>
                      <a:pt x="172384" y="2347084"/>
                    </a:cubicBezTo>
                    <a:cubicBezTo>
                      <a:pt x="205529" y="2331082"/>
                      <a:pt x="240965" y="2341178"/>
                      <a:pt x="274873" y="2336988"/>
                    </a:cubicBezTo>
                    <a:cubicBezTo>
                      <a:pt x="285732" y="2335653"/>
                      <a:pt x="296590" y="2334130"/>
                      <a:pt x="307259" y="2331461"/>
                    </a:cubicBezTo>
                    <a:cubicBezTo>
                      <a:pt x="336408" y="2324413"/>
                      <a:pt x="366127" y="2318317"/>
                      <a:pt x="394511" y="2308601"/>
                    </a:cubicBezTo>
                    <a:cubicBezTo>
                      <a:pt x="426709" y="2297743"/>
                      <a:pt x="457572" y="2283264"/>
                      <a:pt x="494337" y="2268213"/>
                    </a:cubicBezTo>
                    <a:cubicBezTo>
                      <a:pt x="507102" y="2272024"/>
                      <a:pt x="526724" y="2282312"/>
                      <a:pt x="546917" y="2283264"/>
                    </a:cubicBezTo>
                    <a:cubicBezTo>
                      <a:pt x="611880" y="2286503"/>
                      <a:pt x="672650" y="2268786"/>
                      <a:pt x="730754" y="2240780"/>
                    </a:cubicBezTo>
                    <a:cubicBezTo>
                      <a:pt x="748471" y="2232399"/>
                      <a:pt x="767524" y="2226874"/>
                      <a:pt x="785432" y="2218682"/>
                    </a:cubicBezTo>
                    <a:cubicBezTo>
                      <a:pt x="791717" y="2215826"/>
                      <a:pt x="799909" y="2209730"/>
                      <a:pt x="801053" y="2204013"/>
                    </a:cubicBezTo>
                    <a:cubicBezTo>
                      <a:pt x="807719" y="2170866"/>
                      <a:pt x="832486" y="2171436"/>
                      <a:pt x="858205" y="2169532"/>
                    </a:cubicBezTo>
                    <a:cubicBezTo>
                      <a:pt x="888877" y="2167247"/>
                      <a:pt x="919165" y="2161912"/>
                      <a:pt x="949646" y="2157340"/>
                    </a:cubicBezTo>
                    <a:cubicBezTo>
                      <a:pt x="953648" y="2156768"/>
                      <a:pt x="957266" y="2152768"/>
                      <a:pt x="960887" y="2150099"/>
                    </a:cubicBezTo>
                    <a:cubicBezTo>
                      <a:pt x="966411" y="2146099"/>
                      <a:pt x="971554" y="2140003"/>
                      <a:pt x="977653" y="2138480"/>
                    </a:cubicBezTo>
                    <a:cubicBezTo>
                      <a:pt x="1008894" y="2131049"/>
                      <a:pt x="1040327" y="2124763"/>
                      <a:pt x="1071762" y="2117905"/>
                    </a:cubicBezTo>
                    <a:cubicBezTo>
                      <a:pt x="1078810" y="2116380"/>
                      <a:pt x="1086048" y="2114476"/>
                      <a:pt x="1092527" y="2111428"/>
                    </a:cubicBezTo>
                    <a:cubicBezTo>
                      <a:pt x="1098623" y="2108570"/>
                      <a:pt x="1103767" y="2103616"/>
                      <a:pt x="1109865" y="2100568"/>
                    </a:cubicBezTo>
                    <a:cubicBezTo>
                      <a:pt x="1126437" y="2092378"/>
                      <a:pt x="1143394" y="2084757"/>
                      <a:pt x="1162823" y="2075613"/>
                    </a:cubicBezTo>
                    <a:cubicBezTo>
                      <a:pt x="1173681" y="2092757"/>
                      <a:pt x="1188354" y="2083041"/>
                      <a:pt x="1206641" y="2074851"/>
                    </a:cubicBezTo>
                    <a:cubicBezTo>
                      <a:pt x="1225310" y="2066468"/>
                      <a:pt x="1246837" y="2063801"/>
                      <a:pt x="1267411" y="2060753"/>
                    </a:cubicBezTo>
                    <a:cubicBezTo>
                      <a:pt x="1305132" y="2055228"/>
                      <a:pt x="1343044" y="2051799"/>
                      <a:pt x="1380762" y="2046847"/>
                    </a:cubicBezTo>
                    <a:cubicBezTo>
                      <a:pt x="1388765" y="2045703"/>
                      <a:pt x="1397909" y="2043608"/>
                      <a:pt x="1404006" y="2038844"/>
                    </a:cubicBezTo>
                    <a:cubicBezTo>
                      <a:pt x="1445725" y="2006839"/>
                      <a:pt x="1496403" y="1997887"/>
                      <a:pt x="1544598" y="2000932"/>
                    </a:cubicBezTo>
                    <a:cubicBezTo>
                      <a:pt x="1582510" y="2003220"/>
                      <a:pt x="1619658" y="2004935"/>
                      <a:pt x="1657188" y="2001697"/>
                    </a:cubicBezTo>
                    <a:cubicBezTo>
                      <a:pt x="1660046" y="2001505"/>
                      <a:pt x="1663856" y="2001887"/>
                      <a:pt x="1665950" y="2003411"/>
                    </a:cubicBezTo>
                    <a:cubicBezTo>
                      <a:pt x="1678904" y="2013507"/>
                      <a:pt x="1692431" y="2014269"/>
                      <a:pt x="1709006" y="2015983"/>
                    </a:cubicBezTo>
                    <a:cubicBezTo>
                      <a:pt x="1732439" y="2018461"/>
                      <a:pt x="1753965" y="2016745"/>
                      <a:pt x="1775684" y="2012555"/>
                    </a:cubicBezTo>
                    <a:cubicBezTo>
                      <a:pt x="1791496" y="2009507"/>
                      <a:pt x="1807497" y="2003220"/>
                      <a:pt x="1821596" y="1995218"/>
                    </a:cubicBezTo>
                    <a:cubicBezTo>
                      <a:pt x="1841216" y="1983978"/>
                      <a:pt x="1860079" y="1979597"/>
                      <a:pt x="1878748" y="1994457"/>
                    </a:cubicBezTo>
                    <a:cubicBezTo>
                      <a:pt x="1898940" y="2010269"/>
                      <a:pt x="1921800" y="2004745"/>
                      <a:pt x="1944092" y="2005315"/>
                    </a:cubicBezTo>
                    <a:cubicBezTo>
                      <a:pt x="1953806" y="2005507"/>
                      <a:pt x="1964094" y="2005124"/>
                      <a:pt x="1973429" y="2007601"/>
                    </a:cubicBezTo>
                    <a:cubicBezTo>
                      <a:pt x="2000479" y="2014651"/>
                      <a:pt x="2026581" y="2025320"/>
                      <a:pt x="2054013" y="2030082"/>
                    </a:cubicBezTo>
                    <a:cubicBezTo>
                      <a:pt x="2069254" y="2032747"/>
                      <a:pt x="2086208" y="2027986"/>
                      <a:pt x="2102021" y="2024557"/>
                    </a:cubicBezTo>
                    <a:cubicBezTo>
                      <a:pt x="2118023" y="2020937"/>
                      <a:pt x="2133834" y="2015413"/>
                      <a:pt x="2149267" y="2009697"/>
                    </a:cubicBezTo>
                    <a:cubicBezTo>
                      <a:pt x="2159743" y="2005887"/>
                      <a:pt x="2171173" y="2002267"/>
                      <a:pt x="2179556" y="1995409"/>
                    </a:cubicBezTo>
                    <a:cubicBezTo>
                      <a:pt x="2198608" y="1979788"/>
                      <a:pt x="2218229" y="1977120"/>
                      <a:pt x="2240710" y="1985312"/>
                    </a:cubicBezTo>
                    <a:cubicBezTo>
                      <a:pt x="2244137" y="1986647"/>
                      <a:pt x="2248138" y="1986647"/>
                      <a:pt x="2251948" y="1986836"/>
                    </a:cubicBezTo>
                    <a:cubicBezTo>
                      <a:pt x="2312915" y="1990836"/>
                      <a:pt x="2373874" y="1993314"/>
                      <a:pt x="2434456" y="1999410"/>
                    </a:cubicBezTo>
                    <a:cubicBezTo>
                      <a:pt x="2459029" y="2001887"/>
                      <a:pt x="2482652" y="2012745"/>
                      <a:pt x="2506847" y="2019603"/>
                    </a:cubicBezTo>
                    <a:cubicBezTo>
                      <a:pt x="2511800" y="2020937"/>
                      <a:pt x="2517327" y="2023033"/>
                      <a:pt x="2522279" y="2022080"/>
                    </a:cubicBezTo>
                    <a:cubicBezTo>
                      <a:pt x="2576191" y="2012555"/>
                      <a:pt x="2626677" y="2026461"/>
                      <a:pt x="2676398" y="2044751"/>
                    </a:cubicBezTo>
                    <a:cubicBezTo>
                      <a:pt x="2681540" y="2046656"/>
                      <a:pt x="2687827" y="2046084"/>
                      <a:pt x="2693543" y="2045703"/>
                    </a:cubicBezTo>
                    <a:cubicBezTo>
                      <a:pt x="2709548" y="2044370"/>
                      <a:pt x="2726882" y="2037701"/>
                      <a:pt x="2741360" y="2041701"/>
                    </a:cubicBezTo>
                    <a:cubicBezTo>
                      <a:pt x="2779842" y="2052753"/>
                      <a:pt x="2817943" y="2066087"/>
                      <a:pt x="2854140" y="2082851"/>
                    </a:cubicBezTo>
                    <a:cubicBezTo>
                      <a:pt x="2890910" y="2099805"/>
                      <a:pt x="2925008" y="2114095"/>
                      <a:pt x="2967110" y="2096949"/>
                    </a:cubicBezTo>
                    <a:cubicBezTo>
                      <a:pt x="2985016" y="2089709"/>
                      <a:pt x="3008639" y="2094853"/>
                      <a:pt x="3029216" y="2096757"/>
                    </a:cubicBezTo>
                    <a:cubicBezTo>
                      <a:pt x="3044264" y="2098282"/>
                      <a:pt x="3058743" y="2106856"/>
                      <a:pt x="3073604" y="2106856"/>
                    </a:cubicBezTo>
                    <a:cubicBezTo>
                      <a:pt x="3113231" y="2106856"/>
                      <a:pt x="3148472" y="2116953"/>
                      <a:pt x="3182763" y="2137527"/>
                    </a:cubicBezTo>
                    <a:cubicBezTo>
                      <a:pt x="3196102" y="2145528"/>
                      <a:pt x="3216867" y="2140193"/>
                      <a:pt x="3234202" y="2142289"/>
                    </a:cubicBezTo>
                    <a:cubicBezTo>
                      <a:pt x="3252492" y="2144765"/>
                      <a:pt x="3271348" y="2147051"/>
                      <a:pt x="3288877" y="2152578"/>
                    </a:cubicBezTo>
                    <a:cubicBezTo>
                      <a:pt x="3334216" y="2167056"/>
                      <a:pt x="3378986" y="2183439"/>
                      <a:pt x="3424135" y="2198680"/>
                    </a:cubicBezTo>
                    <a:cubicBezTo>
                      <a:pt x="3461282" y="2211253"/>
                      <a:pt x="3497862" y="2201347"/>
                      <a:pt x="3534629" y="2196013"/>
                    </a:cubicBezTo>
                    <a:cubicBezTo>
                      <a:pt x="3557682" y="2192583"/>
                      <a:pt x="3579206" y="2184391"/>
                      <a:pt x="3605116" y="2196583"/>
                    </a:cubicBezTo>
                    <a:cubicBezTo>
                      <a:pt x="3629882" y="2208205"/>
                      <a:pt x="3661315" y="2205537"/>
                      <a:pt x="3689131" y="2211824"/>
                    </a:cubicBezTo>
                    <a:cubicBezTo>
                      <a:pt x="3712565" y="2217157"/>
                      <a:pt x="3735231" y="2225732"/>
                      <a:pt x="3757902" y="2234114"/>
                    </a:cubicBezTo>
                    <a:cubicBezTo>
                      <a:pt x="3788766" y="2245545"/>
                      <a:pt x="3819245" y="2257545"/>
                      <a:pt x="3852966" y="2251831"/>
                    </a:cubicBezTo>
                    <a:cubicBezTo>
                      <a:pt x="3891259" y="2245353"/>
                      <a:pt x="3917546" y="2269738"/>
                      <a:pt x="3947648" y="2285932"/>
                    </a:cubicBezTo>
                    <a:cubicBezTo>
                      <a:pt x="3968414" y="2296980"/>
                      <a:pt x="3991083" y="2305172"/>
                      <a:pt x="4013753" y="2312031"/>
                    </a:cubicBezTo>
                    <a:cubicBezTo>
                      <a:pt x="4044043" y="2320985"/>
                      <a:pt x="4075285" y="2326320"/>
                      <a:pt x="4105766" y="2335082"/>
                    </a:cubicBezTo>
                    <a:cubicBezTo>
                      <a:pt x="4151870" y="2348226"/>
                      <a:pt x="4198546" y="2358514"/>
                      <a:pt x="4246551" y="2351274"/>
                    </a:cubicBezTo>
                    <a:cubicBezTo>
                      <a:pt x="4268649" y="2348036"/>
                      <a:pt x="4289227" y="2348226"/>
                      <a:pt x="4311323" y="2352991"/>
                    </a:cubicBezTo>
                    <a:cubicBezTo>
                      <a:pt x="4347518" y="2360801"/>
                      <a:pt x="4384668" y="2361753"/>
                      <a:pt x="4413817" y="2390899"/>
                    </a:cubicBezTo>
                    <a:cubicBezTo>
                      <a:pt x="4424104" y="2401188"/>
                      <a:pt x="4442581" y="2403853"/>
                      <a:pt x="4457632" y="2409188"/>
                    </a:cubicBezTo>
                    <a:cubicBezTo>
                      <a:pt x="4474969" y="2415476"/>
                      <a:pt x="4487731" y="2412236"/>
                      <a:pt x="4497068" y="2393947"/>
                    </a:cubicBezTo>
                    <a:cubicBezTo>
                      <a:pt x="4501257" y="2385757"/>
                      <a:pt x="4513260" y="2377755"/>
                      <a:pt x="4522596" y="2376421"/>
                    </a:cubicBezTo>
                    <a:cubicBezTo>
                      <a:pt x="4550599" y="2372421"/>
                      <a:pt x="4576318" y="2378327"/>
                      <a:pt x="4603368" y="2391282"/>
                    </a:cubicBezTo>
                    <a:cubicBezTo>
                      <a:pt x="4628705" y="2403474"/>
                      <a:pt x="4660331" y="2402140"/>
                      <a:pt x="4689098" y="2406903"/>
                    </a:cubicBezTo>
                    <a:cubicBezTo>
                      <a:pt x="4699289" y="2408618"/>
                      <a:pt x="4709482" y="2411237"/>
                      <a:pt x="4719697" y="2413428"/>
                    </a:cubicBezTo>
                    <a:lnTo>
                      <a:pt x="4726469" y="2414298"/>
                    </a:lnTo>
                    <a:lnTo>
                      <a:pt x="4785776" y="2414298"/>
                    </a:lnTo>
                    <a:lnTo>
                      <a:pt x="4788661" y="2414047"/>
                    </a:lnTo>
                    <a:cubicBezTo>
                      <a:pt x="4801401" y="2412237"/>
                      <a:pt x="4814166" y="2410142"/>
                      <a:pt x="4827024" y="2408999"/>
                    </a:cubicBezTo>
                    <a:cubicBezTo>
                      <a:pt x="4847027" y="2407095"/>
                      <a:pt x="4867412" y="2407856"/>
                      <a:pt x="4887415" y="2405570"/>
                    </a:cubicBezTo>
                    <a:cubicBezTo>
                      <a:pt x="4903799" y="2403853"/>
                      <a:pt x="4919991" y="2399474"/>
                      <a:pt x="4936184" y="2395853"/>
                    </a:cubicBezTo>
                    <a:cubicBezTo>
                      <a:pt x="4942089" y="2394520"/>
                      <a:pt x="4947996" y="2389376"/>
                      <a:pt x="4953328" y="2390138"/>
                    </a:cubicBezTo>
                    <a:cubicBezTo>
                      <a:pt x="5006292" y="2398330"/>
                      <a:pt x="5044391" y="2361753"/>
                      <a:pt x="5089162" y="2345560"/>
                    </a:cubicBezTo>
                    <a:cubicBezTo>
                      <a:pt x="5136216" y="2328413"/>
                      <a:pt x="5181748" y="2302124"/>
                      <a:pt x="5234326" y="2309935"/>
                    </a:cubicBezTo>
                    <a:cubicBezTo>
                      <a:pt x="5266141" y="2314697"/>
                      <a:pt x="5296812" y="2325747"/>
                      <a:pt x="5328438" y="2332416"/>
                    </a:cubicBezTo>
                    <a:cubicBezTo>
                      <a:pt x="5339677" y="2334701"/>
                      <a:pt x="5352250" y="2334320"/>
                      <a:pt x="5363491" y="2332034"/>
                    </a:cubicBezTo>
                    <a:cubicBezTo>
                      <a:pt x="5417784" y="2321555"/>
                      <a:pt x="5471316" y="2320032"/>
                      <a:pt x="5524660" y="2337178"/>
                    </a:cubicBezTo>
                    <a:cubicBezTo>
                      <a:pt x="5533802" y="2340036"/>
                      <a:pt x="5543518" y="2342701"/>
                      <a:pt x="5553045" y="2342701"/>
                    </a:cubicBezTo>
                    <a:cubicBezTo>
                      <a:pt x="5605244" y="2342701"/>
                      <a:pt x="5656488" y="2338701"/>
                      <a:pt x="5706401" y="2320032"/>
                    </a:cubicBezTo>
                    <a:cubicBezTo>
                      <a:pt x="5723166" y="2313745"/>
                      <a:pt x="5743551" y="2317745"/>
                      <a:pt x="5762029" y="2316221"/>
                    </a:cubicBezTo>
                    <a:cubicBezTo>
                      <a:pt x="5779174" y="2314889"/>
                      <a:pt x="5796702" y="2314317"/>
                      <a:pt x="5813276" y="2309935"/>
                    </a:cubicBezTo>
                    <a:cubicBezTo>
                      <a:pt x="5837472" y="2303459"/>
                      <a:pt x="5859949" y="2302697"/>
                      <a:pt x="5884906" y="2308411"/>
                    </a:cubicBezTo>
                    <a:cubicBezTo>
                      <a:pt x="5908719" y="2313745"/>
                      <a:pt x="5934438" y="2311079"/>
                      <a:pt x="5959204" y="2311269"/>
                    </a:cubicBezTo>
                    <a:cubicBezTo>
                      <a:pt x="5986828" y="2311459"/>
                      <a:pt x="6014449" y="2311649"/>
                      <a:pt x="6042072" y="2310697"/>
                    </a:cubicBezTo>
                    <a:cubicBezTo>
                      <a:pt x="6053124" y="2310317"/>
                      <a:pt x="6065695" y="2302697"/>
                      <a:pt x="6074842" y="2305745"/>
                    </a:cubicBezTo>
                    <a:cubicBezTo>
                      <a:pt x="6104368" y="2316031"/>
                      <a:pt x="6133897" y="2303649"/>
                      <a:pt x="6163425" y="2309172"/>
                    </a:cubicBezTo>
                    <a:cubicBezTo>
                      <a:pt x="6177905" y="2312031"/>
                      <a:pt x="6194288" y="2304220"/>
                      <a:pt x="6209909" y="2303459"/>
                    </a:cubicBezTo>
                    <a:cubicBezTo>
                      <a:pt x="6235437" y="2302124"/>
                      <a:pt x="6260964" y="2302697"/>
                      <a:pt x="6286493" y="2302315"/>
                    </a:cubicBezTo>
                    <a:cubicBezTo>
                      <a:pt x="6294876" y="2302124"/>
                      <a:pt x="6303068" y="2301362"/>
                      <a:pt x="6311449" y="2300980"/>
                    </a:cubicBezTo>
                    <a:cubicBezTo>
                      <a:pt x="6318880" y="2300601"/>
                      <a:pt x="6326691" y="2298887"/>
                      <a:pt x="6333739" y="2300218"/>
                    </a:cubicBezTo>
                    <a:cubicBezTo>
                      <a:pt x="6359268" y="2304983"/>
                      <a:pt x="6384414" y="2312793"/>
                      <a:pt x="6410131" y="2315841"/>
                    </a:cubicBezTo>
                    <a:cubicBezTo>
                      <a:pt x="6432420" y="2318507"/>
                      <a:pt x="6455472" y="2314889"/>
                      <a:pt x="6477951" y="2316793"/>
                    </a:cubicBezTo>
                    <a:cubicBezTo>
                      <a:pt x="6517576" y="2320032"/>
                      <a:pt x="6557201" y="2325747"/>
                      <a:pt x="6596828" y="2329368"/>
                    </a:cubicBezTo>
                    <a:cubicBezTo>
                      <a:pt x="6605401" y="2330130"/>
                      <a:pt x="6614353" y="2325365"/>
                      <a:pt x="6623118" y="2324985"/>
                    </a:cubicBezTo>
                    <a:cubicBezTo>
                      <a:pt x="6650551" y="2324033"/>
                      <a:pt x="6677984" y="2323841"/>
                      <a:pt x="6705417" y="2323272"/>
                    </a:cubicBezTo>
                    <a:cubicBezTo>
                      <a:pt x="6721038" y="2323080"/>
                      <a:pt x="6736851" y="2323651"/>
                      <a:pt x="6752283" y="2321937"/>
                    </a:cubicBezTo>
                    <a:cubicBezTo>
                      <a:pt x="6772665" y="2319651"/>
                      <a:pt x="6791144" y="2316221"/>
                      <a:pt x="6810195" y="2331082"/>
                    </a:cubicBezTo>
                    <a:cubicBezTo>
                      <a:pt x="6839534" y="2354132"/>
                      <a:pt x="6876872" y="2345178"/>
                      <a:pt x="6910782" y="2350512"/>
                    </a:cubicBezTo>
                    <a:cubicBezTo>
                      <a:pt x="6919547" y="2351847"/>
                      <a:pt x="6928501" y="2352036"/>
                      <a:pt x="6937263" y="2353561"/>
                    </a:cubicBezTo>
                    <a:cubicBezTo>
                      <a:pt x="6953457" y="2356418"/>
                      <a:pt x="6969457" y="2359657"/>
                      <a:pt x="6985653" y="2362897"/>
                    </a:cubicBezTo>
                    <a:cubicBezTo>
                      <a:pt x="6988509" y="2363467"/>
                      <a:pt x="6991747" y="2363659"/>
                      <a:pt x="6994415" y="2364611"/>
                    </a:cubicBezTo>
                    <a:cubicBezTo>
                      <a:pt x="7018991" y="2372611"/>
                      <a:pt x="7043184" y="2381755"/>
                      <a:pt x="7068141" y="2388234"/>
                    </a:cubicBezTo>
                    <a:cubicBezTo>
                      <a:pt x="7080334" y="2391472"/>
                      <a:pt x="7093860" y="2391853"/>
                      <a:pt x="7106432" y="2390138"/>
                    </a:cubicBezTo>
                    <a:cubicBezTo>
                      <a:pt x="7143199" y="2385185"/>
                      <a:pt x="7179587" y="2383089"/>
                      <a:pt x="7216547" y="2390330"/>
                    </a:cubicBezTo>
                    <a:cubicBezTo>
                      <a:pt x="7231214" y="2393186"/>
                      <a:pt x="7247599" y="2388424"/>
                      <a:pt x="7263220" y="2386709"/>
                    </a:cubicBezTo>
                    <a:cubicBezTo>
                      <a:pt x="7300559" y="2382137"/>
                      <a:pt x="7337899" y="2377183"/>
                      <a:pt x="7375428" y="2372803"/>
                    </a:cubicBezTo>
                    <a:cubicBezTo>
                      <a:pt x="7398860" y="2370135"/>
                      <a:pt x="7422483" y="2368611"/>
                      <a:pt x="7445916" y="2365945"/>
                    </a:cubicBezTo>
                    <a:cubicBezTo>
                      <a:pt x="7472967" y="2362705"/>
                      <a:pt x="7499828" y="2357753"/>
                      <a:pt x="7526880" y="2355084"/>
                    </a:cubicBezTo>
                    <a:cubicBezTo>
                      <a:pt x="7557742" y="2352036"/>
                      <a:pt x="7588795" y="2351466"/>
                      <a:pt x="7619655" y="2348226"/>
                    </a:cubicBezTo>
                    <a:cubicBezTo>
                      <a:pt x="7676047" y="2341940"/>
                      <a:pt x="7732247" y="2334509"/>
                      <a:pt x="7788636" y="2327461"/>
                    </a:cubicBezTo>
                    <a:cubicBezTo>
                      <a:pt x="7843311" y="2320603"/>
                      <a:pt x="7897987" y="2314507"/>
                      <a:pt x="7952280" y="2305935"/>
                    </a:cubicBezTo>
                    <a:cubicBezTo>
                      <a:pt x="7975142" y="2302315"/>
                      <a:pt x="7996859" y="2292408"/>
                      <a:pt x="8019339" y="2286884"/>
                    </a:cubicBezTo>
                    <a:cubicBezTo>
                      <a:pt x="8058774" y="2277357"/>
                      <a:pt x="8098590" y="2269357"/>
                      <a:pt x="8137835" y="2259832"/>
                    </a:cubicBezTo>
                    <a:cubicBezTo>
                      <a:pt x="8155359" y="2255641"/>
                      <a:pt x="8172124" y="2248593"/>
                      <a:pt x="8189651" y="2243639"/>
                    </a:cubicBezTo>
                    <a:cubicBezTo>
                      <a:pt x="8230992" y="2232208"/>
                      <a:pt x="8272903" y="2222874"/>
                      <a:pt x="8313671" y="2209920"/>
                    </a:cubicBezTo>
                    <a:cubicBezTo>
                      <a:pt x="8362822" y="2194297"/>
                      <a:pt x="8411019" y="2175439"/>
                      <a:pt x="8459979" y="2158864"/>
                    </a:cubicBezTo>
                    <a:cubicBezTo>
                      <a:pt x="8478269" y="2152578"/>
                      <a:pt x="8497511" y="2148957"/>
                      <a:pt x="8516369" y="2144003"/>
                    </a:cubicBezTo>
                    <a:cubicBezTo>
                      <a:pt x="8563425" y="2131431"/>
                      <a:pt x="8610288" y="2118095"/>
                      <a:pt x="8657726" y="2106284"/>
                    </a:cubicBezTo>
                    <a:cubicBezTo>
                      <a:pt x="8675253" y="2101901"/>
                      <a:pt x="8693731" y="2102284"/>
                      <a:pt x="8711448" y="2098664"/>
                    </a:cubicBezTo>
                    <a:cubicBezTo>
                      <a:pt x="8732023" y="2094472"/>
                      <a:pt x="8752407" y="2089138"/>
                      <a:pt x="8772219" y="2082280"/>
                    </a:cubicBezTo>
                    <a:cubicBezTo>
                      <a:pt x="8796985" y="2073707"/>
                      <a:pt x="8820990" y="2062659"/>
                      <a:pt x="8845565" y="2053705"/>
                    </a:cubicBezTo>
                    <a:cubicBezTo>
                      <a:pt x="8886142" y="2039034"/>
                      <a:pt x="8926911" y="2024557"/>
                      <a:pt x="8967871" y="2011221"/>
                    </a:cubicBezTo>
                    <a:cubicBezTo>
                      <a:pt x="8983301" y="2006268"/>
                      <a:pt x="9000257" y="2005697"/>
                      <a:pt x="9015878" y="2001124"/>
                    </a:cubicBezTo>
                    <a:cubicBezTo>
                      <a:pt x="9088840" y="1979597"/>
                      <a:pt x="9161805" y="1957880"/>
                      <a:pt x="9234579" y="1935209"/>
                    </a:cubicBezTo>
                    <a:cubicBezTo>
                      <a:pt x="9272298" y="1923399"/>
                      <a:pt x="9308875" y="1908538"/>
                      <a:pt x="9346597" y="1896917"/>
                    </a:cubicBezTo>
                    <a:cubicBezTo>
                      <a:pt x="9369267" y="1889869"/>
                      <a:pt x="9393650" y="1887773"/>
                      <a:pt x="9416321" y="1880724"/>
                    </a:cubicBezTo>
                    <a:cubicBezTo>
                      <a:pt x="9437278" y="1874247"/>
                      <a:pt x="9456709" y="1863578"/>
                      <a:pt x="9477283" y="1856149"/>
                    </a:cubicBezTo>
                    <a:cubicBezTo>
                      <a:pt x="9540152" y="1833097"/>
                      <a:pt x="9603971" y="1811953"/>
                      <a:pt x="9666265" y="1787186"/>
                    </a:cubicBezTo>
                    <a:cubicBezTo>
                      <a:pt x="9696749" y="1775183"/>
                      <a:pt x="9725323" y="1757849"/>
                      <a:pt x="9754088" y="1741464"/>
                    </a:cubicBezTo>
                    <a:cubicBezTo>
                      <a:pt x="9802858" y="1713841"/>
                      <a:pt x="9850865" y="1685074"/>
                      <a:pt x="9899446" y="1656880"/>
                    </a:cubicBezTo>
                    <a:cubicBezTo>
                      <a:pt x="9935832" y="1635924"/>
                      <a:pt x="9968027" y="1611347"/>
                      <a:pt x="9993175" y="1576487"/>
                    </a:cubicBezTo>
                    <a:cubicBezTo>
                      <a:pt x="10004797" y="1560484"/>
                      <a:pt x="10024990" y="1546768"/>
                      <a:pt x="10044230" y="1540480"/>
                    </a:cubicBezTo>
                    <a:cubicBezTo>
                      <a:pt x="10078713" y="1529241"/>
                      <a:pt x="10104430" y="1507522"/>
                      <a:pt x="10131863" y="1485613"/>
                    </a:cubicBezTo>
                    <a:cubicBezTo>
                      <a:pt x="10166536" y="1457801"/>
                      <a:pt x="10203304" y="1431509"/>
                      <a:pt x="10242357" y="1410555"/>
                    </a:cubicBezTo>
                    <a:cubicBezTo>
                      <a:pt x="10280840" y="1389980"/>
                      <a:pt x="10324086" y="1378549"/>
                      <a:pt x="10363709" y="1359499"/>
                    </a:cubicBezTo>
                    <a:cubicBezTo>
                      <a:pt x="10386952" y="1348259"/>
                      <a:pt x="10407146" y="1330353"/>
                      <a:pt x="10428291" y="1314920"/>
                    </a:cubicBezTo>
                    <a:cubicBezTo>
                      <a:pt x="10449438" y="1299489"/>
                      <a:pt x="10470394" y="1283486"/>
                      <a:pt x="10490969" y="1267104"/>
                    </a:cubicBezTo>
                    <a:cubicBezTo>
                      <a:pt x="10502208" y="1258149"/>
                      <a:pt x="10511734" y="1246909"/>
                      <a:pt x="10523354" y="1238337"/>
                    </a:cubicBezTo>
                    <a:cubicBezTo>
                      <a:pt x="10545263" y="1222334"/>
                      <a:pt x="10569075" y="1208808"/>
                      <a:pt x="10590031" y="1191664"/>
                    </a:cubicBezTo>
                    <a:cubicBezTo>
                      <a:pt x="10610225" y="1175089"/>
                      <a:pt x="10633467" y="1166707"/>
                      <a:pt x="10656519" y="1156038"/>
                    </a:cubicBezTo>
                    <a:cubicBezTo>
                      <a:pt x="10674046" y="1148036"/>
                      <a:pt x="10686617" y="1130320"/>
                      <a:pt x="10703573" y="1120603"/>
                    </a:cubicBezTo>
                    <a:cubicBezTo>
                      <a:pt x="10727767" y="1106697"/>
                      <a:pt x="10746246" y="1089553"/>
                      <a:pt x="10764534" y="1067643"/>
                    </a:cubicBezTo>
                    <a:cubicBezTo>
                      <a:pt x="10785111" y="1043068"/>
                      <a:pt x="10820162" y="1029732"/>
                      <a:pt x="10850453" y="1014301"/>
                    </a:cubicBezTo>
                    <a:cubicBezTo>
                      <a:pt x="10876171" y="1001157"/>
                      <a:pt x="10906081" y="995632"/>
                      <a:pt x="10929704" y="980201"/>
                    </a:cubicBezTo>
                    <a:cubicBezTo>
                      <a:pt x="10946279" y="969342"/>
                      <a:pt x="10958661" y="948957"/>
                      <a:pt x="10967423" y="930289"/>
                    </a:cubicBezTo>
                    <a:cubicBezTo>
                      <a:pt x="10987046" y="887995"/>
                      <a:pt x="11021146" y="861897"/>
                      <a:pt x="11058869" y="838084"/>
                    </a:cubicBezTo>
                    <a:cubicBezTo>
                      <a:pt x="11097350" y="813699"/>
                      <a:pt x="11133927" y="786836"/>
                      <a:pt x="11172600" y="762834"/>
                    </a:cubicBezTo>
                    <a:cubicBezTo>
                      <a:pt x="11211843" y="738638"/>
                      <a:pt x="11243658" y="706443"/>
                      <a:pt x="11275283" y="673676"/>
                    </a:cubicBezTo>
                    <a:cubicBezTo>
                      <a:pt x="11288238" y="660150"/>
                      <a:pt x="11305192" y="650434"/>
                      <a:pt x="11320623" y="639195"/>
                    </a:cubicBezTo>
                    <a:cubicBezTo>
                      <a:pt x="11338339" y="626241"/>
                      <a:pt x="11355296" y="611953"/>
                      <a:pt x="11374346" y="601664"/>
                    </a:cubicBezTo>
                    <a:cubicBezTo>
                      <a:pt x="11398160" y="588709"/>
                      <a:pt x="11424069" y="579757"/>
                      <a:pt x="11448453" y="567755"/>
                    </a:cubicBezTo>
                    <a:cubicBezTo>
                      <a:pt x="11476838" y="553657"/>
                      <a:pt x="11505795" y="539750"/>
                      <a:pt x="11532275" y="522605"/>
                    </a:cubicBezTo>
                    <a:cubicBezTo>
                      <a:pt x="11545039" y="514413"/>
                      <a:pt x="11553613" y="499363"/>
                      <a:pt x="11562947" y="486598"/>
                    </a:cubicBezTo>
                    <a:cubicBezTo>
                      <a:pt x="11599714" y="436305"/>
                      <a:pt x="11635529" y="385441"/>
                      <a:pt x="11672489" y="335337"/>
                    </a:cubicBezTo>
                    <a:cubicBezTo>
                      <a:pt x="11712304" y="281424"/>
                      <a:pt x="11763931" y="241608"/>
                      <a:pt x="11821656" y="207889"/>
                    </a:cubicBezTo>
                    <a:cubicBezTo>
                      <a:pt x="11877664" y="175312"/>
                      <a:pt x="11931195" y="138734"/>
                      <a:pt x="11986443" y="104824"/>
                    </a:cubicBezTo>
                    <a:cubicBezTo>
                      <a:pt x="11998443" y="97395"/>
                      <a:pt x="12013114" y="94347"/>
                      <a:pt x="12026448" y="88821"/>
                    </a:cubicBezTo>
                    <a:cubicBezTo>
                      <a:pt x="12072360" y="69580"/>
                      <a:pt x="12118083" y="50147"/>
                      <a:pt x="12160947" y="28621"/>
                    </a:cubicBezTo>
                    <a:lnTo>
                      <a:pt x="12192000" y="0"/>
                    </a:lnTo>
                    <a:close/>
                  </a:path>
                </a:pathLst>
              </a:custGeom>
              <a:solidFill>
                <a:schemeClr val="bg1">
                  <a:alpha val="14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25" name="Group 24">
              <a:extLst>
                <a:ext uri="{FF2B5EF4-FFF2-40B4-BE49-F238E27FC236}">
                  <a16:creationId xmlns:a16="http://schemas.microsoft.com/office/drawing/2014/main" id="{05148B0F-801C-45A1-80C1-EEC25A22A7C6}"/>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544" y="3296011"/>
              <a:ext cx="12191456" cy="2849975"/>
              <a:chOff x="544" y="3296011"/>
              <a:chExt cx="12191456" cy="2849975"/>
            </a:xfrm>
          </p:grpSpPr>
          <p:sp>
            <p:nvSpPr>
              <p:cNvPr id="26" name="Freeform: Shape 25">
                <a:extLst>
                  <a:ext uri="{FF2B5EF4-FFF2-40B4-BE49-F238E27FC236}">
                    <a16:creationId xmlns:a16="http://schemas.microsoft.com/office/drawing/2014/main" id="{E7715ED9-C8CE-4651-82AA-1C4B5F14A0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4" y="3296011"/>
                <a:ext cx="12191456" cy="2849975"/>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Freeform: Shape 26">
                <a:extLst>
                  <a:ext uri="{FF2B5EF4-FFF2-40B4-BE49-F238E27FC236}">
                    <a16:creationId xmlns:a16="http://schemas.microsoft.com/office/drawing/2014/main" id="{B911230A-EF3B-4760-9087-E4FBE05BDC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4" y="3296011"/>
                <a:ext cx="12191456" cy="2849975"/>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blipFill>
                <a:blip r:embed="rId2">
                  <a:alphaModFix amt="57000"/>
                </a:blip>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sp>
        <p:nvSpPr>
          <p:cNvPr id="2" name="Title 1">
            <a:extLst>
              <a:ext uri="{FF2B5EF4-FFF2-40B4-BE49-F238E27FC236}">
                <a16:creationId xmlns:a16="http://schemas.microsoft.com/office/drawing/2014/main" id="{BE702667-45FF-F888-28D8-B15CBF4966D1}"/>
              </a:ext>
            </a:extLst>
          </p:cNvPr>
          <p:cNvSpPr>
            <a:spLocks noGrp="1"/>
          </p:cNvSpPr>
          <p:nvPr>
            <p:ph type="ctrTitle"/>
          </p:nvPr>
        </p:nvSpPr>
        <p:spPr>
          <a:xfrm>
            <a:off x="838199" y="1120676"/>
            <a:ext cx="7021513" cy="2308324"/>
          </a:xfrm>
        </p:spPr>
        <p:txBody>
          <a:bodyPr>
            <a:normAutofit/>
          </a:bodyPr>
          <a:lstStyle/>
          <a:p>
            <a:pPr algn="l"/>
            <a:r>
              <a:rPr lang="en-US" sz="7200">
                <a:solidFill>
                  <a:schemeClr val="bg1"/>
                </a:solidFill>
              </a:rPr>
              <a:t>Do’s and Don'ts of Drug Coding</a:t>
            </a:r>
          </a:p>
        </p:txBody>
      </p:sp>
      <p:sp>
        <p:nvSpPr>
          <p:cNvPr id="3" name="Subtitle 2">
            <a:extLst>
              <a:ext uri="{FF2B5EF4-FFF2-40B4-BE49-F238E27FC236}">
                <a16:creationId xmlns:a16="http://schemas.microsoft.com/office/drawing/2014/main" id="{CBE6D8D0-539B-E285-C373-A15E2FCB6002}"/>
              </a:ext>
            </a:extLst>
          </p:cNvPr>
          <p:cNvSpPr>
            <a:spLocks noGrp="1"/>
          </p:cNvSpPr>
          <p:nvPr>
            <p:ph type="subTitle" idx="1"/>
          </p:nvPr>
        </p:nvSpPr>
        <p:spPr>
          <a:xfrm>
            <a:off x="835024" y="3809999"/>
            <a:ext cx="7025753" cy="1012778"/>
          </a:xfrm>
        </p:spPr>
        <p:txBody>
          <a:bodyPr>
            <a:normAutofit/>
          </a:bodyPr>
          <a:lstStyle/>
          <a:p>
            <a:pPr algn="l"/>
            <a:r>
              <a:rPr lang="en-US">
                <a:solidFill>
                  <a:schemeClr val="bg1"/>
                </a:solidFill>
              </a:rPr>
              <a:t>Zach Grimes</a:t>
            </a:r>
          </a:p>
          <a:p>
            <a:pPr algn="l"/>
            <a:endParaRPr lang="en-US">
              <a:solidFill>
                <a:schemeClr val="bg1"/>
              </a:solidFill>
            </a:endParaRPr>
          </a:p>
        </p:txBody>
      </p:sp>
      <p:pic>
        <p:nvPicPr>
          <p:cNvPr id="5" name="Picture 4">
            <a:extLst>
              <a:ext uri="{FF2B5EF4-FFF2-40B4-BE49-F238E27FC236}">
                <a16:creationId xmlns:a16="http://schemas.microsoft.com/office/drawing/2014/main" id="{4BBDD32B-FF94-CD8E-BCFE-2E7994CD10A0}"/>
              </a:ext>
            </a:extLst>
          </p:cNvPr>
          <p:cNvPicPr>
            <a:picLocks noChangeAspect="1"/>
          </p:cNvPicPr>
          <p:nvPr/>
        </p:nvPicPr>
        <p:blipFill>
          <a:blip r:embed="rId3"/>
          <a:stretch>
            <a:fillRect/>
          </a:stretch>
        </p:blipFill>
        <p:spPr>
          <a:xfrm>
            <a:off x="10787400" y="6288833"/>
            <a:ext cx="1404055" cy="569167"/>
          </a:xfrm>
          <a:prstGeom prst="rect">
            <a:avLst/>
          </a:prstGeom>
        </p:spPr>
      </p:pic>
      <p:pic>
        <p:nvPicPr>
          <p:cNvPr id="7" name="Picture 6">
            <a:extLst>
              <a:ext uri="{FF2B5EF4-FFF2-40B4-BE49-F238E27FC236}">
                <a16:creationId xmlns:a16="http://schemas.microsoft.com/office/drawing/2014/main" id="{8F78BDCB-8D4B-5CAC-F1A6-BFE05D36C221}"/>
              </a:ext>
            </a:extLst>
          </p:cNvPr>
          <p:cNvPicPr>
            <a:picLocks noChangeAspect="1"/>
          </p:cNvPicPr>
          <p:nvPr/>
        </p:nvPicPr>
        <p:blipFill>
          <a:blip r:embed="rId4"/>
          <a:stretch>
            <a:fillRect/>
          </a:stretch>
        </p:blipFill>
        <p:spPr>
          <a:xfrm>
            <a:off x="8620598" y="6290018"/>
            <a:ext cx="2166257" cy="567982"/>
          </a:xfrm>
          <a:prstGeom prst="rect">
            <a:avLst/>
          </a:prstGeom>
        </p:spPr>
      </p:pic>
    </p:spTree>
    <p:extLst>
      <p:ext uri="{BB962C8B-B14F-4D97-AF65-F5344CB8AC3E}">
        <p14:creationId xmlns:p14="http://schemas.microsoft.com/office/powerpoint/2010/main" val="3939356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400"/>
                                        <p:tgtEl>
                                          <p:spTgt spid="3">
                                            <p:txEl>
                                              <p:pRg st="0" end="0"/>
                                            </p:txEl>
                                          </p:spTgt>
                                        </p:tgtEl>
                                      </p:cBhvr>
                                    </p:animEffect>
                                  </p:childTnLst>
                                </p:cTn>
                              </p:par>
                              <p:par>
                                <p:cTn id="8" presetID="10" presetClass="entr" presetSubtype="0" fill="hold" grpId="0" nodeType="withEffect">
                                  <p:stCondLst>
                                    <p:cond delay="500"/>
                                  </p:stCondLst>
                                  <p:iterate type="lt">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3BAF07C-C39E-42EB-BB22-8D46691D97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3061" cy="6858000"/>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3" name="Group 12">
            <a:extLst>
              <a:ext uri="{FF2B5EF4-FFF2-40B4-BE49-F238E27FC236}">
                <a16:creationId xmlns:a16="http://schemas.microsoft.com/office/drawing/2014/main" id="{D8E9CF54-0466-4261-9E62-0249E60E188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14" name="Freeform 5">
              <a:extLst>
                <a:ext uri="{FF2B5EF4-FFF2-40B4-BE49-F238E27FC236}">
                  <a16:creationId xmlns:a16="http://schemas.microsoft.com/office/drawing/2014/main" id="{33E32106-E8B1-4F76-9EE6-58537738A3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5" name="Freeform 6">
              <a:extLst>
                <a:ext uri="{FF2B5EF4-FFF2-40B4-BE49-F238E27FC236}">
                  <a16:creationId xmlns:a16="http://schemas.microsoft.com/office/drawing/2014/main" id="{C32C2C46-A045-44FB-8A74-5EBD650C27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6" name="Freeform 7">
              <a:extLst>
                <a:ext uri="{FF2B5EF4-FFF2-40B4-BE49-F238E27FC236}">
                  <a16:creationId xmlns:a16="http://schemas.microsoft.com/office/drawing/2014/main" id="{6A76F79C-6683-4940-BCF7-4BCCCEE406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7" name="Freeform 8">
              <a:extLst>
                <a:ext uri="{FF2B5EF4-FFF2-40B4-BE49-F238E27FC236}">
                  <a16:creationId xmlns:a16="http://schemas.microsoft.com/office/drawing/2014/main" id="{FF4675A3-6D07-4B1F-9BFC-AEBEA1AD06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8" name="Freeform 9">
              <a:extLst>
                <a:ext uri="{FF2B5EF4-FFF2-40B4-BE49-F238E27FC236}">
                  <a16:creationId xmlns:a16="http://schemas.microsoft.com/office/drawing/2014/main" id="{765E127A-B6B7-4B1D-B7BD-6C8C969D29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 name="Freeform 10">
              <a:extLst>
                <a:ext uri="{FF2B5EF4-FFF2-40B4-BE49-F238E27FC236}">
                  <a16:creationId xmlns:a16="http://schemas.microsoft.com/office/drawing/2014/main" id="{3BCA9D9E-C72C-4751-BFA9-10B85CACE3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 name="Freeform 11">
              <a:extLst>
                <a:ext uri="{FF2B5EF4-FFF2-40B4-BE49-F238E27FC236}">
                  <a16:creationId xmlns:a16="http://schemas.microsoft.com/office/drawing/2014/main" id="{080C708C-69BF-441B-AB75-C98160ED06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1" name="Freeform 12">
              <a:extLst>
                <a:ext uri="{FF2B5EF4-FFF2-40B4-BE49-F238E27FC236}">
                  <a16:creationId xmlns:a16="http://schemas.microsoft.com/office/drawing/2014/main" id="{3E79964E-F8F1-4763-8892-7BC3DAE306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2" name="Freeform 13">
              <a:extLst>
                <a:ext uri="{FF2B5EF4-FFF2-40B4-BE49-F238E27FC236}">
                  <a16:creationId xmlns:a16="http://schemas.microsoft.com/office/drawing/2014/main" id="{FE09592A-FCC9-4AE5-BA0B-730C6F3BBE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3" name="Freeform 14">
              <a:extLst>
                <a:ext uri="{FF2B5EF4-FFF2-40B4-BE49-F238E27FC236}">
                  <a16:creationId xmlns:a16="http://schemas.microsoft.com/office/drawing/2014/main" id="{96448994-820C-4BC1-ABF3-4579C6F99A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4" name="Freeform 15">
              <a:extLst>
                <a:ext uri="{FF2B5EF4-FFF2-40B4-BE49-F238E27FC236}">
                  <a16:creationId xmlns:a16="http://schemas.microsoft.com/office/drawing/2014/main" id="{9BB0D192-565A-42B9-B292-CC032D71A6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5" name="Freeform 16">
              <a:extLst>
                <a:ext uri="{FF2B5EF4-FFF2-40B4-BE49-F238E27FC236}">
                  <a16:creationId xmlns:a16="http://schemas.microsoft.com/office/drawing/2014/main" id="{6D1CA09C-5F40-4E92-A7E9-D1FCEE5128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6" name="Freeform 17">
              <a:extLst>
                <a:ext uri="{FF2B5EF4-FFF2-40B4-BE49-F238E27FC236}">
                  <a16:creationId xmlns:a16="http://schemas.microsoft.com/office/drawing/2014/main" id="{379F5AA5-2E14-4880-A5A6-07AEF2AD89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7" name="Freeform 18">
              <a:extLst>
                <a:ext uri="{FF2B5EF4-FFF2-40B4-BE49-F238E27FC236}">
                  <a16:creationId xmlns:a16="http://schemas.microsoft.com/office/drawing/2014/main" id="{EF14BD32-D239-4DA3-98B3-7752073657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8" name="Freeform 19">
              <a:extLst>
                <a:ext uri="{FF2B5EF4-FFF2-40B4-BE49-F238E27FC236}">
                  <a16:creationId xmlns:a16="http://schemas.microsoft.com/office/drawing/2014/main" id="{CF07B250-E5E4-4624-9BD7-8D513A67B7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9" name="Freeform 20">
              <a:extLst>
                <a:ext uri="{FF2B5EF4-FFF2-40B4-BE49-F238E27FC236}">
                  <a16:creationId xmlns:a16="http://schemas.microsoft.com/office/drawing/2014/main" id="{BCC5D120-7C8C-4290-865C-4EE6E4F245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0" name="Freeform 21">
              <a:extLst>
                <a:ext uri="{FF2B5EF4-FFF2-40B4-BE49-F238E27FC236}">
                  <a16:creationId xmlns:a16="http://schemas.microsoft.com/office/drawing/2014/main" id="{C24688C6-CAE5-4EF2-B2BA-A138DA0A24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1" name="Freeform 22">
              <a:extLst>
                <a:ext uri="{FF2B5EF4-FFF2-40B4-BE49-F238E27FC236}">
                  <a16:creationId xmlns:a16="http://schemas.microsoft.com/office/drawing/2014/main" id="{6BD31099-7C13-4901-A04F-632B1CD846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32" name="Freeform 23">
              <a:extLst>
                <a:ext uri="{FF2B5EF4-FFF2-40B4-BE49-F238E27FC236}">
                  <a16:creationId xmlns:a16="http://schemas.microsoft.com/office/drawing/2014/main" id="{679F5FF7-82B2-4033-8FBE-63170C9378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2" name="Title 1">
            <a:extLst>
              <a:ext uri="{FF2B5EF4-FFF2-40B4-BE49-F238E27FC236}">
                <a16:creationId xmlns:a16="http://schemas.microsoft.com/office/drawing/2014/main" id="{9C934A48-49FA-F69F-5180-1F66EF630F17}"/>
              </a:ext>
            </a:extLst>
          </p:cNvPr>
          <p:cNvSpPr>
            <a:spLocks noGrp="1"/>
          </p:cNvSpPr>
          <p:nvPr>
            <p:ph type="title"/>
          </p:nvPr>
        </p:nvSpPr>
        <p:spPr>
          <a:xfrm>
            <a:off x="888630" y="4760132"/>
            <a:ext cx="5093596" cy="1777829"/>
          </a:xfrm>
        </p:spPr>
        <p:txBody>
          <a:bodyPr vert="horz" lIns="91440" tIns="45720" rIns="91440" bIns="45720" rtlCol="0" anchor="ctr">
            <a:normAutofit/>
          </a:bodyPr>
          <a:lstStyle/>
          <a:p>
            <a:pPr algn="r"/>
            <a:r>
              <a:rPr lang="en-US" sz="4000"/>
              <a:t>ICD-10 Transition</a:t>
            </a:r>
          </a:p>
        </p:txBody>
      </p:sp>
      <p:pic>
        <p:nvPicPr>
          <p:cNvPr id="6" name="Content Placeholder 5">
            <a:extLst>
              <a:ext uri="{FF2B5EF4-FFF2-40B4-BE49-F238E27FC236}">
                <a16:creationId xmlns:a16="http://schemas.microsoft.com/office/drawing/2014/main" id="{F489D093-2CA8-91AB-025B-0CBD2D1C399F}"/>
              </a:ext>
            </a:extLst>
          </p:cNvPr>
          <p:cNvPicPr>
            <a:picLocks noGrp="1" noChangeAspect="1"/>
          </p:cNvPicPr>
          <p:nvPr>
            <p:ph sz="half" idx="2"/>
          </p:nvPr>
        </p:nvPicPr>
        <p:blipFill rotWithShape="1">
          <a:blip r:embed="rId3"/>
          <a:srcRect t="4986" r="1" b="4139"/>
          <a:stretch/>
        </p:blipFill>
        <p:spPr>
          <a:xfrm>
            <a:off x="20" y="2872"/>
            <a:ext cx="12191980" cy="4595954"/>
          </a:xfrm>
          <a:custGeom>
            <a:avLst/>
            <a:gdLst/>
            <a:ahLst/>
            <a:cxnLst/>
            <a:rect l="l" t="t" r="r" b="b"/>
            <a:pathLst>
              <a:path w="12192000" h="4621300">
                <a:moveTo>
                  <a:pt x="0" y="0"/>
                </a:moveTo>
                <a:lnTo>
                  <a:pt x="12192000" y="0"/>
                </a:lnTo>
                <a:lnTo>
                  <a:pt x="12192000" y="3104412"/>
                </a:lnTo>
                <a:lnTo>
                  <a:pt x="12192000" y="3296537"/>
                </a:lnTo>
                <a:lnTo>
                  <a:pt x="12192000" y="4272355"/>
                </a:lnTo>
                <a:lnTo>
                  <a:pt x="12113803" y="4280638"/>
                </a:lnTo>
                <a:cubicBezTo>
                  <a:pt x="10139508" y="4478587"/>
                  <a:pt x="8237152" y="4571590"/>
                  <a:pt x="6753597" y="4604195"/>
                </a:cubicBezTo>
                <a:cubicBezTo>
                  <a:pt x="4940362" y="4644044"/>
                  <a:pt x="2657278" y="4624714"/>
                  <a:pt x="400746" y="4432852"/>
                </a:cubicBezTo>
                <a:lnTo>
                  <a:pt x="0" y="4395876"/>
                </a:lnTo>
                <a:lnTo>
                  <a:pt x="0" y="3296537"/>
                </a:lnTo>
                <a:lnTo>
                  <a:pt x="0" y="3104412"/>
                </a:lnTo>
                <a:close/>
              </a:path>
            </a:pathLst>
          </a:custGeom>
        </p:spPr>
      </p:pic>
      <p:sp>
        <p:nvSpPr>
          <p:cNvPr id="3" name="Content Placeholder 2">
            <a:extLst>
              <a:ext uri="{FF2B5EF4-FFF2-40B4-BE49-F238E27FC236}">
                <a16:creationId xmlns:a16="http://schemas.microsoft.com/office/drawing/2014/main" id="{BC4F2935-A64D-4D57-D2D0-E4C99D3B8B3E}"/>
              </a:ext>
            </a:extLst>
          </p:cNvPr>
          <p:cNvSpPr>
            <a:spLocks noGrp="1"/>
          </p:cNvSpPr>
          <p:nvPr>
            <p:ph sz="half" idx="1"/>
          </p:nvPr>
        </p:nvSpPr>
        <p:spPr>
          <a:xfrm>
            <a:off x="6226706" y="4767660"/>
            <a:ext cx="5173613" cy="1770300"/>
          </a:xfrm>
        </p:spPr>
        <p:txBody>
          <a:bodyPr vert="horz" lIns="91440" tIns="45720" rIns="91440" bIns="45720" rtlCol="0" anchor="ctr">
            <a:normAutofit/>
          </a:bodyPr>
          <a:lstStyle/>
          <a:p>
            <a:r>
              <a:rPr lang="en-US" sz="1800"/>
              <a:t>October 1, 2015- Transition to ICD-10</a:t>
            </a:r>
          </a:p>
          <a:p>
            <a:r>
              <a:rPr lang="en-US" sz="1800"/>
              <a:t>Major Concerns of Transition</a:t>
            </a:r>
          </a:p>
          <a:p>
            <a:pPr lvl="1"/>
            <a:r>
              <a:rPr lang="en-US" sz="1800"/>
              <a:t>Revenue Shortfalls</a:t>
            </a:r>
          </a:p>
          <a:p>
            <a:pPr lvl="1"/>
            <a:r>
              <a:rPr lang="en-US" sz="1800"/>
              <a:t>Increased Claim Denials</a:t>
            </a:r>
          </a:p>
          <a:p>
            <a:pPr lvl="1"/>
            <a:r>
              <a:rPr lang="en-US" sz="1800"/>
              <a:t>Etc.</a:t>
            </a:r>
          </a:p>
          <a:p>
            <a:pPr marL="0"/>
            <a:endParaRPr lang="en-US" sz="1800"/>
          </a:p>
        </p:txBody>
      </p:sp>
      <p:sp>
        <p:nvSpPr>
          <p:cNvPr id="4" name="TextBox 3">
            <a:extLst>
              <a:ext uri="{FF2B5EF4-FFF2-40B4-BE49-F238E27FC236}">
                <a16:creationId xmlns:a16="http://schemas.microsoft.com/office/drawing/2014/main" id="{AFBA9C32-0E0A-5A43-385C-D21CA7591E70}"/>
              </a:ext>
            </a:extLst>
          </p:cNvPr>
          <p:cNvSpPr txBox="1"/>
          <p:nvPr/>
        </p:nvSpPr>
        <p:spPr>
          <a:xfrm>
            <a:off x="-10880" y="6593248"/>
            <a:ext cx="7001778"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Calibri" panose="020F0502020204030204"/>
                <a:ea typeface="+mn-ea"/>
                <a:cs typeface="+mn-cs"/>
              </a:rPr>
              <a:t>Bowman, Sue E. "Look Back on the ICD-10 Transition: Crisis Averted or Imaginary?" Journal of AHIMA 87, no.8 (August 2016): 24-31.</a:t>
            </a:r>
          </a:p>
        </p:txBody>
      </p:sp>
      <p:pic>
        <p:nvPicPr>
          <p:cNvPr id="5" name="Picture 4">
            <a:extLst>
              <a:ext uri="{FF2B5EF4-FFF2-40B4-BE49-F238E27FC236}">
                <a16:creationId xmlns:a16="http://schemas.microsoft.com/office/drawing/2014/main" id="{D06D6D2D-0EE3-E158-8B90-055689210812}"/>
              </a:ext>
            </a:extLst>
          </p:cNvPr>
          <p:cNvPicPr>
            <a:picLocks noChangeAspect="1"/>
          </p:cNvPicPr>
          <p:nvPr/>
        </p:nvPicPr>
        <p:blipFill>
          <a:blip r:embed="rId4"/>
          <a:stretch>
            <a:fillRect/>
          </a:stretch>
        </p:blipFill>
        <p:spPr>
          <a:xfrm>
            <a:off x="10787400" y="6288833"/>
            <a:ext cx="1404055" cy="569167"/>
          </a:xfrm>
          <a:prstGeom prst="rect">
            <a:avLst/>
          </a:prstGeom>
        </p:spPr>
      </p:pic>
      <p:pic>
        <p:nvPicPr>
          <p:cNvPr id="7" name="Picture 6">
            <a:extLst>
              <a:ext uri="{FF2B5EF4-FFF2-40B4-BE49-F238E27FC236}">
                <a16:creationId xmlns:a16="http://schemas.microsoft.com/office/drawing/2014/main" id="{4E994B7B-D5B6-01C8-6810-0A23DF00D167}"/>
              </a:ext>
            </a:extLst>
          </p:cNvPr>
          <p:cNvPicPr>
            <a:picLocks noChangeAspect="1"/>
          </p:cNvPicPr>
          <p:nvPr/>
        </p:nvPicPr>
        <p:blipFill>
          <a:blip r:embed="rId5"/>
          <a:stretch>
            <a:fillRect/>
          </a:stretch>
        </p:blipFill>
        <p:spPr>
          <a:xfrm>
            <a:off x="8620598" y="6290018"/>
            <a:ext cx="2166257" cy="567982"/>
          </a:xfrm>
          <a:prstGeom prst="rect">
            <a:avLst/>
          </a:prstGeom>
        </p:spPr>
      </p:pic>
    </p:spTree>
    <p:extLst>
      <p:ext uri="{BB962C8B-B14F-4D97-AF65-F5344CB8AC3E}">
        <p14:creationId xmlns:p14="http://schemas.microsoft.com/office/powerpoint/2010/main" val="2445980424"/>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Office Theme">
  <a:themeElements>
    <a:clrScheme name="SCOPE-OK">
      <a:dk1>
        <a:srgbClr val="000000"/>
      </a:dk1>
      <a:lt1>
        <a:srgbClr val="FFFFFF"/>
      </a:lt1>
      <a:dk2>
        <a:srgbClr val="000000"/>
      </a:dk2>
      <a:lt2>
        <a:srgbClr val="FFFFFF"/>
      </a:lt2>
      <a:accent1>
        <a:srgbClr val="283C5E"/>
      </a:accent1>
      <a:accent2>
        <a:srgbClr val="3B517D"/>
      </a:accent2>
      <a:accent3>
        <a:srgbClr val="5371AD"/>
      </a:accent3>
      <a:accent4>
        <a:srgbClr val="7A91C0"/>
      </a:accent4>
      <a:accent5>
        <a:srgbClr val="9FB0D1"/>
      </a:accent5>
      <a:accent6>
        <a:srgbClr val="D5DCEB"/>
      </a:accent6>
      <a:hlink>
        <a:srgbClr val="034A90"/>
      </a:hlink>
      <a:folHlink>
        <a:srgbClr val="C2DFFD"/>
      </a:folHlink>
    </a:clrScheme>
    <a:fontScheme name="Tw Cen MT-Rockwell">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34303059_Animated title geometric_RVA_v3.potx" id="{AB4D8168-0428-471B-A713-F20AC5F149C7}" vid="{D3D5D6AA-BA54-451E-9A0D-E9B33A1FEE0B}"/>
    </a:ext>
  </a:extLst>
</a:theme>
</file>

<file path=ppt/theme/theme2.xml><?xml version="1.0" encoding="utf-8"?>
<a:theme xmlns:a="http://schemas.openxmlformats.org/drawingml/2006/main" name="OFMQ_PPT_2014">
  <a:themeElements>
    <a:clrScheme name="SCOPE-OK">
      <a:dk1>
        <a:srgbClr val="000000"/>
      </a:dk1>
      <a:lt1>
        <a:srgbClr val="FFFFFF"/>
      </a:lt1>
      <a:dk2>
        <a:srgbClr val="000000"/>
      </a:dk2>
      <a:lt2>
        <a:srgbClr val="FFFFFF"/>
      </a:lt2>
      <a:accent1>
        <a:srgbClr val="283C5E"/>
      </a:accent1>
      <a:accent2>
        <a:srgbClr val="3B517D"/>
      </a:accent2>
      <a:accent3>
        <a:srgbClr val="5371AD"/>
      </a:accent3>
      <a:accent4>
        <a:srgbClr val="7A91C0"/>
      </a:accent4>
      <a:accent5>
        <a:srgbClr val="9FB0D1"/>
      </a:accent5>
      <a:accent6>
        <a:srgbClr val="D5DCEB"/>
      </a:accent6>
      <a:hlink>
        <a:srgbClr val="034A90"/>
      </a:hlink>
      <a:folHlink>
        <a:srgbClr val="C2DFFD"/>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291512c1ee715ab617f4c07df79fc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8256c27c40ca5c40ce1cf6c44f0205df"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Props1.xml><?xml version="1.0" encoding="utf-8"?>
<ds:datastoreItem xmlns:ds="http://schemas.openxmlformats.org/officeDocument/2006/customXml" ds:itemID="{3D9ED6C1-7E6A-4D0E-B5CF-22292FFAA9B2}">
  <ds:schemaRefs>
    <ds:schemaRef ds:uri="http://schemas.microsoft.com/sharepoint/v3/contenttype/forms"/>
  </ds:schemaRefs>
</ds:datastoreItem>
</file>

<file path=customXml/itemProps2.xml><?xml version="1.0" encoding="utf-8"?>
<ds:datastoreItem xmlns:ds="http://schemas.openxmlformats.org/officeDocument/2006/customXml" ds:itemID="{544A7383-C7DE-4926-B9FA-5D80BD1C4B24}">
  <ds:schemaRefs>
    <ds:schemaRef ds:uri="16c05727-aa75-4e4a-9b5f-8a80a1165891"/>
    <ds:schemaRef ds:uri="71af3243-3dd4-4a8d-8c0d-dd76da1f02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D7CF8A95-3CB5-4414-9E47-BCAD644B9139}">
  <ds:schemaRefs>
    <ds:schemaRef ds:uri="71af3243-3dd4-4a8d-8c0d-dd76da1f02a5"/>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
  <TotalTime>191</TotalTime>
  <Words>12323</Words>
  <Application>Microsoft Office PowerPoint</Application>
  <PresentationFormat>Widescreen</PresentationFormat>
  <Paragraphs>747</Paragraphs>
  <Slides>65</Slides>
  <Notes>47</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65</vt:i4>
      </vt:variant>
    </vt:vector>
  </HeadingPairs>
  <TitlesOfParts>
    <vt:vector size="78" baseType="lpstr">
      <vt:lpstr>Arial</vt:lpstr>
      <vt:lpstr>Calibri</vt:lpstr>
      <vt:lpstr>Calibri Light</vt:lpstr>
      <vt:lpstr>Corbel</vt:lpstr>
      <vt:lpstr>Courier New</vt:lpstr>
      <vt:lpstr>Open Sans</vt:lpstr>
      <vt:lpstr>Rockwell</vt:lpstr>
      <vt:lpstr>Symbol</vt:lpstr>
      <vt:lpstr>Tw Cen MT</vt:lpstr>
      <vt:lpstr>Wingdings</vt:lpstr>
      <vt:lpstr>Office Theme</vt:lpstr>
      <vt:lpstr>OFMQ_PPT_2014</vt:lpstr>
      <vt:lpstr>1_Office Theme</vt:lpstr>
      <vt:lpstr>PowerPoint Presentation</vt:lpstr>
      <vt:lpstr>What are RCORP and SCOPE-OK?</vt:lpstr>
      <vt:lpstr>SCOPE-OK Consortium</vt:lpstr>
      <vt:lpstr>SCOPE-OK Service Area</vt:lpstr>
      <vt:lpstr>SCOPE-OK Can Help!</vt:lpstr>
      <vt:lpstr>SCOPE-OK Can Help!</vt:lpstr>
      <vt:lpstr>Zach Grimes, MS-HIM, RHIA</vt:lpstr>
      <vt:lpstr>Do’s and Don'ts of Drug Coding</vt:lpstr>
      <vt:lpstr>ICD-10 Transition</vt:lpstr>
      <vt:lpstr>ICD-10 Transition</vt:lpstr>
      <vt:lpstr>Coding of Drugs</vt:lpstr>
      <vt:lpstr>Anatomy of a Code: -Adverse Effect        -Poisoning                -Underdosing -Toxic Effects</vt:lpstr>
      <vt:lpstr>Initial Encounter Vs. Subsequent Encounter Vs. Sequala</vt:lpstr>
      <vt:lpstr>Initial Encounter, Subsequent Encounter, and Sequela</vt:lpstr>
      <vt:lpstr>Initial Encounter, Subsequent Encounter, and Sequela (7th Character)</vt:lpstr>
      <vt:lpstr>Initial Encounter, Subsequent Encounter, and Sequela (7th Character)</vt:lpstr>
      <vt:lpstr>Adverse Effect- Poisoning- Underdosing and Toxic Effects</vt:lpstr>
      <vt:lpstr>Adverse Effect- Poisoning- Underdosing and Toxic Effects</vt:lpstr>
      <vt:lpstr>Adverse Effect</vt:lpstr>
      <vt:lpstr>Adverse Effect- Example</vt:lpstr>
      <vt:lpstr>Poisoning</vt:lpstr>
      <vt:lpstr>Poisoning- Example</vt:lpstr>
      <vt:lpstr>Pregnancy and Poisoning</vt:lpstr>
      <vt:lpstr>Underdosing</vt:lpstr>
      <vt:lpstr>Underdosing- Example</vt:lpstr>
      <vt:lpstr>Underdosing- Example</vt:lpstr>
      <vt:lpstr>Toxic Effects</vt:lpstr>
      <vt:lpstr>Toxic Effects-Example</vt:lpstr>
      <vt:lpstr>Substance Use Disorder (SUD) Terminology</vt:lpstr>
      <vt:lpstr>Differing Drug Types</vt:lpstr>
      <vt:lpstr>Use-Abuse- and Dependence (Inpatient)</vt:lpstr>
      <vt:lpstr>Use-Abuse- and Dependence (Outpatient)</vt:lpstr>
      <vt:lpstr>Use- Abuse- and Dependence</vt:lpstr>
      <vt:lpstr>Use- Abuse- and Dependence</vt:lpstr>
      <vt:lpstr>Use- Abuse- and Dependence</vt:lpstr>
      <vt:lpstr>Use- Abuse- and Dependence</vt:lpstr>
      <vt:lpstr>Coding Scenarios- Cannabinoid Hyperemesis Syndrome</vt:lpstr>
      <vt:lpstr>Blood Alcohol Level</vt:lpstr>
      <vt:lpstr>Medication Coding</vt:lpstr>
      <vt:lpstr>Medication Coding</vt:lpstr>
      <vt:lpstr>Medication Coding</vt:lpstr>
      <vt:lpstr>Medication Coding</vt:lpstr>
      <vt:lpstr>Medication Coding</vt:lpstr>
      <vt:lpstr>Screening for Drugs</vt:lpstr>
      <vt:lpstr>Screening for Drugs</vt:lpstr>
      <vt:lpstr>Objectives of Drug Screenings</vt:lpstr>
      <vt:lpstr>Drug Screening Documentation</vt:lpstr>
      <vt:lpstr>CPT-Drug Screening</vt:lpstr>
      <vt:lpstr>Drug Screen Codes</vt:lpstr>
      <vt:lpstr>Drug Screen Codes</vt:lpstr>
      <vt:lpstr>Drug Screen Codes</vt:lpstr>
      <vt:lpstr>Questions?</vt:lpstr>
      <vt:lpstr>Mission of OFMQ</vt:lpstr>
      <vt:lpstr>Our Organization</vt:lpstr>
      <vt:lpstr>Our Experience</vt:lpstr>
      <vt:lpstr>Our Difference</vt:lpstr>
      <vt:lpstr>Health Information Technology (HIT)</vt:lpstr>
      <vt:lpstr>HIT Quality Improvement</vt:lpstr>
      <vt:lpstr>HIT Quality Improvement</vt:lpstr>
      <vt:lpstr>Risk Management &amp; Security Services</vt:lpstr>
      <vt:lpstr>Risk Management Overview</vt:lpstr>
      <vt:lpstr>PowerPoint Presentation</vt:lpstr>
      <vt:lpstr>PowerPoint Presentation</vt:lpstr>
      <vt:lpstr>RCORP Resources For You</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Diana Flood</dc:creator>
  <cp:keywords/>
  <dc:description/>
  <cp:lastModifiedBy>Zachary Grimes</cp:lastModifiedBy>
  <cp:revision>1</cp:revision>
  <dcterms:created xsi:type="dcterms:W3CDTF">2021-11-08T15:02:29Z</dcterms:created>
  <dcterms:modified xsi:type="dcterms:W3CDTF">2022-11-17T13:55:10Z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