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8" r:id="rId5"/>
    <p:sldMasterId id="2147483720" r:id="rId6"/>
  </p:sldMasterIdLst>
  <p:notesMasterIdLst>
    <p:notesMasterId r:id="rId74"/>
  </p:notesMasterIdLst>
  <p:handoutMasterIdLst>
    <p:handoutMasterId r:id="rId75"/>
  </p:handoutMasterIdLst>
  <p:sldIdLst>
    <p:sldId id="595" r:id="rId7"/>
    <p:sldId id="266" r:id="rId8"/>
    <p:sldId id="264" r:id="rId9"/>
    <p:sldId id="268" r:id="rId10"/>
    <p:sldId id="597" r:id="rId11"/>
    <p:sldId id="599" r:id="rId12"/>
    <p:sldId id="269" r:id="rId13"/>
    <p:sldId id="256" r:id="rId14"/>
    <p:sldId id="267" r:id="rId15"/>
    <p:sldId id="471" r:id="rId16"/>
    <p:sldId id="388" r:id="rId17"/>
    <p:sldId id="468" r:id="rId18"/>
    <p:sldId id="439" r:id="rId19"/>
    <p:sldId id="431" r:id="rId20"/>
    <p:sldId id="472" r:id="rId21"/>
    <p:sldId id="432" r:id="rId22"/>
    <p:sldId id="473" r:id="rId23"/>
    <p:sldId id="475" r:id="rId24"/>
    <p:sldId id="474" r:id="rId25"/>
    <p:sldId id="392" r:id="rId26"/>
    <p:sldId id="393" r:id="rId27"/>
    <p:sldId id="423" r:id="rId28"/>
    <p:sldId id="394" r:id="rId29"/>
    <p:sldId id="426" r:id="rId30"/>
    <p:sldId id="463" r:id="rId31"/>
    <p:sldId id="455" r:id="rId32"/>
    <p:sldId id="438" r:id="rId33"/>
    <p:sldId id="437" r:id="rId34"/>
    <p:sldId id="440" r:id="rId35"/>
    <p:sldId id="456" r:id="rId36"/>
    <p:sldId id="465" r:id="rId37"/>
    <p:sldId id="466" r:id="rId38"/>
    <p:sldId id="467" r:id="rId39"/>
    <p:sldId id="445" r:id="rId40"/>
    <p:sldId id="446" r:id="rId41"/>
    <p:sldId id="405" r:id="rId42"/>
    <p:sldId id="441" r:id="rId43"/>
    <p:sldId id="447" r:id="rId44"/>
    <p:sldId id="442" r:id="rId45"/>
    <p:sldId id="448" r:id="rId46"/>
    <p:sldId id="450" r:id="rId47"/>
    <p:sldId id="453" r:id="rId48"/>
    <p:sldId id="469" r:id="rId49"/>
    <p:sldId id="452" r:id="rId50"/>
    <p:sldId id="470" r:id="rId51"/>
    <p:sldId id="451" r:id="rId52"/>
    <p:sldId id="433" r:id="rId53"/>
    <p:sldId id="434" r:id="rId54"/>
    <p:sldId id="414" r:id="rId55"/>
    <p:sldId id="476" r:id="rId56"/>
    <p:sldId id="477" r:id="rId57"/>
    <p:sldId id="415" r:id="rId58"/>
    <p:sldId id="478" r:id="rId59"/>
    <p:sldId id="444" r:id="rId60"/>
    <p:sldId id="600" r:id="rId61"/>
    <p:sldId id="258" r:id="rId62"/>
    <p:sldId id="259" r:id="rId63"/>
    <p:sldId id="601" r:id="rId64"/>
    <p:sldId id="602" r:id="rId65"/>
    <p:sldId id="603" r:id="rId66"/>
    <p:sldId id="604" r:id="rId67"/>
    <p:sldId id="419" r:id="rId68"/>
    <p:sldId id="605" r:id="rId69"/>
    <p:sldId id="454" r:id="rId70"/>
    <p:sldId id="606" r:id="rId71"/>
    <p:sldId id="589" r:id="rId72"/>
    <p:sldId id="596" r:id="rId73"/>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cy L Wendling" initials="TLW" lastIdx="16" clrIdx="0">
    <p:extLst>
      <p:ext uri="{19B8F6BF-5375-455C-9EA6-DF929625EA0E}">
        <p15:presenceInfo xmlns:p15="http://schemas.microsoft.com/office/powerpoint/2012/main" userId="S-1-5-21-152507984-1434608828-1139810728-13441" providerId="AD"/>
      </p:ext>
    </p:extLst>
  </p:cmAuthor>
  <p:cmAuthor id="2" name="Avy M Doran-Redus" initials="AMDR" lastIdx="6" clrIdx="1">
    <p:extLst>
      <p:ext uri="{19B8F6BF-5375-455C-9EA6-DF929625EA0E}">
        <p15:presenceInfo xmlns:p15="http://schemas.microsoft.com/office/powerpoint/2012/main" userId="S::AvyD@health.ok.gov::d78c5f50-6071-4c3b-a695-d139ffb083d1" providerId="AD"/>
      </p:ext>
    </p:extLst>
  </p:cmAuthor>
  <p:cmAuthor id="3" name="Melissa Monroe" initials="MM" lastIdx="14" clrIdx="2">
    <p:extLst>
      <p:ext uri="{19B8F6BF-5375-455C-9EA6-DF929625EA0E}">
        <p15:presenceInfo xmlns:p15="http://schemas.microsoft.com/office/powerpoint/2012/main" userId="S::Melissa.Monroe@health.ok.gov::1b1f67f7-39c3-4750-a8b7-7890d31bd5d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681F"/>
    <a:srgbClr val="914014"/>
    <a:srgbClr val="464646"/>
    <a:srgbClr val="0A66A6"/>
    <a:srgbClr val="DE9026"/>
    <a:srgbClr val="878787"/>
    <a:srgbClr val="4546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97" autoAdjust="0"/>
    <p:restoredTop sz="70331" autoAdjust="0"/>
  </p:normalViewPr>
  <p:slideViewPr>
    <p:cSldViewPr snapToGrid="0" snapToObjects="1">
      <p:cViewPr varScale="1">
        <p:scale>
          <a:sx n="48" d="100"/>
          <a:sy n="48" d="100"/>
        </p:scale>
        <p:origin x="1248" y="24"/>
      </p:cViewPr>
      <p:guideLst>
        <p:guide orient="horz"/>
        <p:guide pos="3840"/>
      </p:guideLst>
    </p:cSldViewPr>
  </p:slideViewPr>
  <p:outlineViewPr>
    <p:cViewPr>
      <p:scale>
        <a:sx n="33" d="100"/>
        <a:sy n="33" d="100"/>
      </p:scale>
      <p:origin x="0" y="8678"/>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4" d="100"/>
          <a:sy n="94" d="100"/>
        </p:scale>
        <p:origin x="254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commentAuthors" Target="commentAuthor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United States</c:v>
                </c:pt>
              </c:strCache>
            </c:strRef>
          </c:tx>
          <c:spPr>
            <a:ln w="28575" cap="rnd">
              <a:solidFill>
                <a:schemeClr val="accent1"/>
              </a:solidFill>
              <a:prstDash val="solid"/>
              <a:round/>
            </a:ln>
            <a:effectLst/>
          </c:spPr>
          <c:marker>
            <c:symbol val="none"/>
          </c:marker>
          <c:cat>
            <c:numRef>
              <c:f>Sheet1!$A$2:$A$22</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Sheet1!$B$2:$B$22</c:f>
              <c:numCache>
                <c:formatCode>General</c:formatCode>
                <c:ptCount val="21"/>
                <c:pt idx="0">
                  <c:v>6.2</c:v>
                </c:pt>
                <c:pt idx="1">
                  <c:v>6.8</c:v>
                </c:pt>
                <c:pt idx="2">
                  <c:v>8.1999999999999993</c:v>
                </c:pt>
                <c:pt idx="3">
                  <c:v>8.9</c:v>
                </c:pt>
                <c:pt idx="4">
                  <c:v>9.3000000000000007</c:v>
                </c:pt>
                <c:pt idx="5">
                  <c:v>10</c:v>
                </c:pt>
                <c:pt idx="6">
                  <c:v>11.5</c:v>
                </c:pt>
                <c:pt idx="7">
                  <c:v>11.9</c:v>
                </c:pt>
                <c:pt idx="8">
                  <c:v>11.9</c:v>
                </c:pt>
                <c:pt idx="9">
                  <c:v>12</c:v>
                </c:pt>
                <c:pt idx="10">
                  <c:v>12.3</c:v>
                </c:pt>
                <c:pt idx="11">
                  <c:v>13.2</c:v>
                </c:pt>
                <c:pt idx="12">
                  <c:v>13.1</c:v>
                </c:pt>
                <c:pt idx="13">
                  <c:v>13.7</c:v>
                </c:pt>
                <c:pt idx="14">
                  <c:v>14.7</c:v>
                </c:pt>
                <c:pt idx="15">
                  <c:v>16.3</c:v>
                </c:pt>
                <c:pt idx="16">
                  <c:v>19.7</c:v>
                </c:pt>
                <c:pt idx="17">
                  <c:v>21.7</c:v>
                </c:pt>
                <c:pt idx="18">
                  <c:v>20.7</c:v>
                </c:pt>
                <c:pt idx="19">
                  <c:v>21.6</c:v>
                </c:pt>
                <c:pt idx="20">
                  <c:v>28.3</c:v>
                </c:pt>
              </c:numCache>
            </c:numRef>
          </c:val>
          <c:smooth val="0"/>
          <c:extLst>
            <c:ext xmlns:c16="http://schemas.microsoft.com/office/drawing/2014/chart" uri="{C3380CC4-5D6E-409C-BE32-E72D297353CC}">
              <c16:uniqueId val="{00000000-597B-45EB-B3B7-C7DD9020F03C}"/>
            </c:ext>
          </c:extLst>
        </c:ser>
        <c:ser>
          <c:idx val="1"/>
          <c:order val="1"/>
          <c:tx>
            <c:strRef>
              <c:f>Sheet1!$C$1</c:f>
              <c:strCache>
                <c:ptCount val="1"/>
                <c:pt idx="0">
                  <c:v>Oklahoma</c:v>
                </c:pt>
              </c:strCache>
            </c:strRef>
          </c:tx>
          <c:spPr>
            <a:ln w="28575" cap="rnd">
              <a:solidFill>
                <a:schemeClr val="accent2"/>
              </a:solidFill>
              <a:prstDash val="dash"/>
              <a:round/>
            </a:ln>
            <a:effectLst/>
          </c:spPr>
          <c:marker>
            <c:symbol val="none"/>
          </c:marker>
          <c:cat>
            <c:numRef>
              <c:f>Sheet1!$A$2:$A$22</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Sheet1!$C$2:$C$22</c:f>
              <c:numCache>
                <c:formatCode>General</c:formatCode>
                <c:ptCount val="21"/>
                <c:pt idx="0">
                  <c:v>7.1</c:v>
                </c:pt>
                <c:pt idx="1">
                  <c:v>8</c:v>
                </c:pt>
                <c:pt idx="2">
                  <c:v>7.1</c:v>
                </c:pt>
                <c:pt idx="3">
                  <c:v>11.7</c:v>
                </c:pt>
                <c:pt idx="4">
                  <c:v>13.9</c:v>
                </c:pt>
                <c:pt idx="5">
                  <c:v>13.8</c:v>
                </c:pt>
                <c:pt idx="6">
                  <c:v>16.2</c:v>
                </c:pt>
                <c:pt idx="7">
                  <c:v>18.899999999999999</c:v>
                </c:pt>
                <c:pt idx="8">
                  <c:v>15.7</c:v>
                </c:pt>
                <c:pt idx="9">
                  <c:v>20.7</c:v>
                </c:pt>
                <c:pt idx="10">
                  <c:v>19.399999999999999</c:v>
                </c:pt>
                <c:pt idx="11">
                  <c:v>18.899999999999999</c:v>
                </c:pt>
                <c:pt idx="12">
                  <c:v>20.399999999999999</c:v>
                </c:pt>
                <c:pt idx="13">
                  <c:v>20.5</c:v>
                </c:pt>
                <c:pt idx="14">
                  <c:v>20.399999999999999</c:v>
                </c:pt>
                <c:pt idx="15">
                  <c:v>19</c:v>
                </c:pt>
                <c:pt idx="16">
                  <c:v>21.4</c:v>
                </c:pt>
                <c:pt idx="17">
                  <c:v>20.100000000000001</c:v>
                </c:pt>
                <c:pt idx="18">
                  <c:v>18.399999999999999</c:v>
                </c:pt>
                <c:pt idx="19">
                  <c:v>16.7</c:v>
                </c:pt>
                <c:pt idx="20">
                  <c:v>19.399999999999999</c:v>
                </c:pt>
              </c:numCache>
            </c:numRef>
          </c:val>
          <c:smooth val="0"/>
          <c:extLst>
            <c:ext xmlns:c16="http://schemas.microsoft.com/office/drawing/2014/chart" uri="{C3380CC4-5D6E-409C-BE32-E72D297353CC}">
              <c16:uniqueId val="{00000001-597B-45EB-B3B7-C7DD9020F03C}"/>
            </c:ext>
          </c:extLst>
        </c:ser>
        <c:dLbls>
          <c:showLegendKey val="0"/>
          <c:showVal val="0"/>
          <c:showCatName val="0"/>
          <c:showSerName val="0"/>
          <c:showPercent val="0"/>
          <c:showBubbleSize val="0"/>
        </c:dLbls>
        <c:smooth val="0"/>
        <c:axId val="121800960"/>
        <c:axId val="121806848"/>
      </c:lineChart>
      <c:catAx>
        <c:axId val="121800960"/>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b="1" dirty="0"/>
                  <a:t>Year of death</a:t>
                </a:r>
              </a:p>
            </c:rich>
          </c:tx>
          <c:layout>
            <c:manualLayout>
              <c:xMode val="edge"/>
              <c:yMode val="edge"/>
              <c:x val="0.37737442043881897"/>
              <c:y val="0.94997205202715385"/>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1806848"/>
        <c:crosses val="autoZero"/>
        <c:auto val="1"/>
        <c:lblAlgn val="ctr"/>
        <c:lblOffset val="100"/>
        <c:tickLblSkip val="2"/>
        <c:tickMarkSkip val="2"/>
        <c:noMultiLvlLbl val="0"/>
      </c:catAx>
      <c:valAx>
        <c:axId val="1218068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1" i="0" baseline="0" dirty="0">
                    <a:effectLst/>
                  </a:rPr>
                  <a:t>Rate per 100,000 population</a:t>
                </a:r>
                <a:endParaRPr lang="en-US" sz="1600" dirty="0">
                  <a:effectLst/>
                </a:endParaRP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180096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All drug overdose</c:v>
                </c:pt>
              </c:strCache>
            </c:strRef>
          </c:tx>
          <c:spPr>
            <a:ln w="28575" cap="rnd">
              <a:solidFill>
                <a:schemeClr val="accent1"/>
              </a:solidFill>
              <a:prstDash val="solid"/>
              <a:round/>
            </a:ln>
            <a:effectLst/>
          </c:spPr>
          <c:marker>
            <c:symbol val="none"/>
          </c:marker>
          <c:cat>
            <c:numRef>
              <c:f>Sheet1!$A$2:$A$11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Sheet1!$B$2:$B$11</c:f>
              <c:numCache>
                <c:formatCode>General</c:formatCode>
                <c:ptCount val="10"/>
                <c:pt idx="0">
                  <c:v>608</c:v>
                </c:pt>
                <c:pt idx="1">
                  <c:v>675</c:v>
                </c:pt>
                <c:pt idx="2">
                  <c:v>700</c:v>
                </c:pt>
                <c:pt idx="3">
                  <c:v>665</c:v>
                </c:pt>
                <c:pt idx="4">
                  <c:v>646</c:v>
                </c:pt>
                <c:pt idx="5">
                  <c:v>707</c:v>
                </c:pt>
                <c:pt idx="6">
                  <c:v>679</c:v>
                </c:pt>
                <c:pt idx="7">
                  <c:v>610</c:v>
                </c:pt>
                <c:pt idx="8">
                  <c:v>570</c:v>
                </c:pt>
                <c:pt idx="9">
                  <c:v>733</c:v>
                </c:pt>
              </c:numCache>
            </c:numRef>
          </c:val>
          <c:smooth val="0"/>
          <c:extLst>
            <c:ext xmlns:c16="http://schemas.microsoft.com/office/drawing/2014/chart" uri="{C3380CC4-5D6E-409C-BE32-E72D297353CC}">
              <c16:uniqueId val="{00000000-597B-45EB-B3B7-C7DD9020F03C}"/>
            </c:ext>
          </c:extLst>
        </c:ser>
        <c:ser>
          <c:idx val="1"/>
          <c:order val="1"/>
          <c:tx>
            <c:strRef>
              <c:f>Sheet1!$C$1</c:f>
              <c:strCache>
                <c:ptCount val="1"/>
                <c:pt idx="0">
                  <c:v>Opioids</c:v>
                </c:pt>
              </c:strCache>
            </c:strRef>
          </c:tx>
          <c:spPr>
            <a:ln w="28575" cap="rnd">
              <a:solidFill>
                <a:schemeClr val="accent2"/>
              </a:solidFill>
              <a:prstDash val="dash"/>
              <a:round/>
            </a:ln>
            <a:effectLst/>
          </c:spPr>
          <c:marker>
            <c:symbol val="none"/>
          </c:marker>
          <c:cat>
            <c:numRef>
              <c:f>Sheet1!$A$2:$A$11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Sheet1!$C$2:$C$11</c:f>
              <c:numCache>
                <c:formatCode>General</c:formatCode>
                <c:ptCount val="10"/>
                <c:pt idx="0">
                  <c:v>444</c:v>
                </c:pt>
                <c:pt idx="1">
                  <c:v>502</c:v>
                </c:pt>
                <c:pt idx="2">
                  <c:v>501</c:v>
                </c:pt>
                <c:pt idx="3">
                  <c:v>463</c:v>
                </c:pt>
                <c:pt idx="4">
                  <c:v>390</c:v>
                </c:pt>
                <c:pt idx="5">
                  <c:v>395</c:v>
                </c:pt>
                <c:pt idx="6">
                  <c:v>338</c:v>
                </c:pt>
                <c:pt idx="7">
                  <c:v>259</c:v>
                </c:pt>
                <c:pt idx="8">
                  <c:v>215</c:v>
                </c:pt>
                <c:pt idx="9">
                  <c:v>266</c:v>
                </c:pt>
              </c:numCache>
            </c:numRef>
          </c:val>
          <c:smooth val="0"/>
          <c:extLst>
            <c:ext xmlns:c16="http://schemas.microsoft.com/office/drawing/2014/chart" uri="{C3380CC4-5D6E-409C-BE32-E72D297353CC}">
              <c16:uniqueId val="{00000001-597B-45EB-B3B7-C7DD9020F03C}"/>
            </c:ext>
          </c:extLst>
        </c:ser>
        <c:ser>
          <c:idx val="2"/>
          <c:order val="2"/>
          <c:tx>
            <c:strRef>
              <c:f>Sheet1!$D$1</c:f>
              <c:strCache>
                <c:ptCount val="1"/>
                <c:pt idx="0">
                  <c:v>Methamphetamine</c:v>
                </c:pt>
              </c:strCache>
            </c:strRef>
          </c:tx>
          <c:spPr>
            <a:ln w="28575" cap="rnd">
              <a:solidFill>
                <a:schemeClr val="accent3"/>
              </a:solidFill>
              <a:prstDash val="dash"/>
              <a:round/>
            </a:ln>
            <a:effectLst/>
          </c:spPr>
          <c:marker>
            <c:symbol val="none"/>
          </c:marker>
          <c:cat>
            <c:numRef>
              <c:f>Sheet1!$A$2:$A$11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Sheet1!$D$2:$D$11</c:f>
              <c:numCache>
                <c:formatCode>General</c:formatCode>
                <c:ptCount val="10"/>
                <c:pt idx="0">
                  <c:v>101</c:v>
                </c:pt>
                <c:pt idx="1">
                  <c:v>123</c:v>
                </c:pt>
                <c:pt idx="2">
                  <c:v>178</c:v>
                </c:pt>
                <c:pt idx="3">
                  <c:v>159</c:v>
                </c:pt>
                <c:pt idx="4">
                  <c:v>227</c:v>
                </c:pt>
                <c:pt idx="5">
                  <c:v>278</c:v>
                </c:pt>
                <c:pt idx="6">
                  <c:v>307</c:v>
                </c:pt>
                <c:pt idx="7">
                  <c:v>339</c:v>
                </c:pt>
                <c:pt idx="8">
                  <c:v>341</c:v>
                </c:pt>
                <c:pt idx="9">
                  <c:v>470</c:v>
                </c:pt>
              </c:numCache>
            </c:numRef>
          </c:val>
          <c:smooth val="0"/>
          <c:extLst>
            <c:ext xmlns:c16="http://schemas.microsoft.com/office/drawing/2014/chart" uri="{C3380CC4-5D6E-409C-BE32-E72D297353CC}">
              <c16:uniqueId val="{00000002-597B-45EB-B3B7-C7DD9020F03C}"/>
            </c:ext>
          </c:extLst>
        </c:ser>
        <c:ser>
          <c:idx val="3"/>
          <c:order val="3"/>
          <c:tx>
            <c:strRef>
              <c:f>Sheet1!$E$1</c:f>
              <c:strCache>
                <c:ptCount val="1"/>
                <c:pt idx="0">
                  <c:v>Cocaine</c:v>
                </c:pt>
              </c:strCache>
            </c:strRef>
          </c:tx>
          <c:spPr>
            <a:ln w="28575" cap="rnd">
              <a:solidFill>
                <a:schemeClr val="accent4"/>
              </a:solidFill>
              <a:prstDash val="solid"/>
              <a:round/>
            </a:ln>
            <a:effectLst/>
          </c:spPr>
          <c:marker>
            <c:symbol val="none"/>
          </c:marker>
          <c:cat>
            <c:numRef>
              <c:f>Sheet1!$A$2:$A$11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Sheet1!$E$2:$E$11</c:f>
              <c:numCache>
                <c:formatCode>General</c:formatCode>
                <c:ptCount val="10"/>
                <c:pt idx="0">
                  <c:v>48</c:v>
                </c:pt>
                <c:pt idx="1">
                  <c:v>44</c:v>
                </c:pt>
                <c:pt idx="2">
                  <c:v>30</c:v>
                </c:pt>
                <c:pt idx="3">
                  <c:v>21</c:v>
                </c:pt>
                <c:pt idx="4">
                  <c:v>40</c:v>
                </c:pt>
                <c:pt idx="5">
                  <c:v>32</c:v>
                </c:pt>
                <c:pt idx="6">
                  <c:v>47</c:v>
                </c:pt>
                <c:pt idx="7">
                  <c:v>42</c:v>
                </c:pt>
                <c:pt idx="8">
                  <c:v>43</c:v>
                </c:pt>
                <c:pt idx="9">
                  <c:v>65</c:v>
                </c:pt>
              </c:numCache>
            </c:numRef>
          </c:val>
          <c:smooth val="0"/>
          <c:extLst>
            <c:ext xmlns:c16="http://schemas.microsoft.com/office/drawing/2014/chart" uri="{C3380CC4-5D6E-409C-BE32-E72D297353CC}">
              <c16:uniqueId val="{00000003-597B-45EB-B3B7-C7DD9020F03C}"/>
            </c:ext>
          </c:extLst>
        </c:ser>
        <c:ser>
          <c:idx val="4"/>
          <c:order val="4"/>
          <c:tx>
            <c:strRef>
              <c:f>Sheet1!$F$1</c:f>
              <c:strCache>
                <c:ptCount val="1"/>
                <c:pt idx="0">
                  <c:v>Benzodiazepines</c:v>
                </c:pt>
              </c:strCache>
            </c:strRef>
          </c:tx>
          <c:spPr>
            <a:ln w="28575" cap="rnd">
              <a:solidFill>
                <a:srgbClr val="914014"/>
              </a:solidFill>
              <a:round/>
            </a:ln>
            <a:effectLst/>
          </c:spPr>
          <c:marker>
            <c:symbol val="none"/>
          </c:marker>
          <c:cat>
            <c:numRef>
              <c:f>Sheet1!$A$2:$A$11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Sheet1!$F$2:$F$11</c:f>
              <c:numCache>
                <c:formatCode>General</c:formatCode>
                <c:ptCount val="10"/>
                <c:pt idx="0">
                  <c:v>180</c:v>
                </c:pt>
                <c:pt idx="1">
                  <c:v>169</c:v>
                </c:pt>
                <c:pt idx="2">
                  <c:v>139</c:v>
                </c:pt>
                <c:pt idx="3">
                  <c:v>154</c:v>
                </c:pt>
                <c:pt idx="4">
                  <c:v>121</c:v>
                </c:pt>
                <c:pt idx="5">
                  <c:v>100</c:v>
                </c:pt>
                <c:pt idx="6">
                  <c:v>95</c:v>
                </c:pt>
                <c:pt idx="7">
                  <c:v>46</c:v>
                </c:pt>
                <c:pt idx="8">
                  <c:v>44</c:v>
                </c:pt>
                <c:pt idx="9">
                  <c:v>51</c:v>
                </c:pt>
              </c:numCache>
            </c:numRef>
          </c:val>
          <c:smooth val="0"/>
          <c:extLst>
            <c:ext xmlns:c16="http://schemas.microsoft.com/office/drawing/2014/chart" uri="{C3380CC4-5D6E-409C-BE32-E72D297353CC}">
              <c16:uniqueId val="{00000004-597B-45EB-B3B7-C7DD9020F03C}"/>
            </c:ext>
          </c:extLst>
        </c:ser>
        <c:dLbls>
          <c:showLegendKey val="0"/>
          <c:showVal val="0"/>
          <c:showCatName val="0"/>
          <c:showSerName val="0"/>
          <c:showPercent val="0"/>
          <c:showBubbleSize val="0"/>
        </c:dLbls>
        <c:smooth val="0"/>
        <c:axId val="121800960"/>
        <c:axId val="121806848"/>
      </c:lineChart>
      <c:catAx>
        <c:axId val="121800960"/>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dirty="0"/>
                  <a:t>Year of death</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1806848"/>
        <c:crosses val="autoZero"/>
        <c:auto val="1"/>
        <c:lblAlgn val="ctr"/>
        <c:lblOffset val="100"/>
        <c:tickLblSkip val="2"/>
        <c:tickMarkSkip val="2"/>
        <c:noMultiLvlLbl val="0"/>
      </c:catAx>
      <c:valAx>
        <c:axId val="1218068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sz="1600" b="1" i="0" baseline="0" dirty="0">
                    <a:effectLst/>
                  </a:rPr>
                  <a:t>Number of deaths</a:t>
                </a:r>
                <a:endParaRPr lang="en-US" sz="1600" dirty="0">
                  <a:effectLst/>
                </a:endParaRP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180096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Hydrocodone</c:v>
                </c:pt>
              </c:strCache>
            </c:strRef>
          </c:tx>
          <c:spPr>
            <a:ln w="28575" cap="rnd">
              <a:solidFill>
                <a:schemeClr val="accent1"/>
              </a:solidFill>
              <a:prstDash val="dash"/>
              <a:round/>
            </a:ln>
            <a:effectLst/>
          </c:spPr>
          <c:marker>
            <c:symbol val="none"/>
          </c:marker>
          <c:cat>
            <c:numRef>
              <c:f>Sheet1!$A$2:$A$11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Sheet1!$B$2:$B$11</c:f>
              <c:numCache>
                <c:formatCode>General</c:formatCode>
                <c:ptCount val="10"/>
                <c:pt idx="0">
                  <c:v>127</c:v>
                </c:pt>
                <c:pt idx="1">
                  <c:v>152</c:v>
                </c:pt>
                <c:pt idx="2">
                  <c:v>155</c:v>
                </c:pt>
                <c:pt idx="3">
                  <c:v>145</c:v>
                </c:pt>
                <c:pt idx="4">
                  <c:v>103</c:v>
                </c:pt>
                <c:pt idx="5">
                  <c:v>78</c:v>
                </c:pt>
                <c:pt idx="6">
                  <c:v>60</c:v>
                </c:pt>
                <c:pt idx="7">
                  <c:v>36</c:v>
                </c:pt>
                <c:pt idx="8">
                  <c:v>29</c:v>
                </c:pt>
                <c:pt idx="9">
                  <c:v>24</c:v>
                </c:pt>
              </c:numCache>
            </c:numRef>
          </c:val>
          <c:smooth val="0"/>
          <c:extLst>
            <c:ext xmlns:c16="http://schemas.microsoft.com/office/drawing/2014/chart" uri="{C3380CC4-5D6E-409C-BE32-E72D297353CC}">
              <c16:uniqueId val="{00000000-597B-45EB-B3B7-C7DD9020F03C}"/>
            </c:ext>
          </c:extLst>
        </c:ser>
        <c:ser>
          <c:idx val="1"/>
          <c:order val="1"/>
          <c:tx>
            <c:strRef>
              <c:f>Sheet1!$C$1</c:f>
              <c:strCache>
                <c:ptCount val="1"/>
                <c:pt idx="0">
                  <c:v>Oxycodone</c:v>
                </c:pt>
              </c:strCache>
            </c:strRef>
          </c:tx>
          <c:spPr>
            <a:ln w="28575" cap="rnd">
              <a:solidFill>
                <a:schemeClr val="accent2"/>
              </a:solidFill>
              <a:prstDash val="dash"/>
              <a:round/>
            </a:ln>
            <a:effectLst/>
          </c:spPr>
          <c:marker>
            <c:symbol val="none"/>
          </c:marker>
          <c:cat>
            <c:numRef>
              <c:f>Sheet1!$A$2:$A$11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Sheet1!$C$2:$C$11</c:f>
              <c:numCache>
                <c:formatCode>General</c:formatCode>
                <c:ptCount val="10"/>
                <c:pt idx="0">
                  <c:v>130</c:v>
                </c:pt>
                <c:pt idx="1">
                  <c:v>161</c:v>
                </c:pt>
                <c:pt idx="2">
                  <c:v>165</c:v>
                </c:pt>
                <c:pt idx="3">
                  <c:v>158</c:v>
                </c:pt>
                <c:pt idx="4">
                  <c:v>130</c:v>
                </c:pt>
                <c:pt idx="5">
                  <c:v>126</c:v>
                </c:pt>
                <c:pt idx="6">
                  <c:v>84</c:v>
                </c:pt>
                <c:pt idx="7">
                  <c:v>60</c:v>
                </c:pt>
                <c:pt idx="8">
                  <c:v>35</c:v>
                </c:pt>
                <c:pt idx="9">
                  <c:v>39</c:v>
                </c:pt>
              </c:numCache>
            </c:numRef>
          </c:val>
          <c:smooth val="0"/>
          <c:extLst>
            <c:ext xmlns:c16="http://schemas.microsoft.com/office/drawing/2014/chart" uri="{C3380CC4-5D6E-409C-BE32-E72D297353CC}">
              <c16:uniqueId val="{00000001-597B-45EB-B3B7-C7DD9020F03C}"/>
            </c:ext>
          </c:extLst>
        </c:ser>
        <c:ser>
          <c:idx val="2"/>
          <c:order val="2"/>
          <c:tx>
            <c:strRef>
              <c:f>Sheet1!$D$1</c:f>
              <c:strCache>
                <c:ptCount val="1"/>
                <c:pt idx="0">
                  <c:v>Morphine</c:v>
                </c:pt>
              </c:strCache>
            </c:strRef>
          </c:tx>
          <c:spPr>
            <a:ln w="28575" cap="rnd">
              <a:solidFill>
                <a:schemeClr val="accent3"/>
              </a:solidFill>
              <a:prstDash val="dash"/>
              <a:round/>
            </a:ln>
            <a:effectLst/>
          </c:spPr>
          <c:marker>
            <c:symbol val="none"/>
          </c:marker>
          <c:cat>
            <c:numRef>
              <c:f>Sheet1!$A$2:$A$11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Sheet1!$D$2:$D$11</c:f>
              <c:numCache>
                <c:formatCode>General</c:formatCode>
                <c:ptCount val="10"/>
                <c:pt idx="0">
                  <c:v>94</c:v>
                </c:pt>
                <c:pt idx="1">
                  <c:v>82</c:v>
                </c:pt>
                <c:pt idx="2">
                  <c:v>86</c:v>
                </c:pt>
                <c:pt idx="3">
                  <c:v>77</c:v>
                </c:pt>
                <c:pt idx="4">
                  <c:v>56</c:v>
                </c:pt>
                <c:pt idx="5">
                  <c:v>57</c:v>
                </c:pt>
                <c:pt idx="6">
                  <c:v>53</c:v>
                </c:pt>
                <c:pt idx="7">
                  <c:v>29</c:v>
                </c:pt>
                <c:pt idx="8">
                  <c:v>22</c:v>
                </c:pt>
                <c:pt idx="9">
                  <c:v>17</c:v>
                </c:pt>
              </c:numCache>
            </c:numRef>
          </c:val>
          <c:smooth val="0"/>
          <c:extLst>
            <c:ext xmlns:c16="http://schemas.microsoft.com/office/drawing/2014/chart" uri="{C3380CC4-5D6E-409C-BE32-E72D297353CC}">
              <c16:uniqueId val="{00000002-597B-45EB-B3B7-C7DD9020F03C}"/>
            </c:ext>
          </c:extLst>
        </c:ser>
        <c:ser>
          <c:idx val="3"/>
          <c:order val="3"/>
          <c:tx>
            <c:strRef>
              <c:f>Sheet1!$E$1</c:f>
              <c:strCache>
                <c:ptCount val="1"/>
                <c:pt idx="0">
                  <c:v>Methadone</c:v>
                </c:pt>
              </c:strCache>
            </c:strRef>
          </c:tx>
          <c:spPr>
            <a:ln w="28575" cap="rnd">
              <a:solidFill>
                <a:schemeClr val="accent4"/>
              </a:solidFill>
              <a:prstDash val="dash"/>
              <a:round/>
            </a:ln>
            <a:effectLst/>
          </c:spPr>
          <c:marker>
            <c:symbol val="none"/>
          </c:marker>
          <c:cat>
            <c:numRef>
              <c:f>Sheet1!$A$2:$A$11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Sheet1!$E$2:$E$11</c:f>
              <c:numCache>
                <c:formatCode>General</c:formatCode>
                <c:ptCount val="10"/>
                <c:pt idx="0">
                  <c:v>69</c:v>
                </c:pt>
                <c:pt idx="1">
                  <c:v>80</c:v>
                </c:pt>
                <c:pt idx="2">
                  <c:v>73</c:v>
                </c:pt>
                <c:pt idx="3">
                  <c:v>63</c:v>
                </c:pt>
                <c:pt idx="4">
                  <c:v>58</c:v>
                </c:pt>
                <c:pt idx="5">
                  <c:v>45</c:v>
                </c:pt>
                <c:pt idx="6">
                  <c:v>29</c:v>
                </c:pt>
                <c:pt idx="7">
                  <c:v>17</c:v>
                </c:pt>
                <c:pt idx="8">
                  <c:v>18</c:v>
                </c:pt>
                <c:pt idx="9">
                  <c:v>15</c:v>
                </c:pt>
              </c:numCache>
            </c:numRef>
          </c:val>
          <c:smooth val="0"/>
          <c:extLst>
            <c:ext xmlns:c16="http://schemas.microsoft.com/office/drawing/2014/chart" uri="{C3380CC4-5D6E-409C-BE32-E72D297353CC}">
              <c16:uniqueId val="{00000003-597B-45EB-B3B7-C7DD9020F03C}"/>
            </c:ext>
          </c:extLst>
        </c:ser>
        <c:ser>
          <c:idx val="4"/>
          <c:order val="4"/>
          <c:tx>
            <c:strRef>
              <c:f>Sheet1!$F$1</c:f>
              <c:strCache>
                <c:ptCount val="1"/>
                <c:pt idx="0">
                  <c:v>Heroin</c:v>
                </c:pt>
              </c:strCache>
            </c:strRef>
          </c:tx>
          <c:spPr>
            <a:ln w="28575" cap="rnd">
              <a:solidFill>
                <a:srgbClr val="914014"/>
              </a:solidFill>
              <a:round/>
            </a:ln>
            <a:effectLst/>
          </c:spPr>
          <c:marker>
            <c:symbol val="none"/>
          </c:marker>
          <c:cat>
            <c:numRef>
              <c:f>Sheet1!$A$2:$A$11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Sheet1!$F$2:$F$11</c:f>
              <c:numCache>
                <c:formatCode>General</c:formatCode>
                <c:ptCount val="10"/>
                <c:pt idx="0">
                  <c:v>16</c:v>
                </c:pt>
                <c:pt idx="1">
                  <c:v>29</c:v>
                </c:pt>
                <c:pt idx="2">
                  <c:v>28</c:v>
                </c:pt>
                <c:pt idx="3">
                  <c:v>25</c:v>
                </c:pt>
                <c:pt idx="4">
                  <c:v>33</c:v>
                </c:pt>
                <c:pt idx="5">
                  <c:v>52</c:v>
                </c:pt>
                <c:pt idx="6">
                  <c:v>56</c:v>
                </c:pt>
                <c:pt idx="7">
                  <c:v>80</c:v>
                </c:pt>
                <c:pt idx="8">
                  <c:v>67</c:v>
                </c:pt>
                <c:pt idx="9">
                  <c:v>78</c:v>
                </c:pt>
              </c:numCache>
            </c:numRef>
          </c:val>
          <c:smooth val="0"/>
          <c:extLst>
            <c:ext xmlns:c16="http://schemas.microsoft.com/office/drawing/2014/chart" uri="{C3380CC4-5D6E-409C-BE32-E72D297353CC}">
              <c16:uniqueId val="{00000004-597B-45EB-B3B7-C7DD9020F03C}"/>
            </c:ext>
          </c:extLst>
        </c:ser>
        <c:ser>
          <c:idx val="5"/>
          <c:order val="5"/>
          <c:tx>
            <c:strRef>
              <c:f>Sheet1!$G$1</c:f>
              <c:strCache>
                <c:ptCount val="1"/>
                <c:pt idx="0">
                  <c:v>Fentanyl</c:v>
                </c:pt>
              </c:strCache>
            </c:strRef>
          </c:tx>
          <c:spPr>
            <a:ln w="28575" cap="rnd">
              <a:solidFill>
                <a:schemeClr val="accent6"/>
              </a:solidFill>
              <a:round/>
            </a:ln>
            <a:effectLst/>
          </c:spPr>
          <c:marker>
            <c:symbol val="none"/>
          </c:marker>
          <c:cat>
            <c:numRef>
              <c:f>Sheet1!$A$2:$A$11</c:f>
              <c:numCache>
                <c:formatCode>General</c:formatCode>
                <c:ptCount val="10"/>
                <c:pt idx="0">
                  <c:v>2011</c:v>
                </c:pt>
                <c:pt idx="1">
                  <c:v>2012</c:v>
                </c:pt>
                <c:pt idx="2">
                  <c:v>2013</c:v>
                </c:pt>
                <c:pt idx="3">
                  <c:v>2014</c:v>
                </c:pt>
                <c:pt idx="4">
                  <c:v>2015</c:v>
                </c:pt>
                <c:pt idx="5">
                  <c:v>2016</c:v>
                </c:pt>
                <c:pt idx="6">
                  <c:v>2017</c:v>
                </c:pt>
                <c:pt idx="7">
                  <c:v>2018</c:v>
                </c:pt>
                <c:pt idx="8">
                  <c:v>2019</c:v>
                </c:pt>
                <c:pt idx="9">
                  <c:v>2020</c:v>
                </c:pt>
              </c:numCache>
            </c:numRef>
          </c:cat>
          <c:val>
            <c:numRef>
              <c:f>Sheet1!$G$2:$G$11</c:f>
              <c:numCache>
                <c:formatCode>General</c:formatCode>
                <c:ptCount val="10"/>
                <c:pt idx="0">
                  <c:v>48</c:v>
                </c:pt>
                <c:pt idx="1">
                  <c:v>57</c:v>
                </c:pt>
                <c:pt idx="2">
                  <c:v>62</c:v>
                </c:pt>
                <c:pt idx="3">
                  <c:v>39</c:v>
                </c:pt>
                <c:pt idx="4">
                  <c:v>53</c:v>
                </c:pt>
                <c:pt idx="5">
                  <c:v>68</c:v>
                </c:pt>
                <c:pt idx="6">
                  <c:v>54</c:v>
                </c:pt>
                <c:pt idx="7">
                  <c:v>50</c:v>
                </c:pt>
                <c:pt idx="8">
                  <c:v>47</c:v>
                </c:pt>
                <c:pt idx="9">
                  <c:v>127</c:v>
                </c:pt>
              </c:numCache>
            </c:numRef>
          </c:val>
          <c:smooth val="0"/>
          <c:extLst>
            <c:ext xmlns:c16="http://schemas.microsoft.com/office/drawing/2014/chart" uri="{C3380CC4-5D6E-409C-BE32-E72D297353CC}">
              <c16:uniqueId val="{00000005-597B-45EB-B3B7-C7DD9020F03C}"/>
            </c:ext>
          </c:extLst>
        </c:ser>
        <c:dLbls>
          <c:showLegendKey val="0"/>
          <c:showVal val="0"/>
          <c:showCatName val="0"/>
          <c:showSerName val="0"/>
          <c:showPercent val="0"/>
          <c:showBubbleSize val="0"/>
        </c:dLbls>
        <c:smooth val="0"/>
        <c:axId val="121800960"/>
        <c:axId val="121806848"/>
      </c:lineChart>
      <c:catAx>
        <c:axId val="121800960"/>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b="1"/>
                  <a:t>Year of death</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1806848"/>
        <c:crosses val="autoZero"/>
        <c:auto val="1"/>
        <c:lblAlgn val="ctr"/>
        <c:lblOffset val="100"/>
        <c:tickLblSkip val="2"/>
        <c:tickMarkSkip val="2"/>
        <c:noMultiLvlLbl val="0"/>
      </c:catAx>
      <c:valAx>
        <c:axId val="1218068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b="1"/>
                  <a:t>Number of deaths</a:t>
                </a:r>
              </a:p>
            </c:rich>
          </c:tx>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21800960"/>
        <c:crosses val="autoZero"/>
        <c:crossBetween val="between"/>
      </c:valAx>
      <c:spPr>
        <a:noFill/>
        <a:ln w="25400">
          <a:noFill/>
        </a:ln>
        <a:effectLst/>
      </c:spPr>
    </c:plotArea>
    <c:legend>
      <c:legendPos val="r"/>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Death rate</c:v>
                </c:pt>
              </c:strCache>
            </c:strRef>
          </c:tx>
          <c:spPr>
            <a:solidFill>
              <a:srgbClr val="0A66A6"/>
            </a:solidFill>
            <a:ln>
              <a:solidFill>
                <a:srgbClr val="0070C0"/>
              </a:solidFill>
            </a:ln>
          </c:spPr>
          <c:invertIfNegative val="0"/>
          <c:cat>
            <c:numRef>
              <c:f>Sheet1!$A$2:$A$21</c:f>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f>Sheet1!$B$2:$B$21</c:f>
              <c:numCache>
                <c:formatCode>0.00</c:formatCode>
                <c:ptCount val="20"/>
                <c:pt idx="0">
                  <c:v>2.5763437224635175</c:v>
                </c:pt>
                <c:pt idx="1">
                  <c:v>3.5769020970165468</c:v>
                </c:pt>
                <c:pt idx="2">
                  <c:v>4.4719039733153467</c:v>
                </c:pt>
                <c:pt idx="3">
                  <c:v>6.2779171126603615</c:v>
                </c:pt>
                <c:pt idx="4">
                  <c:v>7.6926854483629201</c:v>
                </c:pt>
                <c:pt idx="5">
                  <c:v>7.5350464322542887</c:v>
                </c:pt>
                <c:pt idx="6">
                  <c:v>9.4992976107590152</c:v>
                </c:pt>
                <c:pt idx="7">
                  <c:v>12.2</c:v>
                </c:pt>
                <c:pt idx="8">
                  <c:v>12.5</c:v>
                </c:pt>
                <c:pt idx="9">
                  <c:v>13</c:v>
                </c:pt>
                <c:pt idx="10">
                  <c:v>12.1</c:v>
                </c:pt>
                <c:pt idx="11">
                  <c:v>11.4</c:v>
                </c:pt>
                <c:pt idx="12">
                  <c:v>12.5</c:v>
                </c:pt>
                <c:pt idx="13">
                  <c:v>12.3</c:v>
                </c:pt>
                <c:pt idx="14">
                  <c:v>11.5</c:v>
                </c:pt>
                <c:pt idx="15">
                  <c:v>9.1999999999999993</c:v>
                </c:pt>
                <c:pt idx="16">
                  <c:v>8.8000000000000007</c:v>
                </c:pt>
                <c:pt idx="17">
                  <c:v>6.8</c:v>
                </c:pt>
                <c:pt idx="18">
                  <c:v>4.7</c:v>
                </c:pt>
              </c:numCache>
            </c:numRef>
          </c:val>
          <c:extLst>
            <c:ext xmlns:c16="http://schemas.microsoft.com/office/drawing/2014/chart" uri="{C3380CC4-5D6E-409C-BE32-E72D297353CC}">
              <c16:uniqueId val="{00000000-EDAE-42DA-BC17-5B71339B1A0D}"/>
            </c:ext>
          </c:extLst>
        </c:ser>
        <c:dLbls>
          <c:showLegendKey val="0"/>
          <c:showVal val="0"/>
          <c:showCatName val="0"/>
          <c:showSerName val="0"/>
          <c:showPercent val="0"/>
          <c:showBubbleSize val="0"/>
        </c:dLbls>
        <c:gapWidth val="162"/>
        <c:overlap val="-33"/>
        <c:axId val="165675008"/>
        <c:axId val="151399808"/>
      </c:barChart>
      <c:lineChart>
        <c:grouping val="standard"/>
        <c:varyColors val="0"/>
        <c:ser>
          <c:idx val="1"/>
          <c:order val="1"/>
          <c:tx>
            <c:strRef>
              <c:f>Sheet1!$C$1</c:f>
              <c:strCache>
                <c:ptCount val="1"/>
                <c:pt idx="0">
                  <c:v>Opioid sales</c:v>
                </c:pt>
              </c:strCache>
            </c:strRef>
          </c:tx>
          <c:spPr>
            <a:ln>
              <a:solidFill>
                <a:srgbClr val="DE9026"/>
              </a:solidFill>
            </a:ln>
          </c:spPr>
          <c:marker>
            <c:symbol val="none"/>
          </c:marker>
          <c:cat>
            <c:numRef>
              <c:f>Sheet1!$A$2:$A$21</c:f>
              <c:numCache>
                <c:formatCode>General</c:formatCode>
                <c:ptCount val="20"/>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numCache>
            </c:numRef>
          </c:cat>
          <c:val>
            <c:numRef>
              <c:f>Sheet1!$C$2:$C$21</c:f>
              <c:numCache>
                <c:formatCode>General</c:formatCode>
                <c:ptCount val="20"/>
                <c:pt idx="1">
                  <c:v>318.62</c:v>
                </c:pt>
                <c:pt idx="2">
                  <c:v>393.16</c:v>
                </c:pt>
                <c:pt idx="3">
                  <c:v>509.19</c:v>
                </c:pt>
                <c:pt idx="4">
                  <c:v>608.05999999999995</c:v>
                </c:pt>
                <c:pt idx="5">
                  <c:v>694.09</c:v>
                </c:pt>
                <c:pt idx="6">
                  <c:v>805.4</c:v>
                </c:pt>
                <c:pt idx="7">
                  <c:v>930.33477740000001</c:v>
                </c:pt>
                <c:pt idx="8">
                  <c:v>989.25922179999998</c:v>
                </c:pt>
                <c:pt idx="9">
                  <c:v>1044.753686</c:v>
                </c:pt>
                <c:pt idx="10">
                  <c:v>1104.783232</c:v>
                </c:pt>
                <c:pt idx="11">
                  <c:v>1136.4423079999999</c:v>
                </c:pt>
                <c:pt idx="12">
                  <c:v>1131.0566650000001</c:v>
                </c:pt>
                <c:pt idx="13">
                  <c:v>1153.1358501089248</c:v>
                </c:pt>
                <c:pt idx="14">
                  <c:v>1143.494670260912</c:v>
                </c:pt>
                <c:pt idx="15">
                  <c:v>1091.6936051039311</c:v>
                </c:pt>
                <c:pt idx="16">
                  <c:v>1029.1253994776685</c:v>
                </c:pt>
                <c:pt idx="17">
                  <c:v>963.92853300000002</c:v>
                </c:pt>
                <c:pt idx="18">
                  <c:v>790.67631029999995</c:v>
                </c:pt>
                <c:pt idx="19">
                  <c:v>665.50904479999997</c:v>
                </c:pt>
              </c:numCache>
            </c:numRef>
          </c:val>
          <c:smooth val="0"/>
          <c:extLst>
            <c:ext xmlns:c16="http://schemas.microsoft.com/office/drawing/2014/chart" uri="{C3380CC4-5D6E-409C-BE32-E72D297353CC}">
              <c16:uniqueId val="{00000001-EDAE-42DA-BC17-5B71339B1A0D}"/>
            </c:ext>
          </c:extLst>
        </c:ser>
        <c:dLbls>
          <c:showLegendKey val="0"/>
          <c:showVal val="0"/>
          <c:showCatName val="0"/>
          <c:showSerName val="0"/>
          <c:showPercent val="0"/>
          <c:showBubbleSize val="0"/>
        </c:dLbls>
        <c:marker val="1"/>
        <c:smooth val="0"/>
        <c:axId val="165678592"/>
        <c:axId val="151397504"/>
      </c:lineChart>
      <c:catAx>
        <c:axId val="165675008"/>
        <c:scaling>
          <c:orientation val="minMax"/>
        </c:scaling>
        <c:delete val="0"/>
        <c:axPos val="b"/>
        <c:numFmt formatCode="General" sourceLinked="1"/>
        <c:majorTickMark val="out"/>
        <c:minorTickMark val="none"/>
        <c:tickLblPos val="nextTo"/>
        <c:txPr>
          <a:bodyPr rot="-3600000"/>
          <a:lstStyle/>
          <a:p>
            <a:pPr>
              <a:defRPr/>
            </a:pPr>
            <a:endParaRPr lang="en-US"/>
          </a:p>
        </c:txPr>
        <c:crossAx val="151399808"/>
        <c:crosses val="autoZero"/>
        <c:auto val="1"/>
        <c:lblAlgn val="ctr"/>
        <c:lblOffset val="100"/>
        <c:tickLblSkip val="2"/>
        <c:noMultiLvlLbl val="0"/>
      </c:catAx>
      <c:valAx>
        <c:axId val="151399808"/>
        <c:scaling>
          <c:orientation val="minMax"/>
          <c:min val="0"/>
        </c:scaling>
        <c:delete val="0"/>
        <c:axPos val="l"/>
        <c:majorGridlines/>
        <c:title>
          <c:tx>
            <c:rich>
              <a:bodyPr rot="-5400000" vert="horz"/>
              <a:lstStyle/>
              <a:p>
                <a:pPr>
                  <a:defRPr/>
                </a:pPr>
                <a:r>
                  <a:rPr lang="en-US"/>
                  <a:t>Rate per 100,000 population</a:t>
                </a:r>
              </a:p>
            </c:rich>
          </c:tx>
          <c:layout>
            <c:manualLayout>
              <c:xMode val="edge"/>
              <c:yMode val="edge"/>
              <c:x val="9.8039215686274855E-3"/>
              <c:y val="0.11113103917565945"/>
            </c:manualLayout>
          </c:layout>
          <c:overlay val="0"/>
        </c:title>
        <c:numFmt formatCode="0" sourceLinked="0"/>
        <c:majorTickMark val="out"/>
        <c:minorTickMark val="none"/>
        <c:tickLblPos val="nextTo"/>
        <c:crossAx val="165675008"/>
        <c:crosses val="autoZero"/>
        <c:crossBetween val="midCat"/>
      </c:valAx>
      <c:valAx>
        <c:axId val="151397504"/>
        <c:scaling>
          <c:orientation val="minMax"/>
        </c:scaling>
        <c:delete val="0"/>
        <c:axPos val="r"/>
        <c:title>
          <c:tx>
            <c:rich>
              <a:bodyPr rot="-5400000" vert="horz"/>
              <a:lstStyle/>
              <a:p>
                <a:pPr>
                  <a:defRPr/>
                </a:pPr>
                <a:r>
                  <a:rPr lang="en-US"/>
                  <a:t>Morphine mg equivalents/person</a:t>
                </a:r>
              </a:p>
            </c:rich>
          </c:tx>
          <c:overlay val="0"/>
        </c:title>
        <c:numFmt formatCode="General" sourceLinked="1"/>
        <c:majorTickMark val="out"/>
        <c:minorTickMark val="none"/>
        <c:tickLblPos val="nextTo"/>
        <c:crossAx val="165678592"/>
        <c:crosses val="max"/>
        <c:crossBetween val="between"/>
      </c:valAx>
      <c:catAx>
        <c:axId val="165678592"/>
        <c:scaling>
          <c:orientation val="minMax"/>
        </c:scaling>
        <c:delete val="1"/>
        <c:axPos val="b"/>
        <c:numFmt formatCode="General" sourceLinked="1"/>
        <c:majorTickMark val="out"/>
        <c:minorTickMark val="none"/>
        <c:tickLblPos val="none"/>
        <c:crossAx val="151397504"/>
        <c:crosses val="autoZero"/>
        <c:auto val="1"/>
        <c:lblAlgn val="ctr"/>
        <c:lblOffset val="100"/>
        <c:noMultiLvlLbl val="0"/>
      </c:catAx>
    </c:plotArea>
    <c:legend>
      <c:legendPos val="b"/>
      <c:overlay val="0"/>
    </c:legend>
    <c:plotVisOnly val="1"/>
    <c:dispBlanksAs val="gap"/>
    <c:showDLblsOverMax val="0"/>
  </c:chart>
  <c:txPr>
    <a:bodyPr/>
    <a:lstStyle/>
    <a:p>
      <a:pPr>
        <a:defRPr sz="1600">
          <a:latin typeface="+mj-lt"/>
          <a:ea typeface="Verdana" panose="020B0604030504040204" pitchFamily="34" charset="0"/>
          <a:cs typeface="Verdana" panose="020B0604030504040204" pitchFamily="34" charset="0"/>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2.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18" Type="http://schemas.openxmlformats.org/officeDocument/2006/relationships/image" Target="../media/image51.sv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17" Type="http://schemas.openxmlformats.org/officeDocument/2006/relationships/image" Target="../media/image50.png"/><Relationship Id="rId2" Type="http://schemas.openxmlformats.org/officeDocument/2006/relationships/image" Target="../media/image35.svg"/><Relationship Id="rId16" Type="http://schemas.openxmlformats.org/officeDocument/2006/relationships/image" Target="../media/image49.svg"/><Relationship Id="rId20" Type="http://schemas.openxmlformats.org/officeDocument/2006/relationships/image" Target="../media/image53.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svg"/><Relationship Id="rId19" Type="http://schemas.openxmlformats.org/officeDocument/2006/relationships/image" Target="../media/image52.pn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diagrams/_rels/data9.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87.sv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85.svg"/><Relationship Id="rId9" Type="http://schemas.openxmlformats.org/officeDocument/2006/relationships/image" Target="../media/image90.png"/></Relationships>
</file>

<file path=ppt/diagrams/_rels/drawing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_rels/drawing9.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svg"/><Relationship Id="rId1" Type="http://schemas.openxmlformats.org/officeDocument/2006/relationships/image" Target="../media/image82.png"/><Relationship Id="rId6" Type="http://schemas.openxmlformats.org/officeDocument/2006/relationships/image" Target="../media/image87.sv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85.svg"/><Relationship Id="rId9" Type="http://schemas.openxmlformats.org/officeDocument/2006/relationships/image" Target="../media/image90.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AD9914-954F-4C5C-8659-ABF13ACE4474}" type="doc">
      <dgm:prSet loTypeId="urn:microsoft.com/office/officeart/2005/8/layout/vList3" loCatId="list" qsTypeId="urn:microsoft.com/office/officeart/2005/8/quickstyle/simple1" qsCatId="simple" csTypeId="urn:microsoft.com/office/officeart/2005/8/colors/colorful5" csCatId="colorful" phldr="1"/>
      <dgm:spPr/>
      <dgm:t>
        <a:bodyPr/>
        <a:lstStyle/>
        <a:p>
          <a:endParaRPr lang="en-US"/>
        </a:p>
      </dgm:t>
    </dgm:pt>
    <dgm:pt modelId="{442FC4CB-A1A0-4381-A9BB-8FDA93E351A2}">
      <dgm:prSet phldrT="[Text]" custT="1"/>
      <dgm:spPr>
        <a:solidFill>
          <a:srgbClr val="AFCCE7"/>
        </a:solidFill>
      </dgm:spPr>
      <dgm:t>
        <a:bodyPr/>
        <a:lstStyle/>
        <a:p>
          <a:r>
            <a:rPr lang="en-US" sz="1800" b="1" dirty="0">
              <a:latin typeface="Corbel" panose="020B0503020204020204" pitchFamily="34" charset="0"/>
            </a:rPr>
            <a:t>Training</a:t>
          </a:r>
        </a:p>
        <a:p>
          <a:r>
            <a:rPr lang="en-US" sz="1400" dirty="0">
              <a:latin typeface="Corbel" panose="020B0503020204020204" pitchFamily="34" charset="0"/>
            </a:rPr>
            <a:t>Our certified trainers can train anyone on naloxone use or stigma of </a:t>
          </a:r>
          <a:br>
            <a:rPr lang="en-US" sz="1400" dirty="0">
              <a:latin typeface="Corbel" panose="020B0503020204020204" pitchFamily="34" charset="0"/>
            </a:rPr>
          </a:br>
          <a:r>
            <a:rPr lang="en-US" sz="1400" dirty="0">
              <a:latin typeface="Corbel" panose="020B0503020204020204" pitchFamily="34" charset="0"/>
            </a:rPr>
            <a:t>substance use disorders.</a:t>
          </a:r>
        </a:p>
      </dgm:t>
    </dgm:pt>
    <dgm:pt modelId="{575C98DD-EC5B-4A1C-9F83-CF41A25E94B6}" type="parTrans" cxnId="{47652E2C-108D-46B6-96FF-DE6C2AB9A543}">
      <dgm:prSet/>
      <dgm:spPr/>
      <dgm:t>
        <a:bodyPr/>
        <a:lstStyle/>
        <a:p>
          <a:endParaRPr lang="en-US">
            <a:latin typeface="Corbel" panose="020B0503020204020204" pitchFamily="34" charset="0"/>
          </a:endParaRPr>
        </a:p>
      </dgm:t>
    </dgm:pt>
    <dgm:pt modelId="{2C334F31-1266-405A-A1CE-43FC774A964A}" type="sibTrans" cxnId="{47652E2C-108D-46B6-96FF-DE6C2AB9A543}">
      <dgm:prSet/>
      <dgm:spPr/>
      <dgm:t>
        <a:bodyPr/>
        <a:lstStyle/>
        <a:p>
          <a:endParaRPr lang="en-US">
            <a:latin typeface="Corbel" panose="020B0503020204020204" pitchFamily="34" charset="0"/>
          </a:endParaRPr>
        </a:p>
      </dgm:t>
    </dgm:pt>
    <dgm:pt modelId="{A2987667-4B02-49FB-9084-ADD451EA9562}">
      <dgm:prSet phldrT="[Text]" custT="1"/>
      <dgm:spPr>
        <a:solidFill>
          <a:srgbClr val="639CCF"/>
        </a:solidFill>
      </dgm:spPr>
      <dgm:t>
        <a:bodyPr/>
        <a:lstStyle/>
        <a:p>
          <a:r>
            <a:rPr lang="en-US" sz="1400" b="1" dirty="0">
              <a:latin typeface="Corbel" panose="020B0503020204020204" pitchFamily="34" charset="0"/>
            </a:rPr>
            <a:t>Community Collaboration</a:t>
          </a:r>
        </a:p>
        <a:p>
          <a:r>
            <a:rPr lang="en-US" sz="1400" dirty="0">
              <a:latin typeface="Corbel" panose="020B0503020204020204" pitchFamily="34" charset="0"/>
            </a:rPr>
            <a:t>We can collaborate with your organization to work on your goals related to prevention, treatment, </a:t>
          </a:r>
          <a:br>
            <a:rPr lang="en-US" sz="1400" dirty="0">
              <a:latin typeface="Corbel" panose="020B0503020204020204" pitchFamily="34" charset="0"/>
            </a:rPr>
          </a:br>
          <a:r>
            <a:rPr lang="en-US" sz="1400" dirty="0">
              <a:latin typeface="Corbel" panose="020B0503020204020204" pitchFamily="34" charset="0"/>
            </a:rPr>
            <a:t>and recovery.</a:t>
          </a:r>
        </a:p>
      </dgm:t>
    </dgm:pt>
    <dgm:pt modelId="{75F5ED29-655E-442D-BF25-DD5A6DE976EF}" type="parTrans" cxnId="{08A7E712-BE3A-4E2A-87F4-7B3635A30225}">
      <dgm:prSet/>
      <dgm:spPr/>
      <dgm:t>
        <a:bodyPr/>
        <a:lstStyle/>
        <a:p>
          <a:endParaRPr lang="en-US">
            <a:latin typeface="Corbel" panose="020B0503020204020204" pitchFamily="34" charset="0"/>
          </a:endParaRPr>
        </a:p>
      </dgm:t>
    </dgm:pt>
    <dgm:pt modelId="{1CA7A894-7AFE-4E77-B3B1-EBCC6FEA5B58}" type="sibTrans" cxnId="{08A7E712-BE3A-4E2A-87F4-7B3635A30225}">
      <dgm:prSet/>
      <dgm:spPr/>
      <dgm:t>
        <a:bodyPr/>
        <a:lstStyle/>
        <a:p>
          <a:endParaRPr lang="en-US">
            <a:latin typeface="Corbel" panose="020B0503020204020204" pitchFamily="34" charset="0"/>
          </a:endParaRPr>
        </a:p>
      </dgm:t>
    </dgm:pt>
    <dgm:pt modelId="{F994E374-F3E1-4F60-A163-825C50DD73AC}">
      <dgm:prSet phldrT="[Text]" custT="1"/>
      <dgm:spPr>
        <a:solidFill>
          <a:srgbClr val="2EA2DA"/>
        </a:solidFill>
      </dgm:spPr>
      <dgm:t>
        <a:bodyPr/>
        <a:lstStyle/>
        <a:p>
          <a:r>
            <a:rPr lang="en-US" sz="1350" b="1" dirty="0">
              <a:latin typeface="Corbel" panose="020B0503020204020204" pitchFamily="34" charset="0"/>
            </a:rPr>
            <a:t>Technical Assistance</a:t>
          </a:r>
        </a:p>
        <a:p>
          <a:r>
            <a:rPr lang="en-US" sz="1350" dirty="0">
              <a:latin typeface="Corbel" panose="020B0503020204020204" pitchFamily="34" charset="0"/>
            </a:rPr>
            <a:t>Let us assist you in implementing or optimizing your technology to create better care coordination opportunities.</a:t>
          </a:r>
        </a:p>
      </dgm:t>
    </dgm:pt>
    <dgm:pt modelId="{5442238D-FD17-48B9-933A-954507020560}" type="parTrans" cxnId="{165B8ED9-17FD-495F-83A7-0780F98ED5D3}">
      <dgm:prSet/>
      <dgm:spPr/>
      <dgm:t>
        <a:bodyPr/>
        <a:lstStyle/>
        <a:p>
          <a:endParaRPr lang="en-US">
            <a:latin typeface="Corbel" panose="020B0503020204020204" pitchFamily="34" charset="0"/>
          </a:endParaRPr>
        </a:p>
      </dgm:t>
    </dgm:pt>
    <dgm:pt modelId="{1769C1CC-17B6-461C-94F3-930677C2A5B5}" type="sibTrans" cxnId="{165B8ED9-17FD-495F-83A7-0780F98ED5D3}">
      <dgm:prSet/>
      <dgm:spPr/>
      <dgm:t>
        <a:bodyPr/>
        <a:lstStyle/>
        <a:p>
          <a:endParaRPr lang="en-US">
            <a:latin typeface="Corbel" panose="020B0503020204020204" pitchFamily="34" charset="0"/>
          </a:endParaRPr>
        </a:p>
      </dgm:t>
    </dgm:pt>
    <dgm:pt modelId="{CDE5B77E-DDDF-414B-87A9-ED004E770C32}">
      <dgm:prSet phldrT="[Text]" custT="1"/>
      <dgm:spPr>
        <a:solidFill>
          <a:srgbClr val="145676"/>
        </a:solidFill>
      </dgm:spPr>
      <dgm:t>
        <a:bodyPr/>
        <a:lstStyle/>
        <a:p>
          <a:pPr algn="ctr"/>
          <a:r>
            <a:rPr lang="en-US" sz="1600" b="1">
              <a:latin typeface="Corbel" panose="020B0503020204020204" pitchFamily="34" charset="0"/>
            </a:rPr>
            <a:t>Education Events</a:t>
          </a:r>
        </a:p>
        <a:p>
          <a:pPr algn="ctr"/>
          <a:r>
            <a:rPr lang="en-US" sz="1200">
              <a:latin typeface="Corbel" panose="020B0503020204020204" pitchFamily="34" charset="0"/>
            </a:rPr>
            <a:t>We host a variety of events focused on a variety of topics including sensitivity of results, prescribing guidelines, telehealth, value-based care</a:t>
          </a:r>
          <a:br>
            <a:rPr lang="en-US" sz="1200">
              <a:latin typeface="Corbel" panose="020B0503020204020204" pitchFamily="34" charset="0"/>
            </a:rPr>
          </a:br>
          <a:r>
            <a:rPr lang="en-US" sz="1200">
              <a:latin typeface="Corbel" panose="020B0503020204020204" pitchFamily="34" charset="0"/>
            </a:rPr>
            <a:t>models, and more .</a:t>
          </a:r>
        </a:p>
      </dgm:t>
    </dgm:pt>
    <dgm:pt modelId="{6F5A69A7-4211-4D81-B618-48407F5AC415}" type="parTrans" cxnId="{B4E9036C-FB36-4280-B378-B391DD684CDA}">
      <dgm:prSet/>
      <dgm:spPr/>
      <dgm:t>
        <a:bodyPr/>
        <a:lstStyle/>
        <a:p>
          <a:endParaRPr lang="en-US">
            <a:latin typeface="Corbel" panose="020B0503020204020204" pitchFamily="34" charset="0"/>
          </a:endParaRPr>
        </a:p>
      </dgm:t>
    </dgm:pt>
    <dgm:pt modelId="{A9A19B5F-2E89-4BEA-A61D-EDF61D85E392}" type="sibTrans" cxnId="{B4E9036C-FB36-4280-B378-B391DD684CDA}">
      <dgm:prSet/>
      <dgm:spPr/>
      <dgm:t>
        <a:bodyPr/>
        <a:lstStyle/>
        <a:p>
          <a:endParaRPr lang="en-US">
            <a:latin typeface="Corbel" panose="020B0503020204020204" pitchFamily="34" charset="0"/>
          </a:endParaRPr>
        </a:p>
      </dgm:t>
    </dgm:pt>
    <dgm:pt modelId="{34660FF2-5DA2-453B-8159-5C9377491DBA}">
      <dgm:prSet phldrT="[Text]"/>
      <dgm:spPr>
        <a:solidFill>
          <a:srgbClr val="145676"/>
        </a:solidFill>
      </dgm:spPr>
      <dgm:t>
        <a:bodyPr/>
        <a:lstStyle/>
        <a:p>
          <a:pPr algn="l"/>
          <a:endParaRPr lang="en-US" sz="900">
            <a:latin typeface="Corbel" panose="020B0503020204020204" pitchFamily="34" charset="0"/>
          </a:endParaRPr>
        </a:p>
      </dgm:t>
    </dgm:pt>
    <dgm:pt modelId="{AA7DB2A9-F267-465A-BA0B-E1A9FB27F877}" type="sibTrans" cxnId="{7991CBC7-C811-476B-9CFC-8710E77E90F1}">
      <dgm:prSet/>
      <dgm:spPr/>
      <dgm:t>
        <a:bodyPr/>
        <a:lstStyle/>
        <a:p>
          <a:endParaRPr lang="en-US">
            <a:latin typeface="Corbel" panose="020B0503020204020204" pitchFamily="34" charset="0"/>
          </a:endParaRPr>
        </a:p>
      </dgm:t>
    </dgm:pt>
    <dgm:pt modelId="{2D3542C5-3120-4ED0-860B-9DA002C91C2E}" type="parTrans" cxnId="{7991CBC7-C811-476B-9CFC-8710E77E90F1}">
      <dgm:prSet/>
      <dgm:spPr/>
      <dgm:t>
        <a:bodyPr/>
        <a:lstStyle/>
        <a:p>
          <a:endParaRPr lang="en-US">
            <a:latin typeface="Corbel" panose="020B0503020204020204" pitchFamily="34" charset="0"/>
          </a:endParaRPr>
        </a:p>
      </dgm:t>
    </dgm:pt>
    <dgm:pt modelId="{EA09F86D-0432-471D-8E04-9EEE0E8C4CD2}" type="pres">
      <dgm:prSet presAssocID="{43AD9914-954F-4C5C-8659-ABF13ACE4474}" presName="linearFlow" presStyleCnt="0">
        <dgm:presLayoutVars>
          <dgm:dir/>
          <dgm:resizeHandles val="exact"/>
        </dgm:presLayoutVars>
      </dgm:prSet>
      <dgm:spPr/>
    </dgm:pt>
    <dgm:pt modelId="{B1D1CF66-D97C-4393-A629-903F94D16419}" type="pres">
      <dgm:prSet presAssocID="{442FC4CB-A1A0-4381-A9BB-8FDA93E351A2}" presName="composite" presStyleCnt="0"/>
      <dgm:spPr/>
    </dgm:pt>
    <dgm:pt modelId="{FA4E5BDB-2460-49A9-8477-F96D240CFE07}" type="pres">
      <dgm:prSet presAssocID="{442FC4CB-A1A0-4381-A9BB-8FDA93E351A2}" presName="imgShp" presStyleLbl="fgImgPlace1" presStyleIdx="0" presStyleCnt="4" custLinFactNeighborX="-51593" custLinFactNeighborY="-3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assroom with solid fill"/>
        </a:ext>
      </dgm:extLst>
    </dgm:pt>
    <dgm:pt modelId="{9DDEC269-3B93-4288-BEAB-FE08B0AB5902}" type="pres">
      <dgm:prSet presAssocID="{442FC4CB-A1A0-4381-A9BB-8FDA93E351A2}" presName="txShp" presStyleLbl="node1" presStyleIdx="0" presStyleCnt="4" custLinFactNeighborX="-534" custLinFactNeighborY="-4994">
        <dgm:presLayoutVars>
          <dgm:bulletEnabled val="1"/>
        </dgm:presLayoutVars>
      </dgm:prSet>
      <dgm:spPr/>
    </dgm:pt>
    <dgm:pt modelId="{F0CE2B2A-7270-441A-A4D4-F1DDEEF1A789}" type="pres">
      <dgm:prSet presAssocID="{2C334F31-1266-405A-A1CE-43FC774A964A}" presName="spacing" presStyleCnt="0"/>
      <dgm:spPr/>
    </dgm:pt>
    <dgm:pt modelId="{2E5DB569-D7EA-4CC4-8C71-41F25208965F}" type="pres">
      <dgm:prSet presAssocID="{A2987667-4B02-49FB-9084-ADD451EA9562}" presName="composite" presStyleCnt="0"/>
      <dgm:spPr/>
    </dgm:pt>
    <dgm:pt modelId="{70B9D255-ACFD-4EDA-BC43-4765FDD8BC98}" type="pres">
      <dgm:prSet presAssocID="{A2987667-4B02-49FB-9084-ADD451EA9562}" presName="imgShp" presStyleLbl="fgImgPlace1" presStyleIdx="1" presStyleCnt="4" custLinFactNeighborX="-50559" custLinFactNeighborY="-104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eers with solid fill"/>
        </a:ext>
      </dgm:extLst>
    </dgm:pt>
    <dgm:pt modelId="{B8D2F42D-20B9-4003-8BFF-67BB540FE77A}" type="pres">
      <dgm:prSet presAssocID="{A2987667-4B02-49FB-9084-ADD451EA9562}" presName="txShp" presStyleLbl="node1" presStyleIdx="1" presStyleCnt="4">
        <dgm:presLayoutVars>
          <dgm:bulletEnabled val="1"/>
        </dgm:presLayoutVars>
      </dgm:prSet>
      <dgm:spPr/>
    </dgm:pt>
    <dgm:pt modelId="{F115F150-6D2A-4A4D-9567-2A5FC1099E86}" type="pres">
      <dgm:prSet presAssocID="{1CA7A894-7AFE-4E77-B3B1-EBCC6FEA5B58}" presName="spacing" presStyleCnt="0"/>
      <dgm:spPr/>
    </dgm:pt>
    <dgm:pt modelId="{EA165EB8-A11E-43BB-9DFF-08C68DF7E8FD}" type="pres">
      <dgm:prSet presAssocID="{F994E374-F3E1-4F60-A163-825C50DD73AC}" presName="composite" presStyleCnt="0"/>
      <dgm:spPr/>
    </dgm:pt>
    <dgm:pt modelId="{48BA85EB-5CDD-44B5-9680-90579B9FA7FC}" type="pres">
      <dgm:prSet presAssocID="{F994E374-F3E1-4F60-A163-825C50DD73AC}" presName="imgShp" presStyleLbl="fgImgPlace1" presStyleIdx="2" presStyleCnt="4" custLinFactNeighborX="-49518" custLinFactNeighborY="312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Internet Of Things with solid fill"/>
        </a:ext>
      </dgm:extLst>
    </dgm:pt>
    <dgm:pt modelId="{9975F5B2-33F5-4C35-819D-1B7287BE6A0A}" type="pres">
      <dgm:prSet presAssocID="{F994E374-F3E1-4F60-A163-825C50DD73AC}" presName="txShp" presStyleLbl="node1" presStyleIdx="2" presStyleCnt="4">
        <dgm:presLayoutVars>
          <dgm:bulletEnabled val="1"/>
        </dgm:presLayoutVars>
      </dgm:prSet>
      <dgm:spPr/>
    </dgm:pt>
    <dgm:pt modelId="{F356415E-CEEB-42B1-BD36-4EB35E748C1B}" type="pres">
      <dgm:prSet presAssocID="{1769C1CC-17B6-461C-94F3-930677C2A5B5}" presName="spacing" presStyleCnt="0"/>
      <dgm:spPr/>
    </dgm:pt>
    <dgm:pt modelId="{47735EF2-F2AD-40D3-84C2-50D069F0D065}" type="pres">
      <dgm:prSet presAssocID="{CDE5B77E-DDDF-414B-87A9-ED004E770C32}" presName="composite" presStyleCnt="0"/>
      <dgm:spPr/>
    </dgm:pt>
    <dgm:pt modelId="{B256A4A7-81F1-45FF-8A03-3D9B373F2F17}" type="pres">
      <dgm:prSet presAssocID="{CDE5B77E-DDDF-414B-87A9-ED004E770C32}" presName="imgShp" presStyleLbl="fgImgPlace1" presStyleIdx="3" presStyleCnt="4" custLinFactNeighborX="-57847" custLinFactNeighborY="3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Head with gears with solid fill"/>
        </a:ext>
      </dgm:extLst>
    </dgm:pt>
    <dgm:pt modelId="{A1F48E36-80C5-4B98-8589-5260FB7E382B}" type="pres">
      <dgm:prSet presAssocID="{CDE5B77E-DDDF-414B-87A9-ED004E770C32}" presName="txShp" presStyleLbl="node1" presStyleIdx="3" presStyleCnt="4">
        <dgm:presLayoutVars>
          <dgm:bulletEnabled val="1"/>
        </dgm:presLayoutVars>
      </dgm:prSet>
      <dgm:spPr/>
    </dgm:pt>
  </dgm:ptLst>
  <dgm:cxnLst>
    <dgm:cxn modelId="{08A7E712-BE3A-4E2A-87F4-7B3635A30225}" srcId="{43AD9914-954F-4C5C-8659-ABF13ACE4474}" destId="{A2987667-4B02-49FB-9084-ADD451EA9562}" srcOrd="1" destOrd="0" parTransId="{75F5ED29-655E-442D-BF25-DD5A6DE976EF}" sibTransId="{1CA7A894-7AFE-4E77-B3B1-EBCC6FEA5B58}"/>
    <dgm:cxn modelId="{47652E2C-108D-46B6-96FF-DE6C2AB9A543}" srcId="{43AD9914-954F-4C5C-8659-ABF13ACE4474}" destId="{442FC4CB-A1A0-4381-A9BB-8FDA93E351A2}" srcOrd="0" destOrd="0" parTransId="{575C98DD-EC5B-4A1C-9F83-CF41A25E94B6}" sibTransId="{2C334F31-1266-405A-A1CE-43FC774A964A}"/>
    <dgm:cxn modelId="{34BDC732-019D-4453-8741-435527136E3D}" type="presOf" srcId="{34660FF2-5DA2-453B-8159-5C9377491DBA}" destId="{A1F48E36-80C5-4B98-8589-5260FB7E382B}" srcOrd="0" destOrd="1" presId="urn:microsoft.com/office/officeart/2005/8/layout/vList3"/>
    <dgm:cxn modelId="{E2E32648-2EB6-44D6-A816-6DAF2BD1A0BC}" type="presOf" srcId="{F994E374-F3E1-4F60-A163-825C50DD73AC}" destId="{9975F5B2-33F5-4C35-819D-1B7287BE6A0A}" srcOrd="0" destOrd="0" presId="urn:microsoft.com/office/officeart/2005/8/layout/vList3"/>
    <dgm:cxn modelId="{B4E9036C-FB36-4280-B378-B391DD684CDA}" srcId="{43AD9914-954F-4C5C-8659-ABF13ACE4474}" destId="{CDE5B77E-DDDF-414B-87A9-ED004E770C32}" srcOrd="3" destOrd="0" parTransId="{6F5A69A7-4211-4D81-B618-48407F5AC415}" sibTransId="{A9A19B5F-2E89-4BEA-A61D-EDF61D85E392}"/>
    <dgm:cxn modelId="{34A82E8F-1562-4E35-A15D-F4298EEBA4C6}" type="presOf" srcId="{CDE5B77E-DDDF-414B-87A9-ED004E770C32}" destId="{A1F48E36-80C5-4B98-8589-5260FB7E382B}" srcOrd="0" destOrd="0" presId="urn:microsoft.com/office/officeart/2005/8/layout/vList3"/>
    <dgm:cxn modelId="{4F430A91-D762-473D-9FF8-46D579E9C326}" type="presOf" srcId="{43AD9914-954F-4C5C-8659-ABF13ACE4474}" destId="{EA09F86D-0432-471D-8E04-9EEE0E8C4CD2}" srcOrd="0" destOrd="0" presId="urn:microsoft.com/office/officeart/2005/8/layout/vList3"/>
    <dgm:cxn modelId="{7991CBC7-C811-476B-9CFC-8710E77E90F1}" srcId="{CDE5B77E-DDDF-414B-87A9-ED004E770C32}" destId="{34660FF2-5DA2-453B-8159-5C9377491DBA}" srcOrd="0" destOrd="0" parTransId="{2D3542C5-3120-4ED0-860B-9DA002C91C2E}" sibTransId="{AA7DB2A9-F267-465A-BA0B-E1A9FB27F877}"/>
    <dgm:cxn modelId="{09CA95D4-7F62-4838-88F6-68D35416752E}" type="presOf" srcId="{442FC4CB-A1A0-4381-A9BB-8FDA93E351A2}" destId="{9DDEC269-3B93-4288-BEAB-FE08B0AB5902}" srcOrd="0" destOrd="0" presId="urn:microsoft.com/office/officeart/2005/8/layout/vList3"/>
    <dgm:cxn modelId="{165B8ED9-17FD-495F-83A7-0780F98ED5D3}" srcId="{43AD9914-954F-4C5C-8659-ABF13ACE4474}" destId="{F994E374-F3E1-4F60-A163-825C50DD73AC}" srcOrd="2" destOrd="0" parTransId="{5442238D-FD17-48B9-933A-954507020560}" sibTransId="{1769C1CC-17B6-461C-94F3-930677C2A5B5}"/>
    <dgm:cxn modelId="{360E7DF6-6C70-4D21-BB6F-A6D731226562}" type="presOf" srcId="{A2987667-4B02-49FB-9084-ADD451EA9562}" destId="{B8D2F42D-20B9-4003-8BFF-67BB540FE77A}" srcOrd="0" destOrd="0" presId="urn:microsoft.com/office/officeart/2005/8/layout/vList3"/>
    <dgm:cxn modelId="{4AC4CF8D-C503-4B30-A049-0AB9175E2F40}" type="presParOf" srcId="{EA09F86D-0432-471D-8E04-9EEE0E8C4CD2}" destId="{B1D1CF66-D97C-4393-A629-903F94D16419}" srcOrd="0" destOrd="0" presId="urn:microsoft.com/office/officeart/2005/8/layout/vList3"/>
    <dgm:cxn modelId="{AE6C1DB7-ED91-4517-9773-D030ABA6A2A2}" type="presParOf" srcId="{B1D1CF66-D97C-4393-A629-903F94D16419}" destId="{FA4E5BDB-2460-49A9-8477-F96D240CFE07}" srcOrd="0" destOrd="0" presId="urn:microsoft.com/office/officeart/2005/8/layout/vList3"/>
    <dgm:cxn modelId="{79C79133-99DD-43BF-89DD-9FCAADDA54C8}" type="presParOf" srcId="{B1D1CF66-D97C-4393-A629-903F94D16419}" destId="{9DDEC269-3B93-4288-BEAB-FE08B0AB5902}" srcOrd="1" destOrd="0" presId="urn:microsoft.com/office/officeart/2005/8/layout/vList3"/>
    <dgm:cxn modelId="{0EA55C59-E50E-416D-9D69-ED639D826F44}" type="presParOf" srcId="{EA09F86D-0432-471D-8E04-9EEE0E8C4CD2}" destId="{F0CE2B2A-7270-441A-A4D4-F1DDEEF1A789}" srcOrd="1" destOrd="0" presId="urn:microsoft.com/office/officeart/2005/8/layout/vList3"/>
    <dgm:cxn modelId="{A74410AA-D2A6-4046-9C2C-E817867CB6B8}" type="presParOf" srcId="{EA09F86D-0432-471D-8E04-9EEE0E8C4CD2}" destId="{2E5DB569-D7EA-4CC4-8C71-41F25208965F}" srcOrd="2" destOrd="0" presId="urn:microsoft.com/office/officeart/2005/8/layout/vList3"/>
    <dgm:cxn modelId="{6DA23C21-D6B6-4F48-A478-B2CAF3A94F45}" type="presParOf" srcId="{2E5DB569-D7EA-4CC4-8C71-41F25208965F}" destId="{70B9D255-ACFD-4EDA-BC43-4765FDD8BC98}" srcOrd="0" destOrd="0" presId="urn:microsoft.com/office/officeart/2005/8/layout/vList3"/>
    <dgm:cxn modelId="{1CBE0F76-A4A5-4F83-BF64-B45E3DE390F4}" type="presParOf" srcId="{2E5DB569-D7EA-4CC4-8C71-41F25208965F}" destId="{B8D2F42D-20B9-4003-8BFF-67BB540FE77A}" srcOrd="1" destOrd="0" presId="urn:microsoft.com/office/officeart/2005/8/layout/vList3"/>
    <dgm:cxn modelId="{23C546E4-43EE-40C6-B60D-0907946502BA}" type="presParOf" srcId="{EA09F86D-0432-471D-8E04-9EEE0E8C4CD2}" destId="{F115F150-6D2A-4A4D-9567-2A5FC1099E86}" srcOrd="3" destOrd="0" presId="urn:microsoft.com/office/officeart/2005/8/layout/vList3"/>
    <dgm:cxn modelId="{7B136374-3EE2-4954-8283-43F1C27D6598}" type="presParOf" srcId="{EA09F86D-0432-471D-8E04-9EEE0E8C4CD2}" destId="{EA165EB8-A11E-43BB-9DFF-08C68DF7E8FD}" srcOrd="4" destOrd="0" presId="urn:microsoft.com/office/officeart/2005/8/layout/vList3"/>
    <dgm:cxn modelId="{F24F99A2-F99A-44E3-AA58-02B2057B657C}" type="presParOf" srcId="{EA165EB8-A11E-43BB-9DFF-08C68DF7E8FD}" destId="{48BA85EB-5CDD-44B5-9680-90579B9FA7FC}" srcOrd="0" destOrd="0" presId="urn:microsoft.com/office/officeart/2005/8/layout/vList3"/>
    <dgm:cxn modelId="{F5E1DFF3-D7EC-4788-831C-F3E3FBBC58A1}" type="presParOf" srcId="{EA165EB8-A11E-43BB-9DFF-08C68DF7E8FD}" destId="{9975F5B2-33F5-4C35-819D-1B7287BE6A0A}" srcOrd="1" destOrd="0" presId="urn:microsoft.com/office/officeart/2005/8/layout/vList3"/>
    <dgm:cxn modelId="{10357E56-7924-429D-B367-BE7C36C73F13}" type="presParOf" srcId="{EA09F86D-0432-471D-8E04-9EEE0E8C4CD2}" destId="{F356415E-CEEB-42B1-BD36-4EB35E748C1B}" srcOrd="5" destOrd="0" presId="urn:microsoft.com/office/officeart/2005/8/layout/vList3"/>
    <dgm:cxn modelId="{80028342-AF15-4C35-A34F-16FBDFDF7CC7}" type="presParOf" srcId="{EA09F86D-0432-471D-8E04-9EEE0E8C4CD2}" destId="{47735EF2-F2AD-40D3-84C2-50D069F0D065}" srcOrd="6" destOrd="0" presId="urn:microsoft.com/office/officeart/2005/8/layout/vList3"/>
    <dgm:cxn modelId="{57F9FBE0-FCCD-461C-BEC5-1D1EF9218326}" type="presParOf" srcId="{47735EF2-F2AD-40D3-84C2-50D069F0D065}" destId="{B256A4A7-81F1-45FF-8A03-3D9B373F2F17}" srcOrd="0" destOrd="0" presId="urn:microsoft.com/office/officeart/2005/8/layout/vList3"/>
    <dgm:cxn modelId="{F1319F48-1A2D-4C3F-BB3A-F780AD8E05F0}" type="presParOf" srcId="{47735EF2-F2AD-40D3-84C2-50D069F0D065}" destId="{A1F48E36-80C5-4B98-8589-5260FB7E382B}"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E3EC0A3-A066-4442-AB49-EBEAFD0BE7BF}" type="doc">
      <dgm:prSet loTypeId="urn:microsoft.com/office/officeart/2008/layout/HexagonCluster" loCatId="picture" qsTypeId="urn:microsoft.com/office/officeart/2005/8/quickstyle/simple1" qsCatId="simple" csTypeId="urn:microsoft.com/office/officeart/2005/8/colors/colorful3" csCatId="colorful" phldr="1"/>
      <dgm:spPr/>
      <dgm:t>
        <a:bodyPr/>
        <a:lstStyle/>
        <a:p>
          <a:endParaRPr lang="en-US"/>
        </a:p>
      </dgm:t>
    </dgm:pt>
    <dgm:pt modelId="{352A1955-D0BA-4E85-9917-815C6A7D1C5F}">
      <dgm:prSet phldrT="[Text]"/>
      <dgm:spPr/>
      <dgm:t>
        <a:bodyPr/>
        <a:lstStyle/>
        <a:p>
          <a:r>
            <a:rPr lang="en-US" dirty="0"/>
            <a:t>EHR Care Coordination</a:t>
          </a:r>
        </a:p>
      </dgm:t>
    </dgm:pt>
    <dgm:pt modelId="{90A43D76-6E96-45C0-A543-5D6151DCBBB1}" type="parTrans" cxnId="{A5DD7B55-247B-4B6A-ADF0-CDD96BCB416F}">
      <dgm:prSet/>
      <dgm:spPr/>
      <dgm:t>
        <a:bodyPr/>
        <a:lstStyle/>
        <a:p>
          <a:endParaRPr lang="en-US"/>
        </a:p>
      </dgm:t>
    </dgm:pt>
    <dgm:pt modelId="{9939D8A3-C54A-49B4-BFC1-525BDB1B1743}" type="sibTrans" cxnId="{A5DD7B55-247B-4B6A-ADF0-CDD96BCB416F}">
      <dgm:prSet/>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000" b="-8000"/>
          </a:stretch>
        </a:blipFill>
      </dgm:spPr>
      <dgm:t>
        <a:bodyPr/>
        <a:lstStyle/>
        <a:p>
          <a:endParaRPr lang="en-US"/>
        </a:p>
      </dgm:t>
      <dgm:extLst>
        <a:ext uri="{E40237B7-FDA0-4F09-8148-C483321AD2D9}">
          <dgm14:cNvPr xmlns:dgm14="http://schemas.microsoft.com/office/drawing/2010/diagram" id="0" name="" descr="Cloud Computing with solid fill"/>
        </a:ext>
      </dgm:extLst>
    </dgm:pt>
    <dgm:pt modelId="{0D80C935-7DE5-474A-9447-2F77197A409F}">
      <dgm:prSet phldrT="[Text]"/>
      <dgm:spPr/>
      <dgm:t>
        <a:bodyPr/>
        <a:lstStyle/>
        <a:p>
          <a:r>
            <a:rPr lang="en-US" dirty="0"/>
            <a:t>Treatment and Referrals</a:t>
          </a:r>
        </a:p>
      </dgm:t>
    </dgm:pt>
    <dgm:pt modelId="{D419F6DE-FEEC-4EA2-B65E-571B7DA91DB4}" type="parTrans" cxnId="{3C770256-0AC4-48D2-A653-C6454F7E2DF8}">
      <dgm:prSet/>
      <dgm:spPr/>
      <dgm:t>
        <a:bodyPr/>
        <a:lstStyle/>
        <a:p>
          <a:endParaRPr lang="en-US"/>
        </a:p>
      </dgm:t>
    </dgm:pt>
    <dgm:pt modelId="{F2AAB9FD-57A6-4C8F-9F1B-080D5AFF5CE2}" type="sibTrans" cxnId="{3C770256-0AC4-48D2-A653-C6454F7E2DF8}">
      <dgm:prSet/>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8000" b="-8000"/>
          </a:stretch>
        </a:blipFill>
      </dgm:spPr>
      <dgm:t>
        <a:bodyPr/>
        <a:lstStyle/>
        <a:p>
          <a:endParaRPr lang="en-US"/>
        </a:p>
      </dgm:t>
      <dgm:extLst>
        <a:ext uri="{E40237B7-FDA0-4F09-8148-C483321AD2D9}">
          <dgm14:cNvPr xmlns:dgm14="http://schemas.microsoft.com/office/drawing/2010/diagram" id="0" name="" descr="Hospital with solid fill"/>
        </a:ext>
      </dgm:extLst>
    </dgm:pt>
    <dgm:pt modelId="{F27D58FB-A154-4E4A-AB58-5AC7A8B7F792}">
      <dgm:prSet phldrT="[Text]"/>
      <dgm:spPr/>
      <dgm:t>
        <a:bodyPr/>
        <a:lstStyle/>
        <a:p>
          <a:r>
            <a:rPr lang="en-US" dirty="0"/>
            <a:t>Workforce Enhancement</a:t>
          </a:r>
        </a:p>
      </dgm:t>
    </dgm:pt>
    <dgm:pt modelId="{05EEA69C-3A76-4976-ABF4-315FC65C098A}" type="parTrans" cxnId="{9EAAFD27-AAAC-4274-9310-0D4662DCD8D2}">
      <dgm:prSet/>
      <dgm:spPr/>
      <dgm:t>
        <a:bodyPr/>
        <a:lstStyle/>
        <a:p>
          <a:endParaRPr lang="en-US"/>
        </a:p>
      </dgm:t>
    </dgm:pt>
    <dgm:pt modelId="{AA4F9B3E-E4B1-434A-B8FC-2C70FC998C5B}" type="sibTrans" cxnId="{9EAAFD27-AAAC-4274-9310-0D4662DCD8D2}">
      <dgm:prSet/>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8000" b="-8000"/>
          </a:stretch>
        </a:blipFill>
      </dgm:spPr>
      <dgm:t>
        <a:bodyPr/>
        <a:lstStyle/>
        <a:p>
          <a:endParaRPr lang="en-US"/>
        </a:p>
      </dgm:t>
      <dgm:extLst>
        <a:ext uri="{E40237B7-FDA0-4F09-8148-C483321AD2D9}">
          <dgm14:cNvPr xmlns:dgm14="http://schemas.microsoft.com/office/drawing/2010/diagram" id="0" name="" descr="Business Growth with solid fill"/>
        </a:ext>
      </dgm:extLst>
    </dgm:pt>
    <dgm:pt modelId="{C207FBE6-5BE7-43B6-8CB5-6C93BEA1B89D}">
      <dgm:prSet phldrT="[Text]"/>
      <dgm:spPr/>
      <dgm:t>
        <a:bodyPr/>
        <a:lstStyle/>
        <a:p>
          <a:r>
            <a:rPr lang="en-US" dirty="0"/>
            <a:t>Staffing/Loan Repayment</a:t>
          </a:r>
        </a:p>
      </dgm:t>
    </dgm:pt>
    <dgm:pt modelId="{DAE0FBA6-9FBA-4AD7-9848-3885C5516656}" type="parTrans" cxnId="{8DB78E24-E6AB-4F52-8CB3-CE5909ACBCD4}">
      <dgm:prSet/>
      <dgm:spPr/>
      <dgm:t>
        <a:bodyPr/>
        <a:lstStyle/>
        <a:p>
          <a:endParaRPr lang="en-US"/>
        </a:p>
      </dgm:t>
    </dgm:pt>
    <dgm:pt modelId="{F10B9766-A749-4592-B7FA-1581E2FE33B6}" type="sibTrans" cxnId="{8DB78E24-E6AB-4F52-8CB3-CE5909ACBCD4}">
      <dgm:prSet/>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8000" b="-8000"/>
          </a:stretch>
        </a:blipFill>
      </dgm:spPr>
      <dgm:t>
        <a:bodyPr/>
        <a:lstStyle/>
        <a:p>
          <a:endParaRPr lang="en-US"/>
        </a:p>
      </dgm:t>
      <dgm:extLst>
        <a:ext uri="{E40237B7-FDA0-4F09-8148-C483321AD2D9}">
          <dgm14:cNvPr xmlns:dgm14="http://schemas.microsoft.com/office/drawing/2010/diagram" id="0" name="" descr="Handshake with solid fill"/>
        </a:ext>
      </dgm:extLst>
    </dgm:pt>
    <dgm:pt modelId="{A04A055A-F5F8-4CE5-8903-6A396567F4FA}">
      <dgm:prSet phldrT="[Text]"/>
      <dgm:spPr/>
      <dgm:t>
        <a:bodyPr/>
        <a:lstStyle/>
        <a:p>
          <a:r>
            <a:rPr lang="en-US" dirty="0"/>
            <a:t>Billing/Coding Optimization</a:t>
          </a:r>
        </a:p>
      </dgm:t>
    </dgm:pt>
    <dgm:pt modelId="{16844A75-DB66-480F-A00A-863E2713FFA1}" type="parTrans" cxnId="{32025414-8352-4BD2-876E-8C976B4884B8}">
      <dgm:prSet/>
      <dgm:spPr/>
      <dgm:t>
        <a:bodyPr/>
        <a:lstStyle/>
        <a:p>
          <a:endParaRPr lang="en-US"/>
        </a:p>
      </dgm:t>
    </dgm:pt>
    <dgm:pt modelId="{7CC00C1E-54F1-4E7F-BACA-89FC78738D0F}" type="sibTrans" cxnId="{32025414-8352-4BD2-876E-8C976B4884B8}">
      <dgm:prSet/>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8000" b="-8000"/>
          </a:stretch>
        </a:blipFill>
      </dgm:spPr>
      <dgm:t>
        <a:bodyPr/>
        <a:lstStyle/>
        <a:p>
          <a:endParaRPr lang="en-US"/>
        </a:p>
      </dgm:t>
      <dgm:extLst>
        <a:ext uri="{E40237B7-FDA0-4F09-8148-C483321AD2D9}">
          <dgm14:cNvPr xmlns:dgm14="http://schemas.microsoft.com/office/drawing/2010/diagram" id="0" name="" descr="Money with solid fill"/>
        </a:ext>
      </dgm:extLst>
    </dgm:pt>
    <dgm:pt modelId="{470D2D58-00B0-4904-9D35-92FCCCF69CE7}" type="pres">
      <dgm:prSet presAssocID="{2E3EC0A3-A066-4442-AB49-EBEAFD0BE7BF}" presName="Name0" presStyleCnt="0">
        <dgm:presLayoutVars>
          <dgm:chMax val="21"/>
          <dgm:chPref val="21"/>
        </dgm:presLayoutVars>
      </dgm:prSet>
      <dgm:spPr/>
    </dgm:pt>
    <dgm:pt modelId="{6AF494B1-E838-4266-8E5C-AE3A03254DD8}" type="pres">
      <dgm:prSet presAssocID="{352A1955-D0BA-4E85-9917-815C6A7D1C5F}" presName="text1" presStyleCnt="0"/>
      <dgm:spPr/>
    </dgm:pt>
    <dgm:pt modelId="{76765544-4451-43E0-9AC6-F71E83B5DF12}" type="pres">
      <dgm:prSet presAssocID="{352A1955-D0BA-4E85-9917-815C6A7D1C5F}" presName="textRepeatNode" presStyleLbl="alignNode1" presStyleIdx="0" presStyleCnt="5">
        <dgm:presLayoutVars>
          <dgm:chMax val="0"/>
          <dgm:chPref val="0"/>
          <dgm:bulletEnabled val="1"/>
        </dgm:presLayoutVars>
      </dgm:prSet>
      <dgm:spPr/>
    </dgm:pt>
    <dgm:pt modelId="{2F760B85-F5FC-422D-A300-5354CC4010E4}" type="pres">
      <dgm:prSet presAssocID="{352A1955-D0BA-4E85-9917-815C6A7D1C5F}" presName="textaccent1" presStyleCnt="0"/>
      <dgm:spPr/>
    </dgm:pt>
    <dgm:pt modelId="{D23CE2AD-5AD2-4D85-89E6-0A0F0599F48A}" type="pres">
      <dgm:prSet presAssocID="{352A1955-D0BA-4E85-9917-815C6A7D1C5F}" presName="accentRepeatNode" presStyleLbl="solidAlignAcc1" presStyleIdx="0" presStyleCnt="10"/>
      <dgm:spPr/>
    </dgm:pt>
    <dgm:pt modelId="{FC1BA76A-92BE-4EEA-9C6A-25388C78DFED}" type="pres">
      <dgm:prSet presAssocID="{9939D8A3-C54A-49B4-BFC1-525BDB1B1743}" presName="image1" presStyleCnt="0"/>
      <dgm:spPr/>
    </dgm:pt>
    <dgm:pt modelId="{5EDA3813-3EA1-4E4E-9FF9-339804BACEB0}" type="pres">
      <dgm:prSet presAssocID="{9939D8A3-C54A-49B4-BFC1-525BDB1B1743}" presName="imageRepeatNode" presStyleLbl="alignAcc1" presStyleIdx="0" presStyleCnt="5"/>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t="-8000" b="-8000"/>
          </a:stretch>
        </a:blipFill>
      </dgm:spPr>
    </dgm:pt>
    <dgm:pt modelId="{9CF855EC-BAA3-4D7D-B043-443891203FFC}" type="pres">
      <dgm:prSet presAssocID="{9939D8A3-C54A-49B4-BFC1-525BDB1B1743}" presName="imageaccent1" presStyleCnt="0"/>
      <dgm:spPr/>
    </dgm:pt>
    <dgm:pt modelId="{C4AD8857-DEB6-4E4A-9EF0-CB45EF65E2BF}" type="pres">
      <dgm:prSet presAssocID="{9939D8A3-C54A-49B4-BFC1-525BDB1B1743}" presName="accentRepeatNode" presStyleLbl="solidAlignAcc1" presStyleIdx="1" presStyleCnt="10"/>
      <dgm:spPr/>
    </dgm:pt>
    <dgm:pt modelId="{3B830E1A-BA78-4FBE-B81B-B6B2B43776C3}" type="pres">
      <dgm:prSet presAssocID="{0D80C935-7DE5-474A-9447-2F77197A409F}" presName="text2" presStyleCnt="0"/>
      <dgm:spPr/>
    </dgm:pt>
    <dgm:pt modelId="{2A72923D-D4F1-409F-987A-B8DF4C4A2D02}" type="pres">
      <dgm:prSet presAssocID="{0D80C935-7DE5-474A-9447-2F77197A409F}" presName="textRepeatNode" presStyleLbl="alignNode1" presStyleIdx="1" presStyleCnt="5">
        <dgm:presLayoutVars>
          <dgm:chMax val="0"/>
          <dgm:chPref val="0"/>
          <dgm:bulletEnabled val="1"/>
        </dgm:presLayoutVars>
      </dgm:prSet>
      <dgm:spPr/>
    </dgm:pt>
    <dgm:pt modelId="{2EB20AD6-82CB-458E-A999-4DE8D7E022E5}" type="pres">
      <dgm:prSet presAssocID="{0D80C935-7DE5-474A-9447-2F77197A409F}" presName="textaccent2" presStyleCnt="0"/>
      <dgm:spPr/>
    </dgm:pt>
    <dgm:pt modelId="{9E77E9E7-8CBC-46B9-B8E5-90FCF41B5C50}" type="pres">
      <dgm:prSet presAssocID="{0D80C935-7DE5-474A-9447-2F77197A409F}" presName="accentRepeatNode" presStyleLbl="solidAlignAcc1" presStyleIdx="2" presStyleCnt="10"/>
      <dgm:spPr/>
    </dgm:pt>
    <dgm:pt modelId="{0D24E954-961D-474C-8AA0-1F5128EB4AC6}" type="pres">
      <dgm:prSet presAssocID="{F2AAB9FD-57A6-4C8F-9F1B-080D5AFF5CE2}" presName="image2" presStyleCnt="0"/>
      <dgm:spPr/>
    </dgm:pt>
    <dgm:pt modelId="{92904764-1CC1-4B0D-BF3E-A214C11D642A}" type="pres">
      <dgm:prSet presAssocID="{F2AAB9FD-57A6-4C8F-9F1B-080D5AFF5CE2}" presName="imageRepeatNode" presStyleLbl="alignAcc1" presStyleIdx="1" presStyleCnt="5"/>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t="-8000" b="-8000"/>
          </a:stretch>
        </a:blipFill>
      </dgm:spPr>
    </dgm:pt>
    <dgm:pt modelId="{458813E6-8368-4753-8544-2BA354A057F4}" type="pres">
      <dgm:prSet presAssocID="{F2AAB9FD-57A6-4C8F-9F1B-080D5AFF5CE2}" presName="imageaccent2" presStyleCnt="0"/>
      <dgm:spPr/>
    </dgm:pt>
    <dgm:pt modelId="{4E39129F-1DDA-4B23-928A-E98720C42AE4}" type="pres">
      <dgm:prSet presAssocID="{F2AAB9FD-57A6-4C8F-9F1B-080D5AFF5CE2}" presName="accentRepeatNode" presStyleLbl="solidAlignAcc1" presStyleIdx="3" presStyleCnt="10"/>
      <dgm:spPr/>
    </dgm:pt>
    <dgm:pt modelId="{C3BCF877-861D-48FE-8C70-6453D4108B04}" type="pres">
      <dgm:prSet presAssocID="{F27D58FB-A154-4E4A-AB58-5AC7A8B7F792}" presName="text3" presStyleCnt="0"/>
      <dgm:spPr/>
    </dgm:pt>
    <dgm:pt modelId="{6B6A31DE-E436-4781-89C8-0AAA1A5EFA38}" type="pres">
      <dgm:prSet presAssocID="{F27D58FB-A154-4E4A-AB58-5AC7A8B7F792}" presName="textRepeatNode" presStyleLbl="alignNode1" presStyleIdx="2" presStyleCnt="5">
        <dgm:presLayoutVars>
          <dgm:chMax val="0"/>
          <dgm:chPref val="0"/>
          <dgm:bulletEnabled val="1"/>
        </dgm:presLayoutVars>
      </dgm:prSet>
      <dgm:spPr/>
    </dgm:pt>
    <dgm:pt modelId="{93EEF9FE-9336-4E12-8219-1B54A0AB0FDA}" type="pres">
      <dgm:prSet presAssocID="{F27D58FB-A154-4E4A-AB58-5AC7A8B7F792}" presName="textaccent3" presStyleCnt="0"/>
      <dgm:spPr/>
    </dgm:pt>
    <dgm:pt modelId="{B8DFE720-185B-464D-B645-F94F29E503CC}" type="pres">
      <dgm:prSet presAssocID="{F27D58FB-A154-4E4A-AB58-5AC7A8B7F792}" presName="accentRepeatNode" presStyleLbl="solidAlignAcc1" presStyleIdx="4" presStyleCnt="10"/>
      <dgm:spPr/>
    </dgm:pt>
    <dgm:pt modelId="{8C9B8843-85F9-4B39-BDA6-B1DBEB3D038A}" type="pres">
      <dgm:prSet presAssocID="{AA4F9B3E-E4B1-434A-B8FC-2C70FC998C5B}" presName="image3" presStyleCnt="0"/>
      <dgm:spPr/>
    </dgm:pt>
    <dgm:pt modelId="{F4260766-96E1-4386-9FAE-E4616F1338B9}" type="pres">
      <dgm:prSet presAssocID="{AA4F9B3E-E4B1-434A-B8FC-2C70FC998C5B}" presName="imageRepeatNode" presStyleLbl="alignAcc1" presStyleIdx="2" presStyleCnt="5"/>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t="-8000" b="-8000"/>
          </a:stretch>
        </a:blipFill>
      </dgm:spPr>
    </dgm:pt>
    <dgm:pt modelId="{D88D1BB3-9EC9-48CB-8FB4-EACA0822F934}" type="pres">
      <dgm:prSet presAssocID="{AA4F9B3E-E4B1-434A-B8FC-2C70FC998C5B}" presName="imageaccent3" presStyleCnt="0"/>
      <dgm:spPr/>
    </dgm:pt>
    <dgm:pt modelId="{D403DE50-2306-47F1-93A1-695EB0FB532B}" type="pres">
      <dgm:prSet presAssocID="{AA4F9B3E-E4B1-434A-B8FC-2C70FC998C5B}" presName="accentRepeatNode" presStyleLbl="solidAlignAcc1" presStyleIdx="5" presStyleCnt="10"/>
      <dgm:spPr/>
    </dgm:pt>
    <dgm:pt modelId="{23E16497-A0B3-4058-A783-97089175D688}" type="pres">
      <dgm:prSet presAssocID="{C207FBE6-5BE7-43B6-8CB5-6C93BEA1B89D}" presName="text4" presStyleCnt="0"/>
      <dgm:spPr/>
    </dgm:pt>
    <dgm:pt modelId="{EBA9ABC3-9E3E-4DF9-9475-BF0F1920251D}" type="pres">
      <dgm:prSet presAssocID="{C207FBE6-5BE7-43B6-8CB5-6C93BEA1B89D}" presName="textRepeatNode" presStyleLbl="alignNode1" presStyleIdx="3" presStyleCnt="5">
        <dgm:presLayoutVars>
          <dgm:chMax val="0"/>
          <dgm:chPref val="0"/>
          <dgm:bulletEnabled val="1"/>
        </dgm:presLayoutVars>
      </dgm:prSet>
      <dgm:spPr/>
    </dgm:pt>
    <dgm:pt modelId="{6401BAD8-E2B6-45EE-AAA8-02A0385BD492}" type="pres">
      <dgm:prSet presAssocID="{C207FBE6-5BE7-43B6-8CB5-6C93BEA1B89D}" presName="textaccent4" presStyleCnt="0"/>
      <dgm:spPr/>
    </dgm:pt>
    <dgm:pt modelId="{2A5E0B81-C797-4007-9D2D-BB2D1676F3BB}" type="pres">
      <dgm:prSet presAssocID="{C207FBE6-5BE7-43B6-8CB5-6C93BEA1B89D}" presName="accentRepeatNode" presStyleLbl="solidAlignAcc1" presStyleIdx="6" presStyleCnt="10"/>
      <dgm:spPr/>
    </dgm:pt>
    <dgm:pt modelId="{D8507F52-773D-46C5-9ED9-6569AAA6AD8E}" type="pres">
      <dgm:prSet presAssocID="{F10B9766-A749-4592-B7FA-1581E2FE33B6}" presName="image4" presStyleCnt="0"/>
      <dgm:spPr/>
    </dgm:pt>
    <dgm:pt modelId="{97A6EE21-0378-49E2-B86B-6FBF2BD69912}" type="pres">
      <dgm:prSet presAssocID="{F10B9766-A749-4592-B7FA-1581E2FE33B6}" presName="imageRepeatNode" presStyleLbl="alignAcc1" presStyleIdx="3" presStyleCnt="5" custLinFactY="-8197" custLinFactNeighborX="355" custLinFactNeighborY="-100000"/>
      <dgm:spPr>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t="-8000" b="-8000"/>
          </a:stretch>
        </a:blipFill>
      </dgm:spPr>
    </dgm:pt>
    <dgm:pt modelId="{BD4DF21C-D59F-4C5B-8770-D9E731344973}" type="pres">
      <dgm:prSet presAssocID="{F10B9766-A749-4592-B7FA-1581E2FE33B6}" presName="imageaccent4" presStyleCnt="0"/>
      <dgm:spPr/>
    </dgm:pt>
    <dgm:pt modelId="{307A9A03-DF39-4032-90D4-D9BABE574F49}" type="pres">
      <dgm:prSet presAssocID="{F10B9766-A749-4592-B7FA-1581E2FE33B6}" presName="accentRepeatNode" presStyleLbl="solidAlignAcc1" presStyleIdx="7" presStyleCnt="10"/>
      <dgm:spPr/>
    </dgm:pt>
    <dgm:pt modelId="{9C09D608-F2A5-447D-9B09-AEBCECE41466}" type="pres">
      <dgm:prSet presAssocID="{A04A055A-F5F8-4CE5-8903-6A396567F4FA}" presName="text5" presStyleCnt="0"/>
      <dgm:spPr/>
    </dgm:pt>
    <dgm:pt modelId="{2660A236-B68E-4854-A324-5CD1A850BEBB}" type="pres">
      <dgm:prSet presAssocID="{A04A055A-F5F8-4CE5-8903-6A396567F4FA}" presName="textRepeatNode" presStyleLbl="alignNode1" presStyleIdx="4" presStyleCnt="5" custLinFactY="11163" custLinFactNeighborX="355" custLinFactNeighborY="100000">
        <dgm:presLayoutVars>
          <dgm:chMax val="0"/>
          <dgm:chPref val="0"/>
          <dgm:bulletEnabled val="1"/>
        </dgm:presLayoutVars>
      </dgm:prSet>
      <dgm:spPr/>
    </dgm:pt>
    <dgm:pt modelId="{756E33DC-0132-44A5-8264-1A128AFA136B}" type="pres">
      <dgm:prSet presAssocID="{A04A055A-F5F8-4CE5-8903-6A396567F4FA}" presName="textaccent5" presStyleCnt="0"/>
      <dgm:spPr/>
    </dgm:pt>
    <dgm:pt modelId="{E872CA57-712A-450B-8B8F-329B7FB9DF0A}" type="pres">
      <dgm:prSet presAssocID="{A04A055A-F5F8-4CE5-8903-6A396567F4FA}" presName="accentRepeatNode" presStyleLbl="solidAlignAcc1" presStyleIdx="8" presStyleCnt="10"/>
      <dgm:spPr/>
    </dgm:pt>
    <dgm:pt modelId="{ED609A81-DF4D-4FBD-B952-7BB71AB7557B}" type="pres">
      <dgm:prSet presAssocID="{7CC00C1E-54F1-4E7F-BACA-89FC78738D0F}" presName="image5" presStyleCnt="0"/>
      <dgm:spPr/>
    </dgm:pt>
    <dgm:pt modelId="{EB6D1897-BD0E-4AB4-A224-A554529C62D0}" type="pres">
      <dgm:prSet presAssocID="{7CC00C1E-54F1-4E7F-BACA-89FC78738D0F}" presName="imageRepeatNode" presStyleLbl="alignAcc1" presStyleIdx="4" presStyleCnt="5"/>
      <dgm:spPr>
        <a:blipFill>
          <a:blip xmlns:r="http://schemas.openxmlformats.org/officeDocument/2006/relationships"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t="-8000" b="-8000"/>
          </a:stretch>
        </a:blipFill>
      </dgm:spPr>
    </dgm:pt>
    <dgm:pt modelId="{ABE12B2E-A855-4F2E-9748-254DC87A5AF6}" type="pres">
      <dgm:prSet presAssocID="{7CC00C1E-54F1-4E7F-BACA-89FC78738D0F}" presName="imageaccent5" presStyleCnt="0"/>
      <dgm:spPr/>
    </dgm:pt>
    <dgm:pt modelId="{FED6DA22-C5E6-4227-B138-55CD55507947}" type="pres">
      <dgm:prSet presAssocID="{7CC00C1E-54F1-4E7F-BACA-89FC78738D0F}" presName="accentRepeatNode" presStyleLbl="solidAlignAcc1" presStyleIdx="9" presStyleCnt="10"/>
      <dgm:spPr/>
    </dgm:pt>
  </dgm:ptLst>
  <dgm:cxnLst>
    <dgm:cxn modelId="{62F85611-3671-4D9D-A5EB-468F582B4FCA}" type="presOf" srcId="{A04A055A-F5F8-4CE5-8903-6A396567F4FA}" destId="{2660A236-B68E-4854-A324-5CD1A850BEBB}" srcOrd="0" destOrd="0" presId="urn:microsoft.com/office/officeart/2008/layout/HexagonCluster"/>
    <dgm:cxn modelId="{3E153E12-945C-4A71-BBE2-6B8367C31331}" type="presOf" srcId="{AA4F9B3E-E4B1-434A-B8FC-2C70FC998C5B}" destId="{F4260766-96E1-4386-9FAE-E4616F1338B9}" srcOrd="0" destOrd="0" presId="urn:microsoft.com/office/officeart/2008/layout/HexagonCluster"/>
    <dgm:cxn modelId="{A0894813-8583-4F62-9FBE-3EEDA69721E9}" type="presOf" srcId="{7CC00C1E-54F1-4E7F-BACA-89FC78738D0F}" destId="{EB6D1897-BD0E-4AB4-A224-A554529C62D0}" srcOrd="0" destOrd="0" presId="urn:microsoft.com/office/officeart/2008/layout/HexagonCluster"/>
    <dgm:cxn modelId="{32025414-8352-4BD2-876E-8C976B4884B8}" srcId="{2E3EC0A3-A066-4442-AB49-EBEAFD0BE7BF}" destId="{A04A055A-F5F8-4CE5-8903-6A396567F4FA}" srcOrd="4" destOrd="0" parTransId="{16844A75-DB66-480F-A00A-863E2713FFA1}" sibTransId="{7CC00C1E-54F1-4E7F-BACA-89FC78738D0F}"/>
    <dgm:cxn modelId="{8DB78E24-E6AB-4F52-8CB3-CE5909ACBCD4}" srcId="{2E3EC0A3-A066-4442-AB49-EBEAFD0BE7BF}" destId="{C207FBE6-5BE7-43B6-8CB5-6C93BEA1B89D}" srcOrd="3" destOrd="0" parTransId="{DAE0FBA6-9FBA-4AD7-9848-3885C5516656}" sibTransId="{F10B9766-A749-4592-B7FA-1581E2FE33B6}"/>
    <dgm:cxn modelId="{9EAAFD27-AAAC-4274-9310-0D4662DCD8D2}" srcId="{2E3EC0A3-A066-4442-AB49-EBEAFD0BE7BF}" destId="{F27D58FB-A154-4E4A-AB58-5AC7A8B7F792}" srcOrd="2" destOrd="0" parTransId="{05EEA69C-3A76-4976-ABF4-315FC65C098A}" sibTransId="{AA4F9B3E-E4B1-434A-B8FC-2C70FC998C5B}"/>
    <dgm:cxn modelId="{32638935-7D26-4AEC-A6F9-55A657832AF7}" type="presOf" srcId="{352A1955-D0BA-4E85-9917-815C6A7D1C5F}" destId="{76765544-4451-43E0-9AC6-F71E83B5DF12}" srcOrd="0" destOrd="0" presId="urn:microsoft.com/office/officeart/2008/layout/HexagonCluster"/>
    <dgm:cxn modelId="{0CCF306E-933F-4BDF-9FBF-1B289F5E1793}" type="presOf" srcId="{C207FBE6-5BE7-43B6-8CB5-6C93BEA1B89D}" destId="{EBA9ABC3-9E3E-4DF9-9475-BF0F1920251D}" srcOrd="0" destOrd="0" presId="urn:microsoft.com/office/officeart/2008/layout/HexagonCluster"/>
    <dgm:cxn modelId="{A5DD7B55-247B-4B6A-ADF0-CDD96BCB416F}" srcId="{2E3EC0A3-A066-4442-AB49-EBEAFD0BE7BF}" destId="{352A1955-D0BA-4E85-9917-815C6A7D1C5F}" srcOrd="0" destOrd="0" parTransId="{90A43D76-6E96-45C0-A543-5D6151DCBBB1}" sibTransId="{9939D8A3-C54A-49B4-BFC1-525BDB1B1743}"/>
    <dgm:cxn modelId="{3C770256-0AC4-48D2-A653-C6454F7E2DF8}" srcId="{2E3EC0A3-A066-4442-AB49-EBEAFD0BE7BF}" destId="{0D80C935-7DE5-474A-9447-2F77197A409F}" srcOrd="1" destOrd="0" parTransId="{D419F6DE-FEEC-4EA2-B65E-571B7DA91DB4}" sibTransId="{F2AAB9FD-57A6-4C8F-9F1B-080D5AFF5CE2}"/>
    <dgm:cxn modelId="{EF57297A-BA6C-4112-B0BC-361E5DCE005F}" type="presOf" srcId="{F27D58FB-A154-4E4A-AB58-5AC7A8B7F792}" destId="{6B6A31DE-E436-4781-89C8-0AAA1A5EFA38}" srcOrd="0" destOrd="0" presId="urn:microsoft.com/office/officeart/2008/layout/HexagonCluster"/>
    <dgm:cxn modelId="{BF82C187-B516-4F64-A142-B834B34FC2FE}" type="presOf" srcId="{F2AAB9FD-57A6-4C8F-9F1B-080D5AFF5CE2}" destId="{92904764-1CC1-4B0D-BF3E-A214C11D642A}" srcOrd="0" destOrd="0" presId="urn:microsoft.com/office/officeart/2008/layout/HexagonCluster"/>
    <dgm:cxn modelId="{0AA0EDD7-9CBE-4569-8134-D758BC536C78}" type="presOf" srcId="{0D80C935-7DE5-474A-9447-2F77197A409F}" destId="{2A72923D-D4F1-409F-987A-B8DF4C4A2D02}" srcOrd="0" destOrd="0" presId="urn:microsoft.com/office/officeart/2008/layout/HexagonCluster"/>
    <dgm:cxn modelId="{A5D93BE0-AB14-41AB-B2E2-567C69F19F77}" type="presOf" srcId="{F10B9766-A749-4592-B7FA-1581E2FE33B6}" destId="{97A6EE21-0378-49E2-B86B-6FBF2BD69912}" srcOrd="0" destOrd="0" presId="urn:microsoft.com/office/officeart/2008/layout/HexagonCluster"/>
    <dgm:cxn modelId="{C12C64E4-927A-4DF1-AF8E-5E32052A863B}" type="presOf" srcId="{2E3EC0A3-A066-4442-AB49-EBEAFD0BE7BF}" destId="{470D2D58-00B0-4904-9D35-92FCCCF69CE7}" srcOrd="0" destOrd="0" presId="urn:microsoft.com/office/officeart/2008/layout/HexagonCluster"/>
    <dgm:cxn modelId="{67D49AEA-EAD9-40D0-8B94-E0D8BA29902B}" type="presOf" srcId="{9939D8A3-C54A-49B4-BFC1-525BDB1B1743}" destId="{5EDA3813-3EA1-4E4E-9FF9-339804BACEB0}" srcOrd="0" destOrd="0" presId="urn:microsoft.com/office/officeart/2008/layout/HexagonCluster"/>
    <dgm:cxn modelId="{5985C076-3AE5-4BD8-964A-BBE824AC5614}" type="presParOf" srcId="{470D2D58-00B0-4904-9D35-92FCCCF69CE7}" destId="{6AF494B1-E838-4266-8E5C-AE3A03254DD8}" srcOrd="0" destOrd="0" presId="urn:microsoft.com/office/officeart/2008/layout/HexagonCluster"/>
    <dgm:cxn modelId="{065473BC-143A-4A0B-B2F0-C2EC969AF428}" type="presParOf" srcId="{6AF494B1-E838-4266-8E5C-AE3A03254DD8}" destId="{76765544-4451-43E0-9AC6-F71E83B5DF12}" srcOrd="0" destOrd="0" presId="urn:microsoft.com/office/officeart/2008/layout/HexagonCluster"/>
    <dgm:cxn modelId="{2A7D7519-EA0C-43F0-8609-96B36149AF12}" type="presParOf" srcId="{470D2D58-00B0-4904-9D35-92FCCCF69CE7}" destId="{2F760B85-F5FC-422D-A300-5354CC4010E4}" srcOrd="1" destOrd="0" presId="urn:microsoft.com/office/officeart/2008/layout/HexagonCluster"/>
    <dgm:cxn modelId="{B77439AF-DDF1-42F4-9D93-323362954FD7}" type="presParOf" srcId="{2F760B85-F5FC-422D-A300-5354CC4010E4}" destId="{D23CE2AD-5AD2-4D85-89E6-0A0F0599F48A}" srcOrd="0" destOrd="0" presId="urn:microsoft.com/office/officeart/2008/layout/HexagonCluster"/>
    <dgm:cxn modelId="{A2C3C61B-7EAE-483B-B457-1F7E9856BC7E}" type="presParOf" srcId="{470D2D58-00B0-4904-9D35-92FCCCF69CE7}" destId="{FC1BA76A-92BE-4EEA-9C6A-25388C78DFED}" srcOrd="2" destOrd="0" presId="urn:microsoft.com/office/officeart/2008/layout/HexagonCluster"/>
    <dgm:cxn modelId="{4D77736D-52DF-4DD9-ABED-4D96547DF80C}" type="presParOf" srcId="{FC1BA76A-92BE-4EEA-9C6A-25388C78DFED}" destId="{5EDA3813-3EA1-4E4E-9FF9-339804BACEB0}" srcOrd="0" destOrd="0" presId="urn:microsoft.com/office/officeart/2008/layout/HexagonCluster"/>
    <dgm:cxn modelId="{D77E0A3E-25CE-46C1-925E-27528FF95C0E}" type="presParOf" srcId="{470D2D58-00B0-4904-9D35-92FCCCF69CE7}" destId="{9CF855EC-BAA3-4D7D-B043-443891203FFC}" srcOrd="3" destOrd="0" presId="urn:microsoft.com/office/officeart/2008/layout/HexagonCluster"/>
    <dgm:cxn modelId="{5EE7CE75-822D-4965-BD17-1AA282D9D971}" type="presParOf" srcId="{9CF855EC-BAA3-4D7D-B043-443891203FFC}" destId="{C4AD8857-DEB6-4E4A-9EF0-CB45EF65E2BF}" srcOrd="0" destOrd="0" presId="urn:microsoft.com/office/officeart/2008/layout/HexagonCluster"/>
    <dgm:cxn modelId="{E494612F-D798-42FF-89F3-21061B3B39E4}" type="presParOf" srcId="{470D2D58-00B0-4904-9D35-92FCCCF69CE7}" destId="{3B830E1A-BA78-4FBE-B81B-B6B2B43776C3}" srcOrd="4" destOrd="0" presId="urn:microsoft.com/office/officeart/2008/layout/HexagonCluster"/>
    <dgm:cxn modelId="{70F8D871-DCBF-48FE-B9AE-874385690260}" type="presParOf" srcId="{3B830E1A-BA78-4FBE-B81B-B6B2B43776C3}" destId="{2A72923D-D4F1-409F-987A-B8DF4C4A2D02}" srcOrd="0" destOrd="0" presId="urn:microsoft.com/office/officeart/2008/layout/HexagonCluster"/>
    <dgm:cxn modelId="{7F6A0101-7558-4BD9-BAEF-2C4D0308944D}" type="presParOf" srcId="{470D2D58-00B0-4904-9D35-92FCCCF69CE7}" destId="{2EB20AD6-82CB-458E-A999-4DE8D7E022E5}" srcOrd="5" destOrd="0" presId="urn:microsoft.com/office/officeart/2008/layout/HexagonCluster"/>
    <dgm:cxn modelId="{FB918ACC-08F2-4B91-B0B8-CEA9FCE5364D}" type="presParOf" srcId="{2EB20AD6-82CB-458E-A999-4DE8D7E022E5}" destId="{9E77E9E7-8CBC-46B9-B8E5-90FCF41B5C50}" srcOrd="0" destOrd="0" presId="urn:microsoft.com/office/officeart/2008/layout/HexagonCluster"/>
    <dgm:cxn modelId="{6D62C57F-44CE-4003-B906-49A085E55595}" type="presParOf" srcId="{470D2D58-00B0-4904-9D35-92FCCCF69CE7}" destId="{0D24E954-961D-474C-8AA0-1F5128EB4AC6}" srcOrd="6" destOrd="0" presId="urn:microsoft.com/office/officeart/2008/layout/HexagonCluster"/>
    <dgm:cxn modelId="{716034DB-2045-498F-BD99-3C25194630BF}" type="presParOf" srcId="{0D24E954-961D-474C-8AA0-1F5128EB4AC6}" destId="{92904764-1CC1-4B0D-BF3E-A214C11D642A}" srcOrd="0" destOrd="0" presId="urn:microsoft.com/office/officeart/2008/layout/HexagonCluster"/>
    <dgm:cxn modelId="{D3892CF3-0BF0-4D65-94AC-F75E14887716}" type="presParOf" srcId="{470D2D58-00B0-4904-9D35-92FCCCF69CE7}" destId="{458813E6-8368-4753-8544-2BA354A057F4}" srcOrd="7" destOrd="0" presId="urn:microsoft.com/office/officeart/2008/layout/HexagonCluster"/>
    <dgm:cxn modelId="{21334EBF-11FA-4743-AAE4-D2D2B16EBD0E}" type="presParOf" srcId="{458813E6-8368-4753-8544-2BA354A057F4}" destId="{4E39129F-1DDA-4B23-928A-E98720C42AE4}" srcOrd="0" destOrd="0" presId="urn:microsoft.com/office/officeart/2008/layout/HexagonCluster"/>
    <dgm:cxn modelId="{9850DEBD-0333-4A7E-A6BB-A2AD39FBB200}" type="presParOf" srcId="{470D2D58-00B0-4904-9D35-92FCCCF69CE7}" destId="{C3BCF877-861D-48FE-8C70-6453D4108B04}" srcOrd="8" destOrd="0" presId="urn:microsoft.com/office/officeart/2008/layout/HexagonCluster"/>
    <dgm:cxn modelId="{70273CAA-BE6F-435F-B678-BAB97931FC50}" type="presParOf" srcId="{C3BCF877-861D-48FE-8C70-6453D4108B04}" destId="{6B6A31DE-E436-4781-89C8-0AAA1A5EFA38}" srcOrd="0" destOrd="0" presId="urn:microsoft.com/office/officeart/2008/layout/HexagonCluster"/>
    <dgm:cxn modelId="{E44AC9ED-8FEE-4F11-A55C-DD370FC9CCC6}" type="presParOf" srcId="{470D2D58-00B0-4904-9D35-92FCCCF69CE7}" destId="{93EEF9FE-9336-4E12-8219-1B54A0AB0FDA}" srcOrd="9" destOrd="0" presId="urn:microsoft.com/office/officeart/2008/layout/HexagonCluster"/>
    <dgm:cxn modelId="{FA8C75A4-EA2F-4D91-A1AE-D696CD6C8879}" type="presParOf" srcId="{93EEF9FE-9336-4E12-8219-1B54A0AB0FDA}" destId="{B8DFE720-185B-464D-B645-F94F29E503CC}" srcOrd="0" destOrd="0" presId="urn:microsoft.com/office/officeart/2008/layout/HexagonCluster"/>
    <dgm:cxn modelId="{12C0E7A7-3F47-4D0D-8299-3CB1F142A426}" type="presParOf" srcId="{470D2D58-00B0-4904-9D35-92FCCCF69CE7}" destId="{8C9B8843-85F9-4B39-BDA6-B1DBEB3D038A}" srcOrd="10" destOrd="0" presId="urn:microsoft.com/office/officeart/2008/layout/HexagonCluster"/>
    <dgm:cxn modelId="{1E227C64-5CAD-4589-B48A-5458FD7D588A}" type="presParOf" srcId="{8C9B8843-85F9-4B39-BDA6-B1DBEB3D038A}" destId="{F4260766-96E1-4386-9FAE-E4616F1338B9}" srcOrd="0" destOrd="0" presId="urn:microsoft.com/office/officeart/2008/layout/HexagonCluster"/>
    <dgm:cxn modelId="{FEE31EE7-7F38-4D6B-949F-758F1B5A287E}" type="presParOf" srcId="{470D2D58-00B0-4904-9D35-92FCCCF69CE7}" destId="{D88D1BB3-9EC9-48CB-8FB4-EACA0822F934}" srcOrd="11" destOrd="0" presId="urn:microsoft.com/office/officeart/2008/layout/HexagonCluster"/>
    <dgm:cxn modelId="{B56CB697-AE7D-4625-8E6A-B8416DDB9390}" type="presParOf" srcId="{D88D1BB3-9EC9-48CB-8FB4-EACA0822F934}" destId="{D403DE50-2306-47F1-93A1-695EB0FB532B}" srcOrd="0" destOrd="0" presId="urn:microsoft.com/office/officeart/2008/layout/HexagonCluster"/>
    <dgm:cxn modelId="{CCB1140A-5B33-4A6C-BC5A-6916F9A41833}" type="presParOf" srcId="{470D2D58-00B0-4904-9D35-92FCCCF69CE7}" destId="{23E16497-A0B3-4058-A783-97089175D688}" srcOrd="12" destOrd="0" presId="urn:microsoft.com/office/officeart/2008/layout/HexagonCluster"/>
    <dgm:cxn modelId="{22BBD6F1-7513-48DB-BA42-F88EE835E586}" type="presParOf" srcId="{23E16497-A0B3-4058-A783-97089175D688}" destId="{EBA9ABC3-9E3E-4DF9-9475-BF0F1920251D}" srcOrd="0" destOrd="0" presId="urn:microsoft.com/office/officeart/2008/layout/HexagonCluster"/>
    <dgm:cxn modelId="{C232D74F-DFB0-45B2-8289-1A310A525F5B}" type="presParOf" srcId="{470D2D58-00B0-4904-9D35-92FCCCF69CE7}" destId="{6401BAD8-E2B6-45EE-AAA8-02A0385BD492}" srcOrd="13" destOrd="0" presId="urn:microsoft.com/office/officeart/2008/layout/HexagonCluster"/>
    <dgm:cxn modelId="{C6D58A30-BBA4-40FD-AE81-0D4998176B6A}" type="presParOf" srcId="{6401BAD8-E2B6-45EE-AAA8-02A0385BD492}" destId="{2A5E0B81-C797-4007-9D2D-BB2D1676F3BB}" srcOrd="0" destOrd="0" presId="urn:microsoft.com/office/officeart/2008/layout/HexagonCluster"/>
    <dgm:cxn modelId="{37F1B181-17BA-4C74-A716-6DFD68123749}" type="presParOf" srcId="{470D2D58-00B0-4904-9D35-92FCCCF69CE7}" destId="{D8507F52-773D-46C5-9ED9-6569AAA6AD8E}" srcOrd="14" destOrd="0" presId="urn:microsoft.com/office/officeart/2008/layout/HexagonCluster"/>
    <dgm:cxn modelId="{135376AB-4D04-49B8-A0BA-D70D1CDADB34}" type="presParOf" srcId="{D8507F52-773D-46C5-9ED9-6569AAA6AD8E}" destId="{97A6EE21-0378-49E2-B86B-6FBF2BD69912}" srcOrd="0" destOrd="0" presId="urn:microsoft.com/office/officeart/2008/layout/HexagonCluster"/>
    <dgm:cxn modelId="{A70FC453-C905-40D1-9EBB-712AEE835C45}" type="presParOf" srcId="{470D2D58-00B0-4904-9D35-92FCCCF69CE7}" destId="{BD4DF21C-D59F-4C5B-8770-D9E731344973}" srcOrd="15" destOrd="0" presId="urn:microsoft.com/office/officeart/2008/layout/HexagonCluster"/>
    <dgm:cxn modelId="{B52A25BA-850A-46AE-AF0D-385F3AC72F09}" type="presParOf" srcId="{BD4DF21C-D59F-4C5B-8770-D9E731344973}" destId="{307A9A03-DF39-4032-90D4-D9BABE574F49}" srcOrd="0" destOrd="0" presId="urn:microsoft.com/office/officeart/2008/layout/HexagonCluster"/>
    <dgm:cxn modelId="{B1B0972F-474B-4F84-A3E7-997C92A1F82D}" type="presParOf" srcId="{470D2D58-00B0-4904-9D35-92FCCCF69CE7}" destId="{9C09D608-F2A5-447D-9B09-AEBCECE41466}" srcOrd="16" destOrd="0" presId="urn:microsoft.com/office/officeart/2008/layout/HexagonCluster"/>
    <dgm:cxn modelId="{82934E6E-0334-4BBC-81A9-8D4092DAC084}" type="presParOf" srcId="{9C09D608-F2A5-447D-9B09-AEBCECE41466}" destId="{2660A236-B68E-4854-A324-5CD1A850BEBB}" srcOrd="0" destOrd="0" presId="urn:microsoft.com/office/officeart/2008/layout/HexagonCluster"/>
    <dgm:cxn modelId="{EB57094F-AA35-45C2-B01A-3481F94ADCD4}" type="presParOf" srcId="{470D2D58-00B0-4904-9D35-92FCCCF69CE7}" destId="{756E33DC-0132-44A5-8264-1A128AFA136B}" srcOrd="17" destOrd="0" presId="urn:microsoft.com/office/officeart/2008/layout/HexagonCluster"/>
    <dgm:cxn modelId="{6B7DDFBD-8DA3-4100-B48B-639160709779}" type="presParOf" srcId="{756E33DC-0132-44A5-8264-1A128AFA136B}" destId="{E872CA57-712A-450B-8B8F-329B7FB9DF0A}" srcOrd="0" destOrd="0" presId="urn:microsoft.com/office/officeart/2008/layout/HexagonCluster"/>
    <dgm:cxn modelId="{2326C7E3-D6E2-4605-A993-5A8845F1FB40}" type="presParOf" srcId="{470D2D58-00B0-4904-9D35-92FCCCF69CE7}" destId="{ED609A81-DF4D-4FBD-B952-7BB71AB7557B}" srcOrd="18" destOrd="0" presId="urn:microsoft.com/office/officeart/2008/layout/HexagonCluster"/>
    <dgm:cxn modelId="{35FEA7F5-94F2-40F4-B07F-076061F20B27}" type="presParOf" srcId="{ED609A81-DF4D-4FBD-B952-7BB71AB7557B}" destId="{EB6D1897-BD0E-4AB4-A224-A554529C62D0}" srcOrd="0" destOrd="0" presId="urn:microsoft.com/office/officeart/2008/layout/HexagonCluster"/>
    <dgm:cxn modelId="{AD1E7842-1139-4E4A-87B4-039EA9107295}" type="presParOf" srcId="{470D2D58-00B0-4904-9D35-92FCCCF69CE7}" destId="{ABE12B2E-A855-4F2E-9748-254DC87A5AF6}" srcOrd="19" destOrd="0" presId="urn:microsoft.com/office/officeart/2008/layout/HexagonCluster"/>
    <dgm:cxn modelId="{931314CB-23FA-4D15-A78F-50BD73667C81}" type="presParOf" srcId="{ABE12B2E-A855-4F2E-9748-254DC87A5AF6}" destId="{FED6DA22-C5E6-4227-B138-55CD55507947}"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A1E4A7-9CEB-4B4A-A23D-09F2F79229D6}" type="doc">
      <dgm:prSet loTypeId="urn:microsoft.com/office/officeart/2011/layout/CircleProcess" loCatId="process" qsTypeId="urn:microsoft.com/office/officeart/2005/8/quickstyle/3d2" qsCatId="3D" csTypeId="urn:microsoft.com/office/officeart/2005/8/colors/colorful1" csCatId="colorful" phldr="1"/>
      <dgm:spPr/>
      <dgm:t>
        <a:bodyPr/>
        <a:lstStyle/>
        <a:p>
          <a:endParaRPr lang="en-US"/>
        </a:p>
      </dgm:t>
    </dgm:pt>
    <dgm:pt modelId="{EA3E7C46-FFC3-4A12-9A06-611A009F3B0A}">
      <dgm:prSet phldrT="[Text]" custT="1"/>
      <dgm:spPr/>
      <dgm:t>
        <a:bodyPr/>
        <a:lstStyle/>
        <a:p>
          <a:r>
            <a:rPr lang="en-US" sz="1500" dirty="0"/>
            <a:t>Trauma</a:t>
          </a:r>
        </a:p>
      </dgm:t>
    </dgm:pt>
    <dgm:pt modelId="{C2D23905-69B2-4278-A351-DE2F17930223}" type="parTrans" cxnId="{005A3176-9785-4F8C-8E2C-C4EFCABF945E}">
      <dgm:prSet/>
      <dgm:spPr/>
      <dgm:t>
        <a:bodyPr/>
        <a:lstStyle/>
        <a:p>
          <a:endParaRPr lang="en-US"/>
        </a:p>
      </dgm:t>
    </dgm:pt>
    <dgm:pt modelId="{3E2B9A10-6CDC-45F6-BFC8-546613A4E9D2}" type="sibTrans" cxnId="{005A3176-9785-4F8C-8E2C-C4EFCABF945E}">
      <dgm:prSet/>
      <dgm:spPr/>
      <dgm:t>
        <a:bodyPr/>
        <a:lstStyle/>
        <a:p>
          <a:endParaRPr lang="en-US"/>
        </a:p>
      </dgm:t>
    </dgm:pt>
    <dgm:pt modelId="{C6CE8D9E-E6DE-455E-89D6-30BCB8AE329E}">
      <dgm:prSet phldrT="[Text]" custT="1"/>
      <dgm:spPr/>
      <dgm:t>
        <a:bodyPr/>
        <a:lstStyle/>
        <a:p>
          <a:r>
            <a:rPr lang="en-US" sz="1500" dirty="0"/>
            <a:t>Loss of Support</a:t>
          </a:r>
        </a:p>
      </dgm:t>
    </dgm:pt>
    <dgm:pt modelId="{1BBC54E7-FFFA-45C8-AF43-887E7B3402B3}" type="parTrans" cxnId="{0F8C8C82-1B1D-45D9-93DB-A1561265B9DA}">
      <dgm:prSet/>
      <dgm:spPr/>
      <dgm:t>
        <a:bodyPr/>
        <a:lstStyle/>
        <a:p>
          <a:endParaRPr lang="en-US"/>
        </a:p>
      </dgm:t>
    </dgm:pt>
    <dgm:pt modelId="{AD39703C-6E45-45DF-9E63-027978CADE06}" type="sibTrans" cxnId="{0F8C8C82-1B1D-45D9-93DB-A1561265B9DA}">
      <dgm:prSet/>
      <dgm:spPr/>
      <dgm:t>
        <a:bodyPr/>
        <a:lstStyle/>
        <a:p>
          <a:endParaRPr lang="en-US"/>
        </a:p>
      </dgm:t>
    </dgm:pt>
    <dgm:pt modelId="{26E382D2-658A-46BD-9DCD-4A390257E9C7}">
      <dgm:prSet phldrT="[Text]" custT="1"/>
      <dgm:spPr/>
      <dgm:t>
        <a:bodyPr/>
        <a:lstStyle/>
        <a:p>
          <a:r>
            <a:rPr lang="en-US" sz="1500" dirty="0"/>
            <a:t>Loss of Hope</a:t>
          </a:r>
        </a:p>
      </dgm:t>
    </dgm:pt>
    <dgm:pt modelId="{61ABFEB6-0048-4C2F-BEB2-68C5A72D1D8D}" type="parTrans" cxnId="{6205E7CD-3A1D-47FE-8795-0DC526663197}">
      <dgm:prSet/>
      <dgm:spPr/>
      <dgm:t>
        <a:bodyPr/>
        <a:lstStyle/>
        <a:p>
          <a:endParaRPr lang="en-US"/>
        </a:p>
      </dgm:t>
    </dgm:pt>
    <dgm:pt modelId="{21405DAF-8765-4279-8D8A-F0DC2D10613F}" type="sibTrans" cxnId="{6205E7CD-3A1D-47FE-8795-0DC526663197}">
      <dgm:prSet/>
      <dgm:spPr/>
      <dgm:t>
        <a:bodyPr/>
        <a:lstStyle/>
        <a:p>
          <a:endParaRPr lang="en-US"/>
        </a:p>
      </dgm:t>
    </dgm:pt>
    <dgm:pt modelId="{F0308E3B-30A1-492A-9D3E-9E577FE0BE87}">
      <dgm:prSet phldrT="[Text]" custT="1"/>
      <dgm:spPr/>
      <dgm:t>
        <a:bodyPr/>
        <a:lstStyle/>
        <a:p>
          <a:r>
            <a:rPr lang="en-US" sz="1250" dirty="0"/>
            <a:t>Substance Use</a:t>
          </a:r>
        </a:p>
      </dgm:t>
    </dgm:pt>
    <dgm:pt modelId="{ADE86FEF-A91D-492C-9C61-802BC27525AB}" type="parTrans" cxnId="{FC1F57DB-A437-4EE3-BC6B-5F3DB2C269D8}">
      <dgm:prSet/>
      <dgm:spPr/>
      <dgm:t>
        <a:bodyPr/>
        <a:lstStyle/>
        <a:p>
          <a:endParaRPr lang="en-US"/>
        </a:p>
      </dgm:t>
    </dgm:pt>
    <dgm:pt modelId="{6C678957-57C6-49D9-A87A-2C8A2B6F3210}" type="sibTrans" cxnId="{FC1F57DB-A437-4EE3-BC6B-5F3DB2C269D8}">
      <dgm:prSet/>
      <dgm:spPr/>
      <dgm:t>
        <a:bodyPr/>
        <a:lstStyle/>
        <a:p>
          <a:endParaRPr lang="en-US"/>
        </a:p>
      </dgm:t>
    </dgm:pt>
    <dgm:pt modelId="{E944E2F2-ACC3-4384-8C06-4B9797E86E73}">
      <dgm:prSet phldrT="[Text]" custT="1"/>
      <dgm:spPr/>
      <dgm:t>
        <a:bodyPr/>
        <a:lstStyle/>
        <a:p>
          <a:r>
            <a:rPr lang="en-US" sz="1500" dirty="0"/>
            <a:t>Isolation</a:t>
          </a:r>
        </a:p>
      </dgm:t>
    </dgm:pt>
    <dgm:pt modelId="{3DDCA02B-142A-4FF8-8168-CBB546A86605}" type="parTrans" cxnId="{6C5DE114-FA8B-4426-9F2B-3AB2718911C9}">
      <dgm:prSet/>
      <dgm:spPr/>
      <dgm:t>
        <a:bodyPr/>
        <a:lstStyle/>
        <a:p>
          <a:endParaRPr lang="en-US"/>
        </a:p>
      </dgm:t>
    </dgm:pt>
    <dgm:pt modelId="{AC9200D3-20B7-4109-92FB-623A8EE8D8BD}" type="sibTrans" cxnId="{6C5DE114-FA8B-4426-9F2B-3AB2718911C9}">
      <dgm:prSet/>
      <dgm:spPr/>
      <dgm:t>
        <a:bodyPr/>
        <a:lstStyle/>
        <a:p>
          <a:endParaRPr lang="en-US"/>
        </a:p>
      </dgm:t>
    </dgm:pt>
    <dgm:pt modelId="{64FBBDC8-1F1D-46C9-8515-1C34452897A2}">
      <dgm:prSet phldrT="[Text]" custT="1"/>
      <dgm:spPr/>
      <dgm:t>
        <a:bodyPr/>
        <a:lstStyle/>
        <a:p>
          <a:r>
            <a:rPr lang="en-US" sz="1500" dirty="0"/>
            <a:t>Stigma</a:t>
          </a:r>
        </a:p>
      </dgm:t>
    </dgm:pt>
    <dgm:pt modelId="{22A5087F-4769-4055-807A-5405E9814C75}" type="sibTrans" cxnId="{CD28592F-6E18-4711-97CE-DB1B98D1918C}">
      <dgm:prSet/>
      <dgm:spPr/>
      <dgm:t>
        <a:bodyPr/>
        <a:lstStyle/>
        <a:p>
          <a:endParaRPr lang="en-US"/>
        </a:p>
      </dgm:t>
    </dgm:pt>
    <dgm:pt modelId="{50A3758B-05BA-4F00-A547-12F840D3FD89}" type="parTrans" cxnId="{CD28592F-6E18-4711-97CE-DB1B98D1918C}">
      <dgm:prSet/>
      <dgm:spPr/>
      <dgm:t>
        <a:bodyPr/>
        <a:lstStyle/>
        <a:p>
          <a:endParaRPr lang="en-US"/>
        </a:p>
      </dgm:t>
    </dgm:pt>
    <dgm:pt modelId="{8776A4E7-8E97-4983-B0F1-3DBC7D8C33CE}" type="pres">
      <dgm:prSet presAssocID="{B7A1E4A7-9CEB-4B4A-A23D-09F2F79229D6}" presName="Name0" presStyleCnt="0">
        <dgm:presLayoutVars>
          <dgm:chMax val="11"/>
          <dgm:chPref val="11"/>
          <dgm:dir/>
          <dgm:resizeHandles/>
        </dgm:presLayoutVars>
      </dgm:prSet>
      <dgm:spPr/>
    </dgm:pt>
    <dgm:pt modelId="{2C083553-4CF9-47B2-BB0D-E419B5DF052D}" type="pres">
      <dgm:prSet presAssocID="{26E382D2-658A-46BD-9DCD-4A390257E9C7}" presName="Accent6" presStyleCnt="0"/>
      <dgm:spPr/>
    </dgm:pt>
    <dgm:pt modelId="{B72F6657-F622-4088-A392-0A464D240B55}" type="pres">
      <dgm:prSet presAssocID="{26E382D2-658A-46BD-9DCD-4A390257E9C7}" presName="Accent" presStyleLbl="node1" presStyleIdx="0" presStyleCnt="6"/>
      <dgm:spPr/>
    </dgm:pt>
    <dgm:pt modelId="{CE2A7202-F8D5-446E-B80F-A64067AE8800}" type="pres">
      <dgm:prSet presAssocID="{26E382D2-658A-46BD-9DCD-4A390257E9C7}" presName="ParentBackground6" presStyleCnt="0"/>
      <dgm:spPr/>
    </dgm:pt>
    <dgm:pt modelId="{F6EE4CE4-C120-486C-81BC-092DEF9A090B}" type="pres">
      <dgm:prSet presAssocID="{26E382D2-658A-46BD-9DCD-4A390257E9C7}" presName="ParentBackground" presStyleLbl="fgAcc1" presStyleIdx="0" presStyleCnt="6"/>
      <dgm:spPr/>
    </dgm:pt>
    <dgm:pt modelId="{850FF311-8B12-481A-A310-2A7A4D0528B1}" type="pres">
      <dgm:prSet presAssocID="{26E382D2-658A-46BD-9DCD-4A390257E9C7}" presName="Parent6" presStyleLbl="revTx" presStyleIdx="0" presStyleCnt="0">
        <dgm:presLayoutVars>
          <dgm:chMax val="1"/>
          <dgm:chPref val="1"/>
          <dgm:bulletEnabled val="1"/>
        </dgm:presLayoutVars>
      </dgm:prSet>
      <dgm:spPr/>
    </dgm:pt>
    <dgm:pt modelId="{56932688-0163-43E6-A5E2-7C1525E99FA8}" type="pres">
      <dgm:prSet presAssocID="{C6CE8D9E-E6DE-455E-89D6-30BCB8AE329E}" presName="Accent5" presStyleCnt="0"/>
      <dgm:spPr/>
    </dgm:pt>
    <dgm:pt modelId="{D46EC0CA-6BB4-4227-96C5-01084CE5990E}" type="pres">
      <dgm:prSet presAssocID="{C6CE8D9E-E6DE-455E-89D6-30BCB8AE329E}" presName="Accent" presStyleLbl="node1" presStyleIdx="1" presStyleCnt="6"/>
      <dgm:spPr/>
    </dgm:pt>
    <dgm:pt modelId="{4964F67C-31FF-4E56-8880-79A0920366AC}" type="pres">
      <dgm:prSet presAssocID="{C6CE8D9E-E6DE-455E-89D6-30BCB8AE329E}" presName="ParentBackground5" presStyleCnt="0"/>
      <dgm:spPr/>
    </dgm:pt>
    <dgm:pt modelId="{B5D26A37-4AA7-41C5-823A-8F9A5B4D95B2}" type="pres">
      <dgm:prSet presAssocID="{C6CE8D9E-E6DE-455E-89D6-30BCB8AE329E}" presName="ParentBackground" presStyleLbl="fgAcc1" presStyleIdx="1" presStyleCnt="6"/>
      <dgm:spPr/>
    </dgm:pt>
    <dgm:pt modelId="{01C3D58D-E8F9-4A93-A1FB-ED23EB872C63}" type="pres">
      <dgm:prSet presAssocID="{C6CE8D9E-E6DE-455E-89D6-30BCB8AE329E}" presName="Parent5" presStyleLbl="revTx" presStyleIdx="0" presStyleCnt="0">
        <dgm:presLayoutVars>
          <dgm:chMax val="1"/>
          <dgm:chPref val="1"/>
          <dgm:bulletEnabled val="1"/>
        </dgm:presLayoutVars>
      </dgm:prSet>
      <dgm:spPr/>
    </dgm:pt>
    <dgm:pt modelId="{BB3078FD-CEFA-4AA5-AA4E-5A41E8C707C7}" type="pres">
      <dgm:prSet presAssocID="{E944E2F2-ACC3-4384-8C06-4B9797E86E73}" presName="Accent4" presStyleCnt="0"/>
      <dgm:spPr/>
    </dgm:pt>
    <dgm:pt modelId="{C9956BE8-1776-45BF-94C6-1E994B31AEE0}" type="pres">
      <dgm:prSet presAssocID="{E944E2F2-ACC3-4384-8C06-4B9797E86E73}" presName="Accent" presStyleLbl="node1" presStyleIdx="2" presStyleCnt="6"/>
      <dgm:spPr/>
    </dgm:pt>
    <dgm:pt modelId="{5B7DD17D-80E0-48F5-9568-88B62FF9A734}" type="pres">
      <dgm:prSet presAssocID="{E944E2F2-ACC3-4384-8C06-4B9797E86E73}" presName="ParentBackground4" presStyleCnt="0"/>
      <dgm:spPr/>
    </dgm:pt>
    <dgm:pt modelId="{5F601755-7529-4EFD-AF29-68A9E4D5CBBB}" type="pres">
      <dgm:prSet presAssocID="{E944E2F2-ACC3-4384-8C06-4B9797E86E73}" presName="ParentBackground" presStyleLbl="fgAcc1" presStyleIdx="2" presStyleCnt="6"/>
      <dgm:spPr/>
    </dgm:pt>
    <dgm:pt modelId="{330337D9-BCF3-4432-A8EB-4D7CB86FF902}" type="pres">
      <dgm:prSet presAssocID="{E944E2F2-ACC3-4384-8C06-4B9797E86E73}" presName="Parent4" presStyleLbl="revTx" presStyleIdx="0" presStyleCnt="0">
        <dgm:presLayoutVars>
          <dgm:chMax val="1"/>
          <dgm:chPref val="1"/>
          <dgm:bulletEnabled val="1"/>
        </dgm:presLayoutVars>
      </dgm:prSet>
      <dgm:spPr/>
    </dgm:pt>
    <dgm:pt modelId="{209DD1B3-0E65-41D5-9355-2B5A5C57F22C}" type="pres">
      <dgm:prSet presAssocID="{64FBBDC8-1F1D-46C9-8515-1C34452897A2}" presName="Accent3" presStyleCnt="0"/>
      <dgm:spPr/>
    </dgm:pt>
    <dgm:pt modelId="{53DF8EEE-7898-478D-A55E-BD9450D7CD87}" type="pres">
      <dgm:prSet presAssocID="{64FBBDC8-1F1D-46C9-8515-1C34452897A2}" presName="Accent" presStyleLbl="node1" presStyleIdx="3" presStyleCnt="6"/>
      <dgm:spPr/>
    </dgm:pt>
    <dgm:pt modelId="{FCCCAAAC-C094-48C3-9972-27738A917EB8}" type="pres">
      <dgm:prSet presAssocID="{64FBBDC8-1F1D-46C9-8515-1C34452897A2}" presName="ParentBackground3" presStyleCnt="0"/>
      <dgm:spPr/>
    </dgm:pt>
    <dgm:pt modelId="{58066C1D-4DE7-4136-8169-B7025C06A1DA}" type="pres">
      <dgm:prSet presAssocID="{64FBBDC8-1F1D-46C9-8515-1C34452897A2}" presName="ParentBackground" presStyleLbl="fgAcc1" presStyleIdx="3" presStyleCnt="6"/>
      <dgm:spPr/>
    </dgm:pt>
    <dgm:pt modelId="{D6401800-F8AF-4A15-A696-17E7A811F06A}" type="pres">
      <dgm:prSet presAssocID="{64FBBDC8-1F1D-46C9-8515-1C34452897A2}" presName="Parent3" presStyleLbl="revTx" presStyleIdx="0" presStyleCnt="0">
        <dgm:presLayoutVars>
          <dgm:chMax val="1"/>
          <dgm:chPref val="1"/>
          <dgm:bulletEnabled val="1"/>
        </dgm:presLayoutVars>
      </dgm:prSet>
      <dgm:spPr/>
    </dgm:pt>
    <dgm:pt modelId="{E7FD4EBB-CA02-4C4D-BA58-F943AD410B3E}" type="pres">
      <dgm:prSet presAssocID="{F0308E3B-30A1-492A-9D3E-9E577FE0BE87}" presName="Accent2" presStyleCnt="0"/>
      <dgm:spPr/>
    </dgm:pt>
    <dgm:pt modelId="{30B91E56-F542-4C03-9D6F-47272A5DD99A}" type="pres">
      <dgm:prSet presAssocID="{F0308E3B-30A1-492A-9D3E-9E577FE0BE87}" presName="Accent" presStyleLbl="node1" presStyleIdx="4" presStyleCnt="6"/>
      <dgm:spPr/>
    </dgm:pt>
    <dgm:pt modelId="{19BFA828-2A19-4215-BE05-D6B5EEF84C66}" type="pres">
      <dgm:prSet presAssocID="{F0308E3B-30A1-492A-9D3E-9E577FE0BE87}" presName="ParentBackground2" presStyleCnt="0"/>
      <dgm:spPr/>
    </dgm:pt>
    <dgm:pt modelId="{F0C6D250-90C9-4268-9A6B-A51DF57979BB}" type="pres">
      <dgm:prSet presAssocID="{F0308E3B-30A1-492A-9D3E-9E577FE0BE87}" presName="ParentBackground" presStyleLbl="fgAcc1" presStyleIdx="4" presStyleCnt="6"/>
      <dgm:spPr/>
    </dgm:pt>
    <dgm:pt modelId="{A6C17ECE-3B02-431C-B086-AA59C1119C57}" type="pres">
      <dgm:prSet presAssocID="{F0308E3B-30A1-492A-9D3E-9E577FE0BE87}" presName="Parent2" presStyleLbl="revTx" presStyleIdx="0" presStyleCnt="0">
        <dgm:presLayoutVars>
          <dgm:chMax val="1"/>
          <dgm:chPref val="1"/>
          <dgm:bulletEnabled val="1"/>
        </dgm:presLayoutVars>
      </dgm:prSet>
      <dgm:spPr/>
    </dgm:pt>
    <dgm:pt modelId="{543917CF-0BF4-423F-8DF6-FF5D74856EDA}" type="pres">
      <dgm:prSet presAssocID="{EA3E7C46-FFC3-4A12-9A06-611A009F3B0A}" presName="Accent1" presStyleCnt="0"/>
      <dgm:spPr/>
    </dgm:pt>
    <dgm:pt modelId="{E04639A0-4251-4B9F-9A86-F1E1141672F9}" type="pres">
      <dgm:prSet presAssocID="{EA3E7C46-FFC3-4A12-9A06-611A009F3B0A}" presName="Accent" presStyleLbl="node1" presStyleIdx="5" presStyleCnt="6"/>
      <dgm:spPr/>
    </dgm:pt>
    <dgm:pt modelId="{F761EE30-7290-4BC3-BC85-7818A6E72ED2}" type="pres">
      <dgm:prSet presAssocID="{EA3E7C46-FFC3-4A12-9A06-611A009F3B0A}" presName="ParentBackground1" presStyleCnt="0"/>
      <dgm:spPr/>
    </dgm:pt>
    <dgm:pt modelId="{45F26C2C-67DB-40FD-AA72-CB17A12CFF54}" type="pres">
      <dgm:prSet presAssocID="{EA3E7C46-FFC3-4A12-9A06-611A009F3B0A}" presName="ParentBackground" presStyleLbl="fgAcc1" presStyleIdx="5" presStyleCnt="6"/>
      <dgm:spPr/>
    </dgm:pt>
    <dgm:pt modelId="{54524C44-97B2-46FA-8C19-632B8AC81308}" type="pres">
      <dgm:prSet presAssocID="{EA3E7C46-FFC3-4A12-9A06-611A009F3B0A}" presName="Parent1" presStyleLbl="revTx" presStyleIdx="0" presStyleCnt="0">
        <dgm:presLayoutVars>
          <dgm:chMax val="1"/>
          <dgm:chPref val="1"/>
          <dgm:bulletEnabled val="1"/>
        </dgm:presLayoutVars>
      </dgm:prSet>
      <dgm:spPr/>
    </dgm:pt>
  </dgm:ptLst>
  <dgm:cxnLst>
    <dgm:cxn modelId="{6C5DE114-FA8B-4426-9F2B-3AB2718911C9}" srcId="{B7A1E4A7-9CEB-4B4A-A23D-09F2F79229D6}" destId="{E944E2F2-ACC3-4384-8C06-4B9797E86E73}" srcOrd="3" destOrd="0" parTransId="{3DDCA02B-142A-4FF8-8168-CBB546A86605}" sibTransId="{AC9200D3-20B7-4109-92FB-623A8EE8D8BD}"/>
    <dgm:cxn modelId="{2443871A-891A-49AA-9EE7-1FFBF6BBD1BC}" type="presOf" srcId="{B7A1E4A7-9CEB-4B4A-A23D-09F2F79229D6}" destId="{8776A4E7-8E97-4983-B0F1-3DBC7D8C33CE}" srcOrd="0" destOrd="0" presId="urn:microsoft.com/office/officeart/2011/layout/CircleProcess"/>
    <dgm:cxn modelId="{CD28592F-6E18-4711-97CE-DB1B98D1918C}" srcId="{B7A1E4A7-9CEB-4B4A-A23D-09F2F79229D6}" destId="{64FBBDC8-1F1D-46C9-8515-1C34452897A2}" srcOrd="2" destOrd="0" parTransId="{50A3758B-05BA-4F00-A547-12F840D3FD89}" sibTransId="{22A5087F-4769-4055-807A-5405E9814C75}"/>
    <dgm:cxn modelId="{5568A63C-26F8-44D9-BDF1-234B2626B055}" type="presOf" srcId="{F0308E3B-30A1-492A-9D3E-9E577FE0BE87}" destId="{A6C17ECE-3B02-431C-B086-AA59C1119C57}" srcOrd="1" destOrd="0" presId="urn:microsoft.com/office/officeart/2011/layout/CircleProcess"/>
    <dgm:cxn modelId="{655CBB5C-9A7A-4CB9-AF8A-91550C85F652}" type="presOf" srcId="{EA3E7C46-FFC3-4A12-9A06-611A009F3B0A}" destId="{54524C44-97B2-46FA-8C19-632B8AC81308}" srcOrd="1" destOrd="0" presId="urn:microsoft.com/office/officeart/2011/layout/CircleProcess"/>
    <dgm:cxn modelId="{C6B01949-3867-4B09-8630-036BBAAB95C7}" type="presOf" srcId="{C6CE8D9E-E6DE-455E-89D6-30BCB8AE329E}" destId="{01C3D58D-E8F9-4A93-A1FB-ED23EB872C63}" srcOrd="1" destOrd="0" presId="urn:microsoft.com/office/officeart/2011/layout/CircleProcess"/>
    <dgm:cxn modelId="{5536634C-3569-4BB5-899D-10E21936D5C3}" type="presOf" srcId="{26E382D2-658A-46BD-9DCD-4A390257E9C7}" destId="{F6EE4CE4-C120-486C-81BC-092DEF9A090B}" srcOrd="0" destOrd="0" presId="urn:microsoft.com/office/officeart/2011/layout/CircleProcess"/>
    <dgm:cxn modelId="{E7B5FE6E-83D4-48A5-A9AC-51F313BB868C}" type="presOf" srcId="{F0308E3B-30A1-492A-9D3E-9E577FE0BE87}" destId="{F0C6D250-90C9-4268-9A6B-A51DF57979BB}" srcOrd="0" destOrd="0" presId="urn:microsoft.com/office/officeart/2011/layout/CircleProcess"/>
    <dgm:cxn modelId="{005A3176-9785-4F8C-8E2C-C4EFCABF945E}" srcId="{B7A1E4A7-9CEB-4B4A-A23D-09F2F79229D6}" destId="{EA3E7C46-FFC3-4A12-9A06-611A009F3B0A}" srcOrd="0" destOrd="0" parTransId="{C2D23905-69B2-4278-A351-DE2F17930223}" sibTransId="{3E2B9A10-6CDC-45F6-BFC8-546613A4E9D2}"/>
    <dgm:cxn modelId="{11660D7E-7ED7-45E2-8377-D20654F10457}" type="presOf" srcId="{64FBBDC8-1F1D-46C9-8515-1C34452897A2}" destId="{D6401800-F8AF-4A15-A696-17E7A811F06A}" srcOrd="1" destOrd="0" presId="urn:microsoft.com/office/officeart/2011/layout/CircleProcess"/>
    <dgm:cxn modelId="{0F8C8C82-1B1D-45D9-93DB-A1561265B9DA}" srcId="{B7A1E4A7-9CEB-4B4A-A23D-09F2F79229D6}" destId="{C6CE8D9E-E6DE-455E-89D6-30BCB8AE329E}" srcOrd="4" destOrd="0" parTransId="{1BBC54E7-FFFA-45C8-AF43-887E7B3402B3}" sibTransId="{AD39703C-6E45-45DF-9E63-027978CADE06}"/>
    <dgm:cxn modelId="{7CFE068A-E7A9-40F2-910F-94BE9A673249}" type="presOf" srcId="{64FBBDC8-1F1D-46C9-8515-1C34452897A2}" destId="{58066C1D-4DE7-4136-8169-B7025C06A1DA}" srcOrd="0" destOrd="0" presId="urn:microsoft.com/office/officeart/2011/layout/CircleProcess"/>
    <dgm:cxn modelId="{85B654B5-7763-443A-82F8-8AF83095EF2C}" type="presOf" srcId="{E944E2F2-ACC3-4384-8C06-4B9797E86E73}" destId="{5F601755-7529-4EFD-AF29-68A9E4D5CBBB}" srcOrd="0" destOrd="0" presId="urn:microsoft.com/office/officeart/2011/layout/CircleProcess"/>
    <dgm:cxn modelId="{1780C1B9-7C5A-40E5-B8E8-EA1B2EA3C59E}" type="presOf" srcId="{C6CE8D9E-E6DE-455E-89D6-30BCB8AE329E}" destId="{B5D26A37-4AA7-41C5-823A-8F9A5B4D95B2}" srcOrd="0" destOrd="0" presId="urn:microsoft.com/office/officeart/2011/layout/CircleProcess"/>
    <dgm:cxn modelId="{4E1D39BA-101A-471C-A1E5-2462267D3746}" type="presOf" srcId="{26E382D2-658A-46BD-9DCD-4A390257E9C7}" destId="{850FF311-8B12-481A-A310-2A7A4D0528B1}" srcOrd="1" destOrd="0" presId="urn:microsoft.com/office/officeart/2011/layout/CircleProcess"/>
    <dgm:cxn modelId="{6205E7CD-3A1D-47FE-8795-0DC526663197}" srcId="{B7A1E4A7-9CEB-4B4A-A23D-09F2F79229D6}" destId="{26E382D2-658A-46BD-9DCD-4A390257E9C7}" srcOrd="5" destOrd="0" parTransId="{61ABFEB6-0048-4C2F-BEB2-68C5A72D1D8D}" sibTransId="{21405DAF-8765-4279-8D8A-F0DC2D10613F}"/>
    <dgm:cxn modelId="{A1FA72D1-D7F3-4904-A39E-023A7D488A9E}" type="presOf" srcId="{E944E2F2-ACC3-4384-8C06-4B9797E86E73}" destId="{330337D9-BCF3-4432-A8EB-4D7CB86FF902}" srcOrd="1" destOrd="0" presId="urn:microsoft.com/office/officeart/2011/layout/CircleProcess"/>
    <dgm:cxn modelId="{FC1F57DB-A437-4EE3-BC6B-5F3DB2C269D8}" srcId="{B7A1E4A7-9CEB-4B4A-A23D-09F2F79229D6}" destId="{F0308E3B-30A1-492A-9D3E-9E577FE0BE87}" srcOrd="1" destOrd="0" parTransId="{ADE86FEF-A91D-492C-9C61-802BC27525AB}" sibTransId="{6C678957-57C6-49D9-A87A-2C8A2B6F3210}"/>
    <dgm:cxn modelId="{8C349AF1-5BCA-411A-BE06-2178CF967B1B}" type="presOf" srcId="{EA3E7C46-FFC3-4A12-9A06-611A009F3B0A}" destId="{45F26C2C-67DB-40FD-AA72-CB17A12CFF54}" srcOrd="0" destOrd="0" presId="urn:microsoft.com/office/officeart/2011/layout/CircleProcess"/>
    <dgm:cxn modelId="{6B045F82-EDBC-418F-ABE8-A27057CE00FC}" type="presParOf" srcId="{8776A4E7-8E97-4983-B0F1-3DBC7D8C33CE}" destId="{2C083553-4CF9-47B2-BB0D-E419B5DF052D}" srcOrd="0" destOrd="0" presId="urn:microsoft.com/office/officeart/2011/layout/CircleProcess"/>
    <dgm:cxn modelId="{01D54324-D2F8-4988-9172-BBF219FB0F18}" type="presParOf" srcId="{2C083553-4CF9-47B2-BB0D-E419B5DF052D}" destId="{B72F6657-F622-4088-A392-0A464D240B55}" srcOrd="0" destOrd="0" presId="urn:microsoft.com/office/officeart/2011/layout/CircleProcess"/>
    <dgm:cxn modelId="{F033CBFB-39D5-49D1-99F9-4A5367B743FC}" type="presParOf" srcId="{8776A4E7-8E97-4983-B0F1-3DBC7D8C33CE}" destId="{CE2A7202-F8D5-446E-B80F-A64067AE8800}" srcOrd="1" destOrd="0" presId="urn:microsoft.com/office/officeart/2011/layout/CircleProcess"/>
    <dgm:cxn modelId="{4B99A3A4-45AB-4F9F-A684-8E1AF0FC85F0}" type="presParOf" srcId="{CE2A7202-F8D5-446E-B80F-A64067AE8800}" destId="{F6EE4CE4-C120-486C-81BC-092DEF9A090B}" srcOrd="0" destOrd="0" presId="urn:microsoft.com/office/officeart/2011/layout/CircleProcess"/>
    <dgm:cxn modelId="{578BB81D-D7F5-4FD8-B13F-66429FA15061}" type="presParOf" srcId="{8776A4E7-8E97-4983-B0F1-3DBC7D8C33CE}" destId="{850FF311-8B12-481A-A310-2A7A4D0528B1}" srcOrd="2" destOrd="0" presId="urn:microsoft.com/office/officeart/2011/layout/CircleProcess"/>
    <dgm:cxn modelId="{241FBCB3-306C-4BC9-BE59-3EB6FDF05928}" type="presParOf" srcId="{8776A4E7-8E97-4983-B0F1-3DBC7D8C33CE}" destId="{56932688-0163-43E6-A5E2-7C1525E99FA8}" srcOrd="3" destOrd="0" presId="urn:microsoft.com/office/officeart/2011/layout/CircleProcess"/>
    <dgm:cxn modelId="{64EABEC8-6F75-4A66-8EBC-A1F174A8581B}" type="presParOf" srcId="{56932688-0163-43E6-A5E2-7C1525E99FA8}" destId="{D46EC0CA-6BB4-4227-96C5-01084CE5990E}" srcOrd="0" destOrd="0" presId="urn:microsoft.com/office/officeart/2011/layout/CircleProcess"/>
    <dgm:cxn modelId="{2A530975-B4D8-4609-A002-C426B538AC74}" type="presParOf" srcId="{8776A4E7-8E97-4983-B0F1-3DBC7D8C33CE}" destId="{4964F67C-31FF-4E56-8880-79A0920366AC}" srcOrd="4" destOrd="0" presId="urn:microsoft.com/office/officeart/2011/layout/CircleProcess"/>
    <dgm:cxn modelId="{7D22F017-83F8-48B8-B9CF-291AFCC6D605}" type="presParOf" srcId="{4964F67C-31FF-4E56-8880-79A0920366AC}" destId="{B5D26A37-4AA7-41C5-823A-8F9A5B4D95B2}" srcOrd="0" destOrd="0" presId="urn:microsoft.com/office/officeart/2011/layout/CircleProcess"/>
    <dgm:cxn modelId="{AC156FFC-2176-44B6-AD74-D3999F973D43}" type="presParOf" srcId="{8776A4E7-8E97-4983-B0F1-3DBC7D8C33CE}" destId="{01C3D58D-E8F9-4A93-A1FB-ED23EB872C63}" srcOrd="5" destOrd="0" presId="urn:microsoft.com/office/officeart/2011/layout/CircleProcess"/>
    <dgm:cxn modelId="{635C4A13-627A-4354-83DF-F3CE6141753F}" type="presParOf" srcId="{8776A4E7-8E97-4983-B0F1-3DBC7D8C33CE}" destId="{BB3078FD-CEFA-4AA5-AA4E-5A41E8C707C7}" srcOrd="6" destOrd="0" presId="urn:microsoft.com/office/officeart/2011/layout/CircleProcess"/>
    <dgm:cxn modelId="{91B20A24-D777-4FC7-95B8-E243EBCBF72A}" type="presParOf" srcId="{BB3078FD-CEFA-4AA5-AA4E-5A41E8C707C7}" destId="{C9956BE8-1776-45BF-94C6-1E994B31AEE0}" srcOrd="0" destOrd="0" presId="urn:microsoft.com/office/officeart/2011/layout/CircleProcess"/>
    <dgm:cxn modelId="{D99CD70B-E5A0-4280-A672-869705D19308}" type="presParOf" srcId="{8776A4E7-8E97-4983-B0F1-3DBC7D8C33CE}" destId="{5B7DD17D-80E0-48F5-9568-88B62FF9A734}" srcOrd="7" destOrd="0" presId="urn:microsoft.com/office/officeart/2011/layout/CircleProcess"/>
    <dgm:cxn modelId="{29918FD7-F114-4E77-A872-3B8D6EE25C1F}" type="presParOf" srcId="{5B7DD17D-80E0-48F5-9568-88B62FF9A734}" destId="{5F601755-7529-4EFD-AF29-68A9E4D5CBBB}" srcOrd="0" destOrd="0" presId="urn:microsoft.com/office/officeart/2011/layout/CircleProcess"/>
    <dgm:cxn modelId="{C522053D-85F2-4CA8-B29B-BEE00364F28A}" type="presParOf" srcId="{8776A4E7-8E97-4983-B0F1-3DBC7D8C33CE}" destId="{330337D9-BCF3-4432-A8EB-4D7CB86FF902}" srcOrd="8" destOrd="0" presId="urn:microsoft.com/office/officeart/2011/layout/CircleProcess"/>
    <dgm:cxn modelId="{735217C9-C66A-4016-B8B4-7945490FF1B3}" type="presParOf" srcId="{8776A4E7-8E97-4983-B0F1-3DBC7D8C33CE}" destId="{209DD1B3-0E65-41D5-9355-2B5A5C57F22C}" srcOrd="9" destOrd="0" presId="urn:microsoft.com/office/officeart/2011/layout/CircleProcess"/>
    <dgm:cxn modelId="{25A5310F-3D1C-494A-9CD0-DFF61CAD961F}" type="presParOf" srcId="{209DD1B3-0E65-41D5-9355-2B5A5C57F22C}" destId="{53DF8EEE-7898-478D-A55E-BD9450D7CD87}" srcOrd="0" destOrd="0" presId="urn:microsoft.com/office/officeart/2011/layout/CircleProcess"/>
    <dgm:cxn modelId="{6078AE0F-04A1-4FDD-B622-B354446E6F23}" type="presParOf" srcId="{8776A4E7-8E97-4983-B0F1-3DBC7D8C33CE}" destId="{FCCCAAAC-C094-48C3-9972-27738A917EB8}" srcOrd="10" destOrd="0" presId="urn:microsoft.com/office/officeart/2011/layout/CircleProcess"/>
    <dgm:cxn modelId="{AE9069D3-D86E-4DC1-BCBD-D60AAC3AAF77}" type="presParOf" srcId="{FCCCAAAC-C094-48C3-9972-27738A917EB8}" destId="{58066C1D-4DE7-4136-8169-B7025C06A1DA}" srcOrd="0" destOrd="0" presId="urn:microsoft.com/office/officeart/2011/layout/CircleProcess"/>
    <dgm:cxn modelId="{1140F76A-382A-4C30-B7AE-278B9F8C51D5}" type="presParOf" srcId="{8776A4E7-8E97-4983-B0F1-3DBC7D8C33CE}" destId="{D6401800-F8AF-4A15-A696-17E7A811F06A}" srcOrd="11" destOrd="0" presId="urn:microsoft.com/office/officeart/2011/layout/CircleProcess"/>
    <dgm:cxn modelId="{0CAB038F-78C7-4990-87AB-A4647E4E3A61}" type="presParOf" srcId="{8776A4E7-8E97-4983-B0F1-3DBC7D8C33CE}" destId="{E7FD4EBB-CA02-4C4D-BA58-F943AD410B3E}" srcOrd="12" destOrd="0" presId="urn:microsoft.com/office/officeart/2011/layout/CircleProcess"/>
    <dgm:cxn modelId="{49CEFCB9-E5D0-4489-901F-4525262C1C14}" type="presParOf" srcId="{E7FD4EBB-CA02-4C4D-BA58-F943AD410B3E}" destId="{30B91E56-F542-4C03-9D6F-47272A5DD99A}" srcOrd="0" destOrd="0" presId="urn:microsoft.com/office/officeart/2011/layout/CircleProcess"/>
    <dgm:cxn modelId="{809E1497-6B6B-4B1D-AB9B-944626EB070C}" type="presParOf" srcId="{8776A4E7-8E97-4983-B0F1-3DBC7D8C33CE}" destId="{19BFA828-2A19-4215-BE05-D6B5EEF84C66}" srcOrd="13" destOrd="0" presId="urn:microsoft.com/office/officeart/2011/layout/CircleProcess"/>
    <dgm:cxn modelId="{B7ACC097-F1A4-40D4-BB51-E3DD109804C8}" type="presParOf" srcId="{19BFA828-2A19-4215-BE05-D6B5EEF84C66}" destId="{F0C6D250-90C9-4268-9A6B-A51DF57979BB}" srcOrd="0" destOrd="0" presId="urn:microsoft.com/office/officeart/2011/layout/CircleProcess"/>
    <dgm:cxn modelId="{4C9B79EE-562B-4CD9-9B4B-BFBADD8A0F92}" type="presParOf" srcId="{8776A4E7-8E97-4983-B0F1-3DBC7D8C33CE}" destId="{A6C17ECE-3B02-431C-B086-AA59C1119C57}" srcOrd="14" destOrd="0" presId="urn:microsoft.com/office/officeart/2011/layout/CircleProcess"/>
    <dgm:cxn modelId="{DCADB1C9-807C-49BA-9463-8E3637725751}" type="presParOf" srcId="{8776A4E7-8E97-4983-B0F1-3DBC7D8C33CE}" destId="{543917CF-0BF4-423F-8DF6-FF5D74856EDA}" srcOrd="15" destOrd="0" presId="urn:microsoft.com/office/officeart/2011/layout/CircleProcess"/>
    <dgm:cxn modelId="{BC976519-30C3-47D2-A5E4-2918C4EA6D5D}" type="presParOf" srcId="{543917CF-0BF4-423F-8DF6-FF5D74856EDA}" destId="{E04639A0-4251-4B9F-9A86-F1E1141672F9}" srcOrd="0" destOrd="0" presId="urn:microsoft.com/office/officeart/2011/layout/CircleProcess"/>
    <dgm:cxn modelId="{9AC88854-85FF-4FCA-A14C-18F1462900D9}" type="presParOf" srcId="{8776A4E7-8E97-4983-B0F1-3DBC7D8C33CE}" destId="{F761EE30-7290-4BC3-BC85-7818A6E72ED2}" srcOrd="16" destOrd="0" presId="urn:microsoft.com/office/officeart/2011/layout/CircleProcess"/>
    <dgm:cxn modelId="{3ADAA0C2-BE30-4135-9C27-D8A0A0621074}" type="presParOf" srcId="{F761EE30-7290-4BC3-BC85-7818A6E72ED2}" destId="{45F26C2C-67DB-40FD-AA72-CB17A12CFF54}" srcOrd="0" destOrd="0" presId="urn:microsoft.com/office/officeart/2011/layout/CircleProcess"/>
    <dgm:cxn modelId="{7B4066FA-2873-4162-9F43-64C4255E2D94}" type="presParOf" srcId="{8776A4E7-8E97-4983-B0F1-3DBC7D8C33CE}" destId="{54524C44-97B2-46FA-8C19-632B8AC81308}" srcOrd="17"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11D10C-3858-41B0-AD5C-AE88AD8172AE}"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EE8E42FD-D4FA-40D5-810C-57C4D9F2E400}">
      <dgm:prSet phldrT="[Text]"/>
      <dgm:spPr/>
      <dgm:t>
        <a:bodyPr/>
        <a:lstStyle/>
        <a:p>
          <a:r>
            <a:rPr lang="en-US" dirty="0"/>
            <a:t>In Existence Since 1972</a:t>
          </a:r>
        </a:p>
      </dgm:t>
    </dgm:pt>
    <dgm:pt modelId="{B12832DC-40EA-4587-A026-3216EA5AF575}" type="parTrans" cxnId="{17A9E673-B0A1-49BE-8F18-22D4DAF6E22C}">
      <dgm:prSet/>
      <dgm:spPr/>
      <dgm:t>
        <a:bodyPr/>
        <a:lstStyle/>
        <a:p>
          <a:endParaRPr lang="en-US"/>
        </a:p>
      </dgm:t>
    </dgm:pt>
    <dgm:pt modelId="{1E780C3D-55B9-4D00-8D93-94E8AA70E144}" type="sibTrans" cxnId="{17A9E673-B0A1-49BE-8F18-22D4DAF6E22C}">
      <dgm:prSet/>
      <dgm:spPr/>
      <dgm:t>
        <a:bodyPr/>
        <a:lstStyle/>
        <a:p>
          <a:endParaRPr lang="en-US"/>
        </a:p>
      </dgm:t>
    </dgm:pt>
    <dgm:pt modelId="{7C68B7C5-7A7F-44A7-9A08-A6D5673ED09A}">
      <dgm:prSet/>
      <dgm:spPr/>
      <dgm:t>
        <a:bodyPr/>
        <a:lstStyle/>
        <a:p>
          <a:r>
            <a:rPr lang="en-US" dirty="0"/>
            <a:t>Not-for-profit</a:t>
          </a:r>
        </a:p>
      </dgm:t>
    </dgm:pt>
    <dgm:pt modelId="{58BDC0AC-B2AF-4068-B079-A80ED36C61B9}" type="parTrans" cxnId="{876067F3-0A65-46C7-91B1-79CDA80DE46B}">
      <dgm:prSet/>
      <dgm:spPr/>
      <dgm:t>
        <a:bodyPr/>
        <a:lstStyle/>
        <a:p>
          <a:endParaRPr lang="en-US"/>
        </a:p>
      </dgm:t>
    </dgm:pt>
    <dgm:pt modelId="{A18DDD85-FE37-42D9-85FC-AE097A947E4A}" type="sibTrans" cxnId="{876067F3-0A65-46C7-91B1-79CDA80DE46B}">
      <dgm:prSet/>
      <dgm:spPr/>
      <dgm:t>
        <a:bodyPr/>
        <a:lstStyle/>
        <a:p>
          <a:endParaRPr lang="en-US"/>
        </a:p>
      </dgm:t>
    </dgm:pt>
    <dgm:pt modelId="{190904A1-ADA0-422C-B299-14C2A2C6CE17}">
      <dgm:prSet/>
      <dgm:spPr/>
      <dgm:t>
        <a:bodyPr/>
        <a:lstStyle/>
        <a:p>
          <a:r>
            <a:rPr lang="en-US" dirty="0"/>
            <a:t>Healthcare Resource </a:t>
          </a:r>
        </a:p>
      </dgm:t>
    </dgm:pt>
    <dgm:pt modelId="{2E4F2080-8CAE-4B6D-BF74-3EDFD324FDC3}" type="parTrans" cxnId="{0E607507-2D21-49A0-B9FD-EE1BC3F99605}">
      <dgm:prSet/>
      <dgm:spPr/>
      <dgm:t>
        <a:bodyPr/>
        <a:lstStyle/>
        <a:p>
          <a:endParaRPr lang="en-US"/>
        </a:p>
      </dgm:t>
    </dgm:pt>
    <dgm:pt modelId="{BCBF4ED6-F2A6-4674-86B2-F49DBD3E0214}" type="sibTrans" cxnId="{0E607507-2D21-49A0-B9FD-EE1BC3F99605}">
      <dgm:prSet/>
      <dgm:spPr/>
      <dgm:t>
        <a:bodyPr/>
        <a:lstStyle/>
        <a:p>
          <a:endParaRPr lang="en-US"/>
        </a:p>
      </dgm:t>
    </dgm:pt>
    <dgm:pt modelId="{F0A3C276-C455-40FD-94F0-219A02EE83BD}">
      <dgm:prSet/>
      <dgm:spPr/>
      <dgm:t>
        <a:bodyPr/>
        <a:lstStyle/>
        <a:p>
          <a:r>
            <a:rPr lang="en-US" dirty="0"/>
            <a:t>Broad Engagement – Hospitals, Clinics, LTC, etc.</a:t>
          </a:r>
        </a:p>
      </dgm:t>
    </dgm:pt>
    <dgm:pt modelId="{23DB7D29-D95E-426B-AE53-6902F04B4B64}" type="parTrans" cxnId="{B728503D-81D4-41F8-B8C8-A52FA4CEA61D}">
      <dgm:prSet/>
      <dgm:spPr/>
      <dgm:t>
        <a:bodyPr/>
        <a:lstStyle/>
        <a:p>
          <a:endParaRPr lang="en-US"/>
        </a:p>
      </dgm:t>
    </dgm:pt>
    <dgm:pt modelId="{0C7DFC9F-294C-4C97-9D32-264279435258}" type="sibTrans" cxnId="{B728503D-81D4-41F8-B8C8-A52FA4CEA61D}">
      <dgm:prSet/>
      <dgm:spPr/>
      <dgm:t>
        <a:bodyPr/>
        <a:lstStyle/>
        <a:p>
          <a:endParaRPr lang="en-US"/>
        </a:p>
      </dgm:t>
    </dgm:pt>
    <dgm:pt modelId="{43F5AF11-902F-4B25-AC6E-9119200127A4}">
      <dgm:prSet/>
      <dgm:spPr/>
      <dgm:t>
        <a:bodyPr/>
        <a:lstStyle/>
        <a:p>
          <a:r>
            <a:rPr lang="en-US" dirty="0"/>
            <a:t>Teams of Experts</a:t>
          </a:r>
        </a:p>
      </dgm:t>
    </dgm:pt>
    <dgm:pt modelId="{BD900F32-57E6-4788-847B-90DDE5F9B168}" type="parTrans" cxnId="{579A0CBE-2469-4BD4-8DA9-4E51341D0535}">
      <dgm:prSet/>
      <dgm:spPr/>
      <dgm:t>
        <a:bodyPr/>
        <a:lstStyle/>
        <a:p>
          <a:endParaRPr lang="en-US"/>
        </a:p>
      </dgm:t>
    </dgm:pt>
    <dgm:pt modelId="{801AB0A6-6619-4FD4-BBD4-F7DBA1939467}" type="sibTrans" cxnId="{579A0CBE-2469-4BD4-8DA9-4E51341D0535}">
      <dgm:prSet/>
      <dgm:spPr/>
      <dgm:t>
        <a:bodyPr/>
        <a:lstStyle/>
        <a:p>
          <a:endParaRPr lang="en-US"/>
        </a:p>
      </dgm:t>
    </dgm:pt>
    <dgm:pt modelId="{945F4AE6-7A26-4197-8933-6CCDD0077B8E}" type="pres">
      <dgm:prSet presAssocID="{5711D10C-3858-41B0-AD5C-AE88AD8172AE}" presName="Name0" presStyleCnt="0">
        <dgm:presLayoutVars>
          <dgm:chMax val="7"/>
          <dgm:chPref val="7"/>
          <dgm:dir/>
        </dgm:presLayoutVars>
      </dgm:prSet>
      <dgm:spPr/>
    </dgm:pt>
    <dgm:pt modelId="{D066F2F9-25AB-4005-A48B-055AEC3442B1}" type="pres">
      <dgm:prSet presAssocID="{5711D10C-3858-41B0-AD5C-AE88AD8172AE}" presName="Name1" presStyleCnt="0"/>
      <dgm:spPr/>
    </dgm:pt>
    <dgm:pt modelId="{208F75F4-98F2-4C58-994A-20648ED2EA07}" type="pres">
      <dgm:prSet presAssocID="{5711D10C-3858-41B0-AD5C-AE88AD8172AE}" presName="cycle" presStyleCnt="0"/>
      <dgm:spPr/>
    </dgm:pt>
    <dgm:pt modelId="{DAD24059-2DB5-4B2A-99DD-B7B830EAAC24}" type="pres">
      <dgm:prSet presAssocID="{5711D10C-3858-41B0-AD5C-AE88AD8172AE}" presName="srcNode" presStyleLbl="node1" presStyleIdx="0" presStyleCnt="5"/>
      <dgm:spPr/>
    </dgm:pt>
    <dgm:pt modelId="{AE8BFFE7-FFDF-43A3-B546-7AA37A18C034}" type="pres">
      <dgm:prSet presAssocID="{5711D10C-3858-41B0-AD5C-AE88AD8172AE}" presName="conn" presStyleLbl="parChTrans1D2" presStyleIdx="0" presStyleCnt="1"/>
      <dgm:spPr/>
    </dgm:pt>
    <dgm:pt modelId="{FF295AD8-DA40-48BE-94C5-61873B407BCF}" type="pres">
      <dgm:prSet presAssocID="{5711D10C-3858-41B0-AD5C-AE88AD8172AE}" presName="extraNode" presStyleLbl="node1" presStyleIdx="0" presStyleCnt="5"/>
      <dgm:spPr/>
    </dgm:pt>
    <dgm:pt modelId="{56DEA8E9-1714-4327-A6B2-95C2EA3D3009}" type="pres">
      <dgm:prSet presAssocID="{5711D10C-3858-41B0-AD5C-AE88AD8172AE}" presName="dstNode" presStyleLbl="node1" presStyleIdx="0" presStyleCnt="5"/>
      <dgm:spPr/>
    </dgm:pt>
    <dgm:pt modelId="{C5BAAF5C-5B1A-4F9F-B9BA-305592E1FCF6}" type="pres">
      <dgm:prSet presAssocID="{EE8E42FD-D4FA-40D5-810C-57C4D9F2E400}" presName="text_1" presStyleLbl="node1" presStyleIdx="0" presStyleCnt="5">
        <dgm:presLayoutVars>
          <dgm:bulletEnabled val="1"/>
        </dgm:presLayoutVars>
      </dgm:prSet>
      <dgm:spPr/>
    </dgm:pt>
    <dgm:pt modelId="{16663EDF-716A-4FE5-B6F3-B30714C1159B}" type="pres">
      <dgm:prSet presAssocID="{EE8E42FD-D4FA-40D5-810C-57C4D9F2E400}" presName="accent_1" presStyleCnt="0"/>
      <dgm:spPr/>
    </dgm:pt>
    <dgm:pt modelId="{C46834AC-B795-43C7-A5D5-5726EAD03678}" type="pres">
      <dgm:prSet presAssocID="{EE8E42FD-D4FA-40D5-810C-57C4D9F2E400}" presName="accentRepeatNode" presStyleLbl="solidFgAcc1" presStyleIdx="0" presStyleCnt="5"/>
      <dgm:spPr/>
    </dgm:pt>
    <dgm:pt modelId="{A5DAE8F4-9240-454D-A1CB-B68D59F8A7DD}" type="pres">
      <dgm:prSet presAssocID="{7C68B7C5-7A7F-44A7-9A08-A6D5673ED09A}" presName="text_2" presStyleLbl="node1" presStyleIdx="1" presStyleCnt="5">
        <dgm:presLayoutVars>
          <dgm:bulletEnabled val="1"/>
        </dgm:presLayoutVars>
      </dgm:prSet>
      <dgm:spPr/>
    </dgm:pt>
    <dgm:pt modelId="{16FD1DD8-D315-44B9-80EE-BDB0B512ED00}" type="pres">
      <dgm:prSet presAssocID="{7C68B7C5-7A7F-44A7-9A08-A6D5673ED09A}" presName="accent_2" presStyleCnt="0"/>
      <dgm:spPr/>
    </dgm:pt>
    <dgm:pt modelId="{E2AF904B-455F-4E0E-B3EA-8B1C65300C72}" type="pres">
      <dgm:prSet presAssocID="{7C68B7C5-7A7F-44A7-9A08-A6D5673ED09A}" presName="accentRepeatNode" presStyleLbl="solidFgAcc1" presStyleIdx="1" presStyleCnt="5"/>
      <dgm:spPr/>
    </dgm:pt>
    <dgm:pt modelId="{D25EAA0E-E363-447B-A8F7-45BA011A9F4F}" type="pres">
      <dgm:prSet presAssocID="{190904A1-ADA0-422C-B299-14C2A2C6CE17}" presName="text_3" presStyleLbl="node1" presStyleIdx="2" presStyleCnt="5">
        <dgm:presLayoutVars>
          <dgm:bulletEnabled val="1"/>
        </dgm:presLayoutVars>
      </dgm:prSet>
      <dgm:spPr/>
    </dgm:pt>
    <dgm:pt modelId="{2026ABFA-4C01-42B5-AB61-4FB882675784}" type="pres">
      <dgm:prSet presAssocID="{190904A1-ADA0-422C-B299-14C2A2C6CE17}" presName="accent_3" presStyleCnt="0"/>
      <dgm:spPr/>
    </dgm:pt>
    <dgm:pt modelId="{F071AA92-DAEE-417F-9D9F-3800DA1A16F3}" type="pres">
      <dgm:prSet presAssocID="{190904A1-ADA0-422C-B299-14C2A2C6CE17}" presName="accentRepeatNode" presStyleLbl="solidFgAcc1" presStyleIdx="2" presStyleCnt="5"/>
      <dgm:spPr/>
    </dgm:pt>
    <dgm:pt modelId="{C271A222-98EB-4A9F-AEA5-EA48D117F7B5}" type="pres">
      <dgm:prSet presAssocID="{F0A3C276-C455-40FD-94F0-219A02EE83BD}" presName="text_4" presStyleLbl="node1" presStyleIdx="3" presStyleCnt="5">
        <dgm:presLayoutVars>
          <dgm:bulletEnabled val="1"/>
        </dgm:presLayoutVars>
      </dgm:prSet>
      <dgm:spPr/>
    </dgm:pt>
    <dgm:pt modelId="{FE2A0B40-D254-4AD0-9841-DF07C2100496}" type="pres">
      <dgm:prSet presAssocID="{F0A3C276-C455-40FD-94F0-219A02EE83BD}" presName="accent_4" presStyleCnt="0"/>
      <dgm:spPr/>
    </dgm:pt>
    <dgm:pt modelId="{DC36EB5F-D302-4AE3-8F59-10628BC1E539}" type="pres">
      <dgm:prSet presAssocID="{F0A3C276-C455-40FD-94F0-219A02EE83BD}" presName="accentRepeatNode" presStyleLbl="solidFgAcc1" presStyleIdx="3" presStyleCnt="5"/>
      <dgm:spPr/>
    </dgm:pt>
    <dgm:pt modelId="{CA10DD81-AC5C-4983-8F7B-BAF290637047}" type="pres">
      <dgm:prSet presAssocID="{43F5AF11-902F-4B25-AC6E-9119200127A4}" presName="text_5" presStyleLbl="node1" presStyleIdx="4" presStyleCnt="5">
        <dgm:presLayoutVars>
          <dgm:bulletEnabled val="1"/>
        </dgm:presLayoutVars>
      </dgm:prSet>
      <dgm:spPr/>
    </dgm:pt>
    <dgm:pt modelId="{E1D9B3A0-FFF5-4860-8109-0A9B1DBD853D}" type="pres">
      <dgm:prSet presAssocID="{43F5AF11-902F-4B25-AC6E-9119200127A4}" presName="accent_5" presStyleCnt="0"/>
      <dgm:spPr/>
    </dgm:pt>
    <dgm:pt modelId="{0519D45F-F32E-450C-9703-3ECC71952541}" type="pres">
      <dgm:prSet presAssocID="{43F5AF11-902F-4B25-AC6E-9119200127A4}" presName="accentRepeatNode" presStyleLbl="solidFgAcc1" presStyleIdx="4" presStyleCnt="5"/>
      <dgm:spPr/>
    </dgm:pt>
  </dgm:ptLst>
  <dgm:cxnLst>
    <dgm:cxn modelId="{0E607507-2D21-49A0-B9FD-EE1BC3F99605}" srcId="{5711D10C-3858-41B0-AD5C-AE88AD8172AE}" destId="{190904A1-ADA0-422C-B299-14C2A2C6CE17}" srcOrd="2" destOrd="0" parTransId="{2E4F2080-8CAE-4B6D-BF74-3EDFD324FDC3}" sibTransId="{BCBF4ED6-F2A6-4674-86B2-F49DBD3E0214}"/>
    <dgm:cxn modelId="{B728503D-81D4-41F8-B8C8-A52FA4CEA61D}" srcId="{5711D10C-3858-41B0-AD5C-AE88AD8172AE}" destId="{F0A3C276-C455-40FD-94F0-219A02EE83BD}" srcOrd="3" destOrd="0" parTransId="{23DB7D29-D95E-426B-AE53-6902F04B4B64}" sibTransId="{0C7DFC9F-294C-4C97-9D32-264279435258}"/>
    <dgm:cxn modelId="{CA4B4069-07E6-42FA-AAD7-4BFF520C47F4}" type="presOf" srcId="{7C68B7C5-7A7F-44A7-9A08-A6D5673ED09A}" destId="{A5DAE8F4-9240-454D-A1CB-B68D59F8A7DD}" srcOrd="0" destOrd="0" presId="urn:microsoft.com/office/officeart/2008/layout/VerticalCurvedList"/>
    <dgm:cxn modelId="{83EC424F-77F7-423E-B4BF-BDAA63DB4007}" type="presOf" srcId="{190904A1-ADA0-422C-B299-14C2A2C6CE17}" destId="{D25EAA0E-E363-447B-A8F7-45BA011A9F4F}" srcOrd="0" destOrd="0" presId="urn:microsoft.com/office/officeart/2008/layout/VerticalCurvedList"/>
    <dgm:cxn modelId="{17A9E673-B0A1-49BE-8F18-22D4DAF6E22C}" srcId="{5711D10C-3858-41B0-AD5C-AE88AD8172AE}" destId="{EE8E42FD-D4FA-40D5-810C-57C4D9F2E400}" srcOrd="0" destOrd="0" parTransId="{B12832DC-40EA-4587-A026-3216EA5AF575}" sibTransId="{1E780C3D-55B9-4D00-8D93-94E8AA70E144}"/>
    <dgm:cxn modelId="{D1237F90-2164-4520-B62B-209B9BCA52A9}" type="presOf" srcId="{5711D10C-3858-41B0-AD5C-AE88AD8172AE}" destId="{945F4AE6-7A26-4197-8933-6CCDD0077B8E}" srcOrd="0" destOrd="0" presId="urn:microsoft.com/office/officeart/2008/layout/VerticalCurvedList"/>
    <dgm:cxn modelId="{3269DBB3-5353-4B2C-8F0E-7ACA6B760835}" type="presOf" srcId="{1E780C3D-55B9-4D00-8D93-94E8AA70E144}" destId="{AE8BFFE7-FFDF-43A3-B546-7AA37A18C034}" srcOrd="0" destOrd="0" presId="urn:microsoft.com/office/officeart/2008/layout/VerticalCurvedList"/>
    <dgm:cxn modelId="{1C6FF0B7-B6E1-401B-8F1A-EB877FE45E15}" type="presOf" srcId="{EE8E42FD-D4FA-40D5-810C-57C4D9F2E400}" destId="{C5BAAF5C-5B1A-4F9F-B9BA-305592E1FCF6}" srcOrd="0" destOrd="0" presId="urn:microsoft.com/office/officeart/2008/layout/VerticalCurvedList"/>
    <dgm:cxn modelId="{FC2BA3BB-1FF3-463F-9C36-3259FBBE4A8C}" type="presOf" srcId="{F0A3C276-C455-40FD-94F0-219A02EE83BD}" destId="{C271A222-98EB-4A9F-AEA5-EA48D117F7B5}" srcOrd="0" destOrd="0" presId="urn:microsoft.com/office/officeart/2008/layout/VerticalCurvedList"/>
    <dgm:cxn modelId="{579A0CBE-2469-4BD4-8DA9-4E51341D0535}" srcId="{5711D10C-3858-41B0-AD5C-AE88AD8172AE}" destId="{43F5AF11-902F-4B25-AC6E-9119200127A4}" srcOrd="4" destOrd="0" parTransId="{BD900F32-57E6-4788-847B-90DDE5F9B168}" sibTransId="{801AB0A6-6619-4FD4-BBD4-F7DBA1939467}"/>
    <dgm:cxn modelId="{D923EAF0-2BD4-4375-9B5E-0CE91C9713B2}" type="presOf" srcId="{43F5AF11-902F-4B25-AC6E-9119200127A4}" destId="{CA10DD81-AC5C-4983-8F7B-BAF290637047}" srcOrd="0" destOrd="0" presId="urn:microsoft.com/office/officeart/2008/layout/VerticalCurvedList"/>
    <dgm:cxn modelId="{876067F3-0A65-46C7-91B1-79CDA80DE46B}" srcId="{5711D10C-3858-41B0-AD5C-AE88AD8172AE}" destId="{7C68B7C5-7A7F-44A7-9A08-A6D5673ED09A}" srcOrd="1" destOrd="0" parTransId="{58BDC0AC-B2AF-4068-B079-A80ED36C61B9}" sibTransId="{A18DDD85-FE37-42D9-85FC-AE097A947E4A}"/>
    <dgm:cxn modelId="{F57D210A-C333-4073-ABE2-9B38C2DDBE0B}" type="presParOf" srcId="{945F4AE6-7A26-4197-8933-6CCDD0077B8E}" destId="{D066F2F9-25AB-4005-A48B-055AEC3442B1}" srcOrd="0" destOrd="0" presId="urn:microsoft.com/office/officeart/2008/layout/VerticalCurvedList"/>
    <dgm:cxn modelId="{7B95ED65-71FE-4DBB-88E5-199140E6ADDA}" type="presParOf" srcId="{D066F2F9-25AB-4005-A48B-055AEC3442B1}" destId="{208F75F4-98F2-4C58-994A-20648ED2EA07}" srcOrd="0" destOrd="0" presId="urn:microsoft.com/office/officeart/2008/layout/VerticalCurvedList"/>
    <dgm:cxn modelId="{DA6EF21C-7894-4B59-A322-BDA648A9147D}" type="presParOf" srcId="{208F75F4-98F2-4C58-994A-20648ED2EA07}" destId="{DAD24059-2DB5-4B2A-99DD-B7B830EAAC24}" srcOrd="0" destOrd="0" presId="urn:microsoft.com/office/officeart/2008/layout/VerticalCurvedList"/>
    <dgm:cxn modelId="{A2B27FE4-E8FC-42D5-B3EF-FBC9DA9FDA46}" type="presParOf" srcId="{208F75F4-98F2-4C58-994A-20648ED2EA07}" destId="{AE8BFFE7-FFDF-43A3-B546-7AA37A18C034}" srcOrd="1" destOrd="0" presId="urn:microsoft.com/office/officeart/2008/layout/VerticalCurvedList"/>
    <dgm:cxn modelId="{D9FE5607-F27D-47A8-A1D3-9BC79EC4A806}" type="presParOf" srcId="{208F75F4-98F2-4C58-994A-20648ED2EA07}" destId="{FF295AD8-DA40-48BE-94C5-61873B407BCF}" srcOrd="2" destOrd="0" presId="urn:microsoft.com/office/officeart/2008/layout/VerticalCurvedList"/>
    <dgm:cxn modelId="{947CC66E-634F-4B2A-835F-B088A0C9FFA2}" type="presParOf" srcId="{208F75F4-98F2-4C58-994A-20648ED2EA07}" destId="{56DEA8E9-1714-4327-A6B2-95C2EA3D3009}" srcOrd="3" destOrd="0" presId="urn:microsoft.com/office/officeart/2008/layout/VerticalCurvedList"/>
    <dgm:cxn modelId="{66A427B7-4A39-4DC1-A9AE-CDC454B75ED2}" type="presParOf" srcId="{D066F2F9-25AB-4005-A48B-055AEC3442B1}" destId="{C5BAAF5C-5B1A-4F9F-B9BA-305592E1FCF6}" srcOrd="1" destOrd="0" presId="urn:microsoft.com/office/officeart/2008/layout/VerticalCurvedList"/>
    <dgm:cxn modelId="{2457C538-0B79-47A2-8770-E8E1A809B366}" type="presParOf" srcId="{D066F2F9-25AB-4005-A48B-055AEC3442B1}" destId="{16663EDF-716A-4FE5-B6F3-B30714C1159B}" srcOrd="2" destOrd="0" presId="urn:microsoft.com/office/officeart/2008/layout/VerticalCurvedList"/>
    <dgm:cxn modelId="{864BCF65-D7B3-47F3-B070-AA996AC67FB0}" type="presParOf" srcId="{16663EDF-716A-4FE5-B6F3-B30714C1159B}" destId="{C46834AC-B795-43C7-A5D5-5726EAD03678}" srcOrd="0" destOrd="0" presId="urn:microsoft.com/office/officeart/2008/layout/VerticalCurvedList"/>
    <dgm:cxn modelId="{DDCBC2FA-88AB-40F2-80C7-55E2823972A7}" type="presParOf" srcId="{D066F2F9-25AB-4005-A48B-055AEC3442B1}" destId="{A5DAE8F4-9240-454D-A1CB-B68D59F8A7DD}" srcOrd="3" destOrd="0" presId="urn:microsoft.com/office/officeart/2008/layout/VerticalCurvedList"/>
    <dgm:cxn modelId="{F1B458BD-D49B-4D81-8F61-AFB984D2B6CC}" type="presParOf" srcId="{D066F2F9-25AB-4005-A48B-055AEC3442B1}" destId="{16FD1DD8-D315-44B9-80EE-BDB0B512ED00}" srcOrd="4" destOrd="0" presId="urn:microsoft.com/office/officeart/2008/layout/VerticalCurvedList"/>
    <dgm:cxn modelId="{00E3D6CC-8283-4191-926F-CFCED08942FB}" type="presParOf" srcId="{16FD1DD8-D315-44B9-80EE-BDB0B512ED00}" destId="{E2AF904B-455F-4E0E-B3EA-8B1C65300C72}" srcOrd="0" destOrd="0" presId="urn:microsoft.com/office/officeart/2008/layout/VerticalCurvedList"/>
    <dgm:cxn modelId="{8E3AE82D-E5E6-4BF9-9D0E-5A76EF2068E6}" type="presParOf" srcId="{D066F2F9-25AB-4005-A48B-055AEC3442B1}" destId="{D25EAA0E-E363-447B-A8F7-45BA011A9F4F}" srcOrd="5" destOrd="0" presId="urn:microsoft.com/office/officeart/2008/layout/VerticalCurvedList"/>
    <dgm:cxn modelId="{877A8043-7AC7-4956-9F58-9F02CDA57D8D}" type="presParOf" srcId="{D066F2F9-25AB-4005-A48B-055AEC3442B1}" destId="{2026ABFA-4C01-42B5-AB61-4FB882675784}" srcOrd="6" destOrd="0" presId="urn:microsoft.com/office/officeart/2008/layout/VerticalCurvedList"/>
    <dgm:cxn modelId="{AD92B9E7-3589-474C-AFD5-31C9941D740D}" type="presParOf" srcId="{2026ABFA-4C01-42B5-AB61-4FB882675784}" destId="{F071AA92-DAEE-417F-9D9F-3800DA1A16F3}" srcOrd="0" destOrd="0" presId="urn:microsoft.com/office/officeart/2008/layout/VerticalCurvedList"/>
    <dgm:cxn modelId="{E2B36324-73F5-4B3C-A738-37CC82EAE242}" type="presParOf" srcId="{D066F2F9-25AB-4005-A48B-055AEC3442B1}" destId="{C271A222-98EB-4A9F-AEA5-EA48D117F7B5}" srcOrd="7" destOrd="0" presId="urn:microsoft.com/office/officeart/2008/layout/VerticalCurvedList"/>
    <dgm:cxn modelId="{2A4B7E99-BB2F-466C-8EFA-516A4E32E559}" type="presParOf" srcId="{D066F2F9-25AB-4005-A48B-055AEC3442B1}" destId="{FE2A0B40-D254-4AD0-9841-DF07C2100496}" srcOrd="8" destOrd="0" presId="urn:microsoft.com/office/officeart/2008/layout/VerticalCurvedList"/>
    <dgm:cxn modelId="{6A0582BD-CFE6-4A5A-9255-5148EA411262}" type="presParOf" srcId="{FE2A0B40-D254-4AD0-9841-DF07C2100496}" destId="{DC36EB5F-D302-4AE3-8F59-10628BC1E539}" srcOrd="0" destOrd="0" presId="urn:microsoft.com/office/officeart/2008/layout/VerticalCurvedList"/>
    <dgm:cxn modelId="{FF984FD5-3580-432B-9804-5B269AEAD916}" type="presParOf" srcId="{D066F2F9-25AB-4005-A48B-055AEC3442B1}" destId="{CA10DD81-AC5C-4983-8F7B-BAF290637047}" srcOrd="9" destOrd="0" presId="urn:microsoft.com/office/officeart/2008/layout/VerticalCurvedList"/>
    <dgm:cxn modelId="{C5F9B668-EE65-40E3-9754-1671C3099F79}" type="presParOf" srcId="{D066F2F9-25AB-4005-A48B-055AEC3442B1}" destId="{E1D9B3A0-FFF5-4860-8109-0A9B1DBD853D}" srcOrd="10" destOrd="0" presId="urn:microsoft.com/office/officeart/2008/layout/VerticalCurvedList"/>
    <dgm:cxn modelId="{A0C9B4CB-9E1F-4140-95E2-082C4650A393}" type="presParOf" srcId="{E1D9B3A0-FFF5-4860-8109-0A9B1DBD853D}" destId="{0519D45F-F32E-450C-9703-3ECC7195254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14702F0-1E68-48EE-8C04-31D51B087A6B}" type="doc">
      <dgm:prSet loTypeId="urn:microsoft.com/office/officeart/2008/layout/VerticalAccentList" loCatId="list" qsTypeId="urn:microsoft.com/office/officeart/2005/8/quickstyle/simple1" qsCatId="simple" csTypeId="urn:microsoft.com/office/officeart/2005/8/colors/colorful1" csCatId="colorful" phldr="1"/>
      <dgm:spPr/>
      <dgm:t>
        <a:bodyPr/>
        <a:lstStyle/>
        <a:p>
          <a:endParaRPr lang="en-US"/>
        </a:p>
      </dgm:t>
    </dgm:pt>
    <dgm:pt modelId="{C802F823-652D-4618-ABBD-CBB83F18BE13}">
      <dgm:prSet phldrT="[Text]"/>
      <dgm:spPr/>
      <dgm:t>
        <a:bodyPr/>
        <a:lstStyle/>
        <a:p>
          <a:r>
            <a:rPr lang="en-US" dirty="0"/>
            <a:t>QIO- 45 Years</a:t>
          </a:r>
        </a:p>
      </dgm:t>
    </dgm:pt>
    <dgm:pt modelId="{96CCF713-37E5-4EC4-B2C8-C7008ABC09B9}" type="parTrans" cxnId="{F3C54AA7-D1F9-4709-AD8E-77D41F7177BB}">
      <dgm:prSet/>
      <dgm:spPr/>
      <dgm:t>
        <a:bodyPr/>
        <a:lstStyle/>
        <a:p>
          <a:endParaRPr lang="en-US"/>
        </a:p>
      </dgm:t>
    </dgm:pt>
    <dgm:pt modelId="{6489E2B4-32E5-43CC-A84A-799FD272E93E}" type="sibTrans" cxnId="{F3C54AA7-D1F9-4709-AD8E-77D41F7177BB}">
      <dgm:prSet/>
      <dgm:spPr/>
      <dgm:t>
        <a:bodyPr/>
        <a:lstStyle/>
        <a:p>
          <a:endParaRPr lang="en-US"/>
        </a:p>
      </dgm:t>
    </dgm:pt>
    <dgm:pt modelId="{7A514F1B-C0A1-44E7-993F-8241D6E0FBF8}">
      <dgm:prSet/>
      <dgm:spPr/>
      <dgm:t>
        <a:bodyPr/>
        <a:lstStyle/>
        <a:p>
          <a:r>
            <a:rPr lang="en-US" dirty="0"/>
            <a:t>Regional Extension Center- 6 Years</a:t>
          </a:r>
        </a:p>
      </dgm:t>
    </dgm:pt>
    <dgm:pt modelId="{7FC187F3-0DE8-4568-AE3F-2835EBA6557C}" type="parTrans" cxnId="{B2D7F96B-F336-4CFE-AE1E-613CA47A9BBD}">
      <dgm:prSet/>
      <dgm:spPr/>
      <dgm:t>
        <a:bodyPr/>
        <a:lstStyle/>
        <a:p>
          <a:endParaRPr lang="en-US"/>
        </a:p>
      </dgm:t>
    </dgm:pt>
    <dgm:pt modelId="{355F23EA-31D9-42A5-B92D-A1BEFE774C1C}" type="sibTrans" cxnId="{B2D7F96B-F336-4CFE-AE1E-613CA47A9BBD}">
      <dgm:prSet/>
      <dgm:spPr/>
      <dgm:t>
        <a:bodyPr/>
        <a:lstStyle/>
        <a:p>
          <a:endParaRPr lang="en-US"/>
        </a:p>
      </dgm:t>
    </dgm:pt>
    <dgm:pt modelId="{7E68C957-6D9A-4EF8-915A-63C7D0FD3DEB}">
      <dgm:prSet/>
      <dgm:spPr/>
      <dgm:t>
        <a:bodyPr/>
        <a:lstStyle/>
        <a:p>
          <a:r>
            <a:rPr lang="en-US" dirty="0"/>
            <a:t>Hospital Quality Measures- 16 Years</a:t>
          </a:r>
        </a:p>
      </dgm:t>
    </dgm:pt>
    <dgm:pt modelId="{B004268C-9C77-4551-87BB-B76400E75061}" type="parTrans" cxnId="{F08F849F-6447-48C7-8992-D2C4F956FC49}">
      <dgm:prSet/>
      <dgm:spPr/>
      <dgm:t>
        <a:bodyPr/>
        <a:lstStyle/>
        <a:p>
          <a:endParaRPr lang="en-US"/>
        </a:p>
      </dgm:t>
    </dgm:pt>
    <dgm:pt modelId="{7A1F018F-F121-4D67-B88A-A4993129BBF6}" type="sibTrans" cxnId="{F08F849F-6447-48C7-8992-D2C4F956FC49}">
      <dgm:prSet/>
      <dgm:spPr/>
      <dgm:t>
        <a:bodyPr/>
        <a:lstStyle/>
        <a:p>
          <a:endParaRPr lang="en-US"/>
        </a:p>
      </dgm:t>
    </dgm:pt>
    <dgm:pt modelId="{4172DBBD-014A-47C4-95F0-12FF5B34EF2E}">
      <dgm:prSet/>
      <dgm:spPr/>
      <dgm:t>
        <a:bodyPr/>
        <a:lstStyle/>
        <a:p>
          <a:r>
            <a:rPr lang="en-US" dirty="0"/>
            <a:t>Analytics for Quality Programs- 23 Years</a:t>
          </a:r>
        </a:p>
      </dgm:t>
    </dgm:pt>
    <dgm:pt modelId="{84E0452A-50CB-4E52-BE0B-B153615BB9F4}" type="parTrans" cxnId="{3354C976-4DCD-491F-963D-6F1CA0197DAB}">
      <dgm:prSet/>
      <dgm:spPr/>
      <dgm:t>
        <a:bodyPr/>
        <a:lstStyle/>
        <a:p>
          <a:endParaRPr lang="en-US"/>
        </a:p>
      </dgm:t>
    </dgm:pt>
    <dgm:pt modelId="{FA3EED12-E6A0-4C59-BE67-83CE077A52F9}" type="sibTrans" cxnId="{3354C976-4DCD-491F-963D-6F1CA0197DAB}">
      <dgm:prSet/>
      <dgm:spPr/>
      <dgm:t>
        <a:bodyPr/>
        <a:lstStyle/>
        <a:p>
          <a:endParaRPr lang="en-US"/>
        </a:p>
      </dgm:t>
    </dgm:pt>
    <dgm:pt modelId="{C3538AF5-0FE9-4C4D-ABF6-32B0300E97F1}">
      <dgm:prSet/>
      <dgm:spPr/>
      <dgm:t>
        <a:bodyPr/>
        <a:lstStyle/>
        <a:p>
          <a:r>
            <a:rPr lang="en-US" dirty="0"/>
            <a:t>Value Based Payment Programs-11 years</a:t>
          </a:r>
        </a:p>
      </dgm:t>
    </dgm:pt>
    <dgm:pt modelId="{B8E2FBF6-6F57-4D32-B891-BF434A8076E5}" type="parTrans" cxnId="{25F8E5EA-E9AE-4D5D-BC60-B1DDCCEC1D6E}">
      <dgm:prSet/>
      <dgm:spPr/>
      <dgm:t>
        <a:bodyPr/>
        <a:lstStyle/>
        <a:p>
          <a:endParaRPr lang="en-US"/>
        </a:p>
      </dgm:t>
    </dgm:pt>
    <dgm:pt modelId="{F97426E8-49E0-4D40-90C4-E549D6BAC99F}" type="sibTrans" cxnId="{25F8E5EA-E9AE-4D5D-BC60-B1DDCCEC1D6E}">
      <dgm:prSet/>
      <dgm:spPr/>
      <dgm:t>
        <a:bodyPr/>
        <a:lstStyle/>
        <a:p>
          <a:endParaRPr lang="en-US"/>
        </a:p>
      </dgm:t>
    </dgm:pt>
    <dgm:pt modelId="{1650A9B3-5813-4858-96F7-A06FBEF6B940}">
      <dgm:prSet/>
      <dgm:spPr/>
      <dgm:t>
        <a:bodyPr/>
        <a:lstStyle/>
        <a:p>
          <a:r>
            <a:rPr lang="en-US" dirty="0"/>
            <a:t>Case Review- 47 Years</a:t>
          </a:r>
        </a:p>
      </dgm:t>
    </dgm:pt>
    <dgm:pt modelId="{EBAD4F95-21ED-4110-B605-87F6C9C04BC3}" type="parTrans" cxnId="{8B623DD8-0973-411A-B2B4-FB5FC18B980E}">
      <dgm:prSet/>
      <dgm:spPr/>
      <dgm:t>
        <a:bodyPr/>
        <a:lstStyle/>
        <a:p>
          <a:endParaRPr lang="en-US"/>
        </a:p>
      </dgm:t>
    </dgm:pt>
    <dgm:pt modelId="{4953E46E-608A-400C-AC8B-8DC5A119EE1E}" type="sibTrans" cxnId="{8B623DD8-0973-411A-B2B4-FB5FC18B980E}">
      <dgm:prSet/>
      <dgm:spPr/>
      <dgm:t>
        <a:bodyPr/>
        <a:lstStyle/>
        <a:p>
          <a:endParaRPr lang="en-US"/>
        </a:p>
      </dgm:t>
    </dgm:pt>
    <dgm:pt modelId="{49ECD0FC-0F94-43F0-8AD9-98FFF57881C4}">
      <dgm:prSet/>
      <dgm:spPr/>
      <dgm:t>
        <a:bodyPr/>
        <a:lstStyle/>
        <a:p>
          <a:r>
            <a:rPr lang="en-US" dirty="0"/>
            <a:t>HIPAA Solution- 8 Years</a:t>
          </a:r>
        </a:p>
      </dgm:t>
    </dgm:pt>
    <dgm:pt modelId="{E9CDFBAF-7C9F-4800-8758-54A1E0507AD5}" type="parTrans" cxnId="{2944DCF5-C7CD-4B2E-9BAA-8B89FD218034}">
      <dgm:prSet/>
      <dgm:spPr/>
      <dgm:t>
        <a:bodyPr/>
        <a:lstStyle/>
        <a:p>
          <a:endParaRPr lang="en-US"/>
        </a:p>
      </dgm:t>
    </dgm:pt>
    <dgm:pt modelId="{40DC73CC-B12E-47D7-B4EF-91EB7498D716}" type="sibTrans" cxnId="{2944DCF5-C7CD-4B2E-9BAA-8B89FD218034}">
      <dgm:prSet/>
      <dgm:spPr/>
      <dgm:t>
        <a:bodyPr/>
        <a:lstStyle/>
        <a:p>
          <a:endParaRPr lang="en-US"/>
        </a:p>
      </dgm:t>
    </dgm:pt>
    <dgm:pt modelId="{E20B92F5-6610-4356-B1FE-1B8DFBE5EEB4}">
      <dgm:prSet/>
      <dgm:spPr/>
      <dgm:t>
        <a:bodyPr/>
        <a:lstStyle/>
        <a:p>
          <a:r>
            <a:rPr lang="en-US" dirty="0"/>
            <a:t>Long-Term Care Quality Improvement- 20 years</a:t>
          </a:r>
        </a:p>
      </dgm:t>
    </dgm:pt>
    <dgm:pt modelId="{ADB5C8B2-43F3-4F39-9C0E-3287C24C6FA4}" type="parTrans" cxnId="{08CDD8C3-9492-40C2-8727-A4BC50002F5D}">
      <dgm:prSet/>
      <dgm:spPr/>
      <dgm:t>
        <a:bodyPr/>
        <a:lstStyle/>
        <a:p>
          <a:endParaRPr lang="en-US"/>
        </a:p>
      </dgm:t>
    </dgm:pt>
    <dgm:pt modelId="{A6D79F96-91D6-4351-AD0E-00FFE02ADE73}" type="sibTrans" cxnId="{08CDD8C3-9492-40C2-8727-A4BC50002F5D}">
      <dgm:prSet/>
      <dgm:spPr/>
      <dgm:t>
        <a:bodyPr/>
        <a:lstStyle/>
        <a:p>
          <a:endParaRPr lang="en-US"/>
        </a:p>
      </dgm:t>
    </dgm:pt>
    <dgm:pt modelId="{2871D94B-D1C7-4E0C-AE85-1001E1FA98E3}" type="pres">
      <dgm:prSet presAssocID="{C14702F0-1E68-48EE-8C04-31D51B087A6B}" presName="Name0" presStyleCnt="0">
        <dgm:presLayoutVars>
          <dgm:chMax/>
          <dgm:chPref/>
          <dgm:dir/>
        </dgm:presLayoutVars>
      </dgm:prSet>
      <dgm:spPr/>
    </dgm:pt>
    <dgm:pt modelId="{15A98A48-8554-467A-A9D4-021358A05F2E}" type="pres">
      <dgm:prSet presAssocID="{C802F823-652D-4618-ABBD-CBB83F18BE13}" presName="parenttextcomposite" presStyleCnt="0"/>
      <dgm:spPr/>
    </dgm:pt>
    <dgm:pt modelId="{5F512801-D8CA-4F32-B953-419C190E2AEB}" type="pres">
      <dgm:prSet presAssocID="{C802F823-652D-4618-ABBD-CBB83F18BE13}" presName="parenttext" presStyleLbl="revTx" presStyleIdx="0" presStyleCnt="8">
        <dgm:presLayoutVars>
          <dgm:chMax/>
          <dgm:chPref val="2"/>
          <dgm:bulletEnabled val="1"/>
        </dgm:presLayoutVars>
      </dgm:prSet>
      <dgm:spPr/>
    </dgm:pt>
    <dgm:pt modelId="{8CDF8874-1B41-47D4-9548-F4B65F6F5A9A}" type="pres">
      <dgm:prSet presAssocID="{C802F823-652D-4618-ABBD-CBB83F18BE13}" presName="parallelogramComposite" presStyleCnt="0"/>
      <dgm:spPr/>
    </dgm:pt>
    <dgm:pt modelId="{F0FB411E-3245-4F39-B392-DC4ED23BCCC0}" type="pres">
      <dgm:prSet presAssocID="{C802F823-652D-4618-ABBD-CBB83F18BE13}" presName="parallelogram1" presStyleLbl="alignNode1" presStyleIdx="0" presStyleCnt="56"/>
      <dgm:spPr/>
    </dgm:pt>
    <dgm:pt modelId="{CC134227-3816-44D0-A215-13179EE47300}" type="pres">
      <dgm:prSet presAssocID="{C802F823-652D-4618-ABBD-CBB83F18BE13}" presName="parallelogram2" presStyleLbl="alignNode1" presStyleIdx="1" presStyleCnt="56"/>
      <dgm:spPr/>
    </dgm:pt>
    <dgm:pt modelId="{9D71E6EE-BEE3-46B2-BD1B-EBED572DE439}" type="pres">
      <dgm:prSet presAssocID="{C802F823-652D-4618-ABBD-CBB83F18BE13}" presName="parallelogram3" presStyleLbl="alignNode1" presStyleIdx="2" presStyleCnt="56"/>
      <dgm:spPr/>
    </dgm:pt>
    <dgm:pt modelId="{A2AAEB6C-1997-456B-A54F-E3D8D0842F06}" type="pres">
      <dgm:prSet presAssocID="{C802F823-652D-4618-ABBD-CBB83F18BE13}" presName="parallelogram4" presStyleLbl="alignNode1" presStyleIdx="3" presStyleCnt="56"/>
      <dgm:spPr/>
    </dgm:pt>
    <dgm:pt modelId="{D191A163-9EBD-4DEB-8EA7-870AF8DA35C4}" type="pres">
      <dgm:prSet presAssocID="{C802F823-652D-4618-ABBD-CBB83F18BE13}" presName="parallelogram5" presStyleLbl="alignNode1" presStyleIdx="4" presStyleCnt="56"/>
      <dgm:spPr/>
    </dgm:pt>
    <dgm:pt modelId="{CD4E80DF-5FDA-4FE3-A260-AF978C3DF79A}" type="pres">
      <dgm:prSet presAssocID="{C802F823-652D-4618-ABBD-CBB83F18BE13}" presName="parallelogram6" presStyleLbl="alignNode1" presStyleIdx="5" presStyleCnt="56"/>
      <dgm:spPr/>
    </dgm:pt>
    <dgm:pt modelId="{53FD65B6-9154-41D8-A791-034AFCEB6A15}" type="pres">
      <dgm:prSet presAssocID="{C802F823-652D-4618-ABBD-CBB83F18BE13}" presName="parallelogram7" presStyleLbl="alignNode1" presStyleIdx="6" presStyleCnt="56"/>
      <dgm:spPr/>
    </dgm:pt>
    <dgm:pt modelId="{D242B011-AC22-4591-950E-FFAB63BAA475}" type="pres">
      <dgm:prSet presAssocID="{6489E2B4-32E5-43CC-A84A-799FD272E93E}" presName="sibTrans" presStyleCnt="0"/>
      <dgm:spPr/>
    </dgm:pt>
    <dgm:pt modelId="{9F4CEB50-5F4B-4D4A-AC79-32EA7B8D02F1}" type="pres">
      <dgm:prSet presAssocID="{7A514F1B-C0A1-44E7-993F-8241D6E0FBF8}" presName="parenttextcomposite" presStyleCnt="0"/>
      <dgm:spPr/>
    </dgm:pt>
    <dgm:pt modelId="{2A0BA9F3-2BCD-4CAD-AB18-2FDB8BA7BCBE}" type="pres">
      <dgm:prSet presAssocID="{7A514F1B-C0A1-44E7-993F-8241D6E0FBF8}" presName="parenttext" presStyleLbl="revTx" presStyleIdx="1" presStyleCnt="8">
        <dgm:presLayoutVars>
          <dgm:chMax/>
          <dgm:chPref val="2"/>
          <dgm:bulletEnabled val="1"/>
        </dgm:presLayoutVars>
      </dgm:prSet>
      <dgm:spPr/>
    </dgm:pt>
    <dgm:pt modelId="{ECCC2733-B737-4347-85A9-E97B39B14DEA}" type="pres">
      <dgm:prSet presAssocID="{7A514F1B-C0A1-44E7-993F-8241D6E0FBF8}" presName="parallelogramComposite" presStyleCnt="0"/>
      <dgm:spPr/>
    </dgm:pt>
    <dgm:pt modelId="{D7F0440F-CFF2-46B0-B382-2C628E8FD0B6}" type="pres">
      <dgm:prSet presAssocID="{7A514F1B-C0A1-44E7-993F-8241D6E0FBF8}" presName="parallelogram1" presStyleLbl="alignNode1" presStyleIdx="7" presStyleCnt="56"/>
      <dgm:spPr/>
    </dgm:pt>
    <dgm:pt modelId="{5823303C-184C-4341-A72D-A67CDDD41329}" type="pres">
      <dgm:prSet presAssocID="{7A514F1B-C0A1-44E7-993F-8241D6E0FBF8}" presName="parallelogram2" presStyleLbl="alignNode1" presStyleIdx="8" presStyleCnt="56"/>
      <dgm:spPr/>
    </dgm:pt>
    <dgm:pt modelId="{BF69980B-5C43-46ED-B47B-5284B6CAFA24}" type="pres">
      <dgm:prSet presAssocID="{7A514F1B-C0A1-44E7-993F-8241D6E0FBF8}" presName="parallelogram3" presStyleLbl="alignNode1" presStyleIdx="9" presStyleCnt="56"/>
      <dgm:spPr/>
    </dgm:pt>
    <dgm:pt modelId="{02971D5A-A918-43C2-896B-7D7462634D0D}" type="pres">
      <dgm:prSet presAssocID="{7A514F1B-C0A1-44E7-993F-8241D6E0FBF8}" presName="parallelogram4" presStyleLbl="alignNode1" presStyleIdx="10" presStyleCnt="56"/>
      <dgm:spPr/>
    </dgm:pt>
    <dgm:pt modelId="{239286DF-6AED-4E62-B89F-BDE1915EA3F1}" type="pres">
      <dgm:prSet presAssocID="{7A514F1B-C0A1-44E7-993F-8241D6E0FBF8}" presName="parallelogram5" presStyleLbl="alignNode1" presStyleIdx="11" presStyleCnt="56"/>
      <dgm:spPr/>
    </dgm:pt>
    <dgm:pt modelId="{B33BD4F6-8F9D-4AD9-9D18-1BA17EE84AC3}" type="pres">
      <dgm:prSet presAssocID="{7A514F1B-C0A1-44E7-993F-8241D6E0FBF8}" presName="parallelogram6" presStyleLbl="alignNode1" presStyleIdx="12" presStyleCnt="56"/>
      <dgm:spPr/>
    </dgm:pt>
    <dgm:pt modelId="{0F788B94-F8B4-4CCE-A39B-D7598F58B82D}" type="pres">
      <dgm:prSet presAssocID="{7A514F1B-C0A1-44E7-993F-8241D6E0FBF8}" presName="parallelogram7" presStyleLbl="alignNode1" presStyleIdx="13" presStyleCnt="56"/>
      <dgm:spPr/>
    </dgm:pt>
    <dgm:pt modelId="{D98DB384-61B7-4D1E-991A-13C3E18D57FF}" type="pres">
      <dgm:prSet presAssocID="{355F23EA-31D9-42A5-B92D-A1BEFE774C1C}" presName="sibTrans" presStyleCnt="0"/>
      <dgm:spPr/>
    </dgm:pt>
    <dgm:pt modelId="{CAA0D85D-89BA-4074-8C0B-6CD390F2DEC4}" type="pres">
      <dgm:prSet presAssocID="{7E68C957-6D9A-4EF8-915A-63C7D0FD3DEB}" presName="parenttextcomposite" presStyleCnt="0"/>
      <dgm:spPr/>
    </dgm:pt>
    <dgm:pt modelId="{05EBAB12-CFAF-40CF-A79C-E0855262DB46}" type="pres">
      <dgm:prSet presAssocID="{7E68C957-6D9A-4EF8-915A-63C7D0FD3DEB}" presName="parenttext" presStyleLbl="revTx" presStyleIdx="2" presStyleCnt="8">
        <dgm:presLayoutVars>
          <dgm:chMax/>
          <dgm:chPref val="2"/>
          <dgm:bulletEnabled val="1"/>
        </dgm:presLayoutVars>
      </dgm:prSet>
      <dgm:spPr/>
    </dgm:pt>
    <dgm:pt modelId="{B82E84EC-E873-4988-A785-204E7D99E558}" type="pres">
      <dgm:prSet presAssocID="{7E68C957-6D9A-4EF8-915A-63C7D0FD3DEB}" presName="parallelogramComposite" presStyleCnt="0"/>
      <dgm:spPr/>
    </dgm:pt>
    <dgm:pt modelId="{2D2D8FAA-B01D-4F3B-AFCC-1BED1F41E16D}" type="pres">
      <dgm:prSet presAssocID="{7E68C957-6D9A-4EF8-915A-63C7D0FD3DEB}" presName="parallelogram1" presStyleLbl="alignNode1" presStyleIdx="14" presStyleCnt="56"/>
      <dgm:spPr/>
    </dgm:pt>
    <dgm:pt modelId="{93C0BCF2-537D-4176-ADE4-7B9B50CE89B5}" type="pres">
      <dgm:prSet presAssocID="{7E68C957-6D9A-4EF8-915A-63C7D0FD3DEB}" presName="parallelogram2" presStyleLbl="alignNode1" presStyleIdx="15" presStyleCnt="56"/>
      <dgm:spPr/>
    </dgm:pt>
    <dgm:pt modelId="{2E6E816E-773F-4AEE-BECE-C36D88816C1D}" type="pres">
      <dgm:prSet presAssocID="{7E68C957-6D9A-4EF8-915A-63C7D0FD3DEB}" presName="parallelogram3" presStyleLbl="alignNode1" presStyleIdx="16" presStyleCnt="56"/>
      <dgm:spPr/>
    </dgm:pt>
    <dgm:pt modelId="{7E11FBE2-9E75-4120-AE20-94F2FB3F1479}" type="pres">
      <dgm:prSet presAssocID="{7E68C957-6D9A-4EF8-915A-63C7D0FD3DEB}" presName="parallelogram4" presStyleLbl="alignNode1" presStyleIdx="17" presStyleCnt="56"/>
      <dgm:spPr/>
    </dgm:pt>
    <dgm:pt modelId="{92F8D7E2-28C6-4AF4-BA48-9868F39E7AA1}" type="pres">
      <dgm:prSet presAssocID="{7E68C957-6D9A-4EF8-915A-63C7D0FD3DEB}" presName="parallelogram5" presStyleLbl="alignNode1" presStyleIdx="18" presStyleCnt="56"/>
      <dgm:spPr/>
    </dgm:pt>
    <dgm:pt modelId="{207093C7-1330-4EFF-B545-91923FEAD9AF}" type="pres">
      <dgm:prSet presAssocID="{7E68C957-6D9A-4EF8-915A-63C7D0FD3DEB}" presName="parallelogram6" presStyleLbl="alignNode1" presStyleIdx="19" presStyleCnt="56"/>
      <dgm:spPr/>
    </dgm:pt>
    <dgm:pt modelId="{26BC4DCD-14AB-429D-898D-8E93C63D2415}" type="pres">
      <dgm:prSet presAssocID="{7E68C957-6D9A-4EF8-915A-63C7D0FD3DEB}" presName="parallelogram7" presStyleLbl="alignNode1" presStyleIdx="20" presStyleCnt="56"/>
      <dgm:spPr/>
    </dgm:pt>
    <dgm:pt modelId="{7D774BD7-2281-48B4-B10C-1B29D346E3D2}" type="pres">
      <dgm:prSet presAssocID="{7A1F018F-F121-4D67-B88A-A4993129BBF6}" presName="sibTrans" presStyleCnt="0"/>
      <dgm:spPr/>
    </dgm:pt>
    <dgm:pt modelId="{1E2F1C63-01CA-4CD3-8B3A-BD25A1C16436}" type="pres">
      <dgm:prSet presAssocID="{4172DBBD-014A-47C4-95F0-12FF5B34EF2E}" presName="parenttextcomposite" presStyleCnt="0"/>
      <dgm:spPr/>
    </dgm:pt>
    <dgm:pt modelId="{65690D13-F5E9-4010-8E23-5E83BB1BC32B}" type="pres">
      <dgm:prSet presAssocID="{4172DBBD-014A-47C4-95F0-12FF5B34EF2E}" presName="parenttext" presStyleLbl="revTx" presStyleIdx="3" presStyleCnt="8">
        <dgm:presLayoutVars>
          <dgm:chMax/>
          <dgm:chPref val="2"/>
          <dgm:bulletEnabled val="1"/>
        </dgm:presLayoutVars>
      </dgm:prSet>
      <dgm:spPr/>
    </dgm:pt>
    <dgm:pt modelId="{88C43AE0-E223-4F6B-8E28-2F97504CB2C1}" type="pres">
      <dgm:prSet presAssocID="{4172DBBD-014A-47C4-95F0-12FF5B34EF2E}" presName="parallelogramComposite" presStyleCnt="0"/>
      <dgm:spPr/>
    </dgm:pt>
    <dgm:pt modelId="{B4B3301A-8CB6-4F7B-B6A4-A3EF587E2F4E}" type="pres">
      <dgm:prSet presAssocID="{4172DBBD-014A-47C4-95F0-12FF5B34EF2E}" presName="parallelogram1" presStyleLbl="alignNode1" presStyleIdx="21" presStyleCnt="56"/>
      <dgm:spPr/>
    </dgm:pt>
    <dgm:pt modelId="{D15FBF10-6892-43D7-81B9-8C55EB45303E}" type="pres">
      <dgm:prSet presAssocID="{4172DBBD-014A-47C4-95F0-12FF5B34EF2E}" presName="parallelogram2" presStyleLbl="alignNode1" presStyleIdx="22" presStyleCnt="56"/>
      <dgm:spPr/>
    </dgm:pt>
    <dgm:pt modelId="{3700D46D-9F16-4B75-AAC6-97BD8635B551}" type="pres">
      <dgm:prSet presAssocID="{4172DBBD-014A-47C4-95F0-12FF5B34EF2E}" presName="parallelogram3" presStyleLbl="alignNode1" presStyleIdx="23" presStyleCnt="56"/>
      <dgm:spPr/>
    </dgm:pt>
    <dgm:pt modelId="{2776331B-A16C-49CA-8714-1BA363E1DB56}" type="pres">
      <dgm:prSet presAssocID="{4172DBBD-014A-47C4-95F0-12FF5B34EF2E}" presName="parallelogram4" presStyleLbl="alignNode1" presStyleIdx="24" presStyleCnt="56"/>
      <dgm:spPr/>
    </dgm:pt>
    <dgm:pt modelId="{F207E52F-3855-4121-8B76-77DA0B57788E}" type="pres">
      <dgm:prSet presAssocID="{4172DBBD-014A-47C4-95F0-12FF5B34EF2E}" presName="parallelogram5" presStyleLbl="alignNode1" presStyleIdx="25" presStyleCnt="56"/>
      <dgm:spPr/>
    </dgm:pt>
    <dgm:pt modelId="{0E91050F-F3F5-4D02-8454-089CBD9EB1C7}" type="pres">
      <dgm:prSet presAssocID="{4172DBBD-014A-47C4-95F0-12FF5B34EF2E}" presName="parallelogram6" presStyleLbl="alignNode1" presStyleIdx="26" presStyleCnt="56"/>
      <dgm:spPr/>
    </dgm:pt>
    <dgm:pt modelId="{4CF71CC3-D5C0-436D-8807-F0EACA31FFD4}" type="pres">
      <dgm:prSet presAssocID="{4172DBBD-014A-47C4-95F0-12FF5B34EF2E}" presName="parallelogram7" presStyleLbl="alignNode1" presStyleIdx="27" presStyleCnt="56"/>
      <dgm:spPr/>
    </dgm:pt>
    <dgm:pt modelId="{2A751AF8-12D2-42BB-BD70-6CE55950B90E}" type="pres">
      <dgm:prSet presAssocID="{FA3EED12-E6A0-4C59-BE67-83CE077A52F9}" presName="sibTrans" presStyleCnt="0"/>
      <dgm:spPr/>
    </dgm:pt>
    <dgm:pt modelId="{2363B55B-A708-4DDF-ABEE-4E85AFFD93F9}" type="pres">
      <dgm:prSet presAssocID="{C3538AF5-0FE9-4C4D-ABF6-32B0300E97F1}" presName="parenttextcomposite" presStyleCnt="0"/>
      <dgm:spPr/>
    </dgm:pt>
    <dgm:pt modelId="{B086E4A5-18CA-4D02-8035-077FAE3E043D}" type="pres">
      <dgm:prSet presAssocID="{C3538AF5-0FE9-4C4D-ABF6-32B0300E97F1}" presName="parenttext" presStyleLbl="revTx" presStyleIdx="4" presStyleCnt="8">
        <dgm:presLayoutVars>
          <dgm:chMax/>
          <dgm:chPref val="2"/>
          <dgm:bulletEnabled val="1"/>
        </dgm:presLayoutVars>
      </dgm:prSet>
      <dgm:spPr/>
    </dgm:pt>
    <dgm:pt modelId="{D2404DDF-0474-48F5-9D05-B18E55A6B8E6}" type="pres">
      <dgm:prSet presAssocID="{C3538AF5-0FE9-4C4D-ABF6-32B0300E97F1}" presName="parallelogramComposite" presStyleCnt="0"/>
      <dgm:spPr/>
    </dgm:pt>
    <dgm:pt modelId="{66C7AAA8-49D6-42CD-8276-6BFF73FEC756}" type="pres">
      <dgm:prSet presAssocID="{C3538AF5-0FE9-4C4D-ABF6-32B0300E97F1}" presName="parallelogram1" presStyleLbl="alignNode1" presStyleIdx="28" presStyleCnt="56"/>
      <dgm:spPr/>
    </dgm:pt>
    <dgm:pt modelId="{934D7992-B381-432F-9A00-D96FF370F44E}" type="pres">
      <dgm:prSet presAssocID="{C3538AF5-0FE9-4C4D-ABF6-32B0300E97F1}" presName="parallelogram2" presStyleLbl="alignNode1" presStyleIdx="29" presStyleCnt="56"/>
      <dgm:spPr/>
    </dgm:pt>
    <dgm:pt modelId="{3FC54E89-1325-4E8C-B19D-5AAAFAB489EA}" type="pres">
      <dgm:prSet presAssocID="{C3538AF5-0FE9-4C4D-ABF6-32B0300E97F1}" presName="parallelogram3" presStyleLbl="alignNode1" presStyleIdx="30" presStyleCnt="56"/>
      <dgm:spPr/>
    </dgm:pt>
    <dgm:pt modelId="{E2005E2C-C21B-4E35-A80A-E64EEA157958}" type="pres">
      <dgm:prSet presAssocID="{C3538AF5-0FE9-4C4D-ABF6-32B0300E97F1}" presName="parallelogram4" presStyleLbl="alignNode1" presStyleIdx="31" presStyleCnt="56"/>
      <dgm:spPr/>
    </dgm:pt>
    <dgm:pt modelId="{283EFCC0-2F6C-41C4-BAD7-28437F2BDD0E}" type="pres">
      <dgm:prSet presAssocID="{C3538AF5-0FE9-4C4D-ABF6-32B0300E97F1}" presName="parallelogram5" presStyleLbl="alignNode1" presStyleIdx="32" presStyleCnt="56"/>
      <dgm:spPr/>
    </dgm:pt>
    <dgm:pt modelId="{40B50C6F-8E0F-44C7-9DA1-79F7BAD44613}" type="pres">
      <dgm:prSet presAssocID="{C3538AF5-0FE9-4C4D-ABF6-32B0300E97F1}" presName="parallelogram6" presStyleLbl="alignNode1" presStyleIdx="33" presStyleCnt="56"/>
      <dgm:spPr/>
    </dgm:pt>
    <dgm:pt modelId="{761415CB-7443-4128-A750-DAD5B8712215}" type="pres">
      <dgm:prSet presAssocID="{C3538AF5-0FE9-4C4D-ABF6-32B0300E97F1}" presName="parallelogram7" presStyleLbl="alignNode1" presStyleIdx="34" presStyleCnt="56"/>
      <dgm:spPr/>
    </dgm:pt>
    <dgm:pt modelId="{8FB4D218-4AB1-4C12-8978-0AB62DC436AC}" type="pres">
      <dgm:prSet presAssocID="{F97426E8-49E0-4D40-90C4-E549D6BAC99F}" presName="sibTrans" presStyleCnt="0"/>
      <dgm:spPr/>
    </dgm:pt>
    <dgm:pt modelId="{D1058D79-8365-4077-A3B8-6E8039525AE9}" type="pres">
      <dgm:prSet presAssocID="{1650A9B3-5813-4858-96F7-A06FBEF6B940}" presName="parenttextcomposite" presStyleCnt="0"/>
      <dgm:spPr/>
    </dgm:pt>
    <dgm:pt modelId="{08D55D1C-A11D-4CCE-AD4E-4562DF4BED0A}" type="pres">
      <dgm:prSet presAssocID="{1650A9B3-5813-4858-96F7-A06FBEF6B940}" presName="parenttext" presStyleLbl="revTx" presStyleIdx="5" presStyleCnt="8">
        <dgm:presLayoutVars>
          <dgm:chMax/>
          <dgm:chPref val="2"/>
          <dgm:bulletEnabled val="1"/>
        </dgm:presLayoutVars>
      </dgm:prSet>
      <dgm:spPr/>
    </dgm:pt>
    <dgm:pt modelId="{FB6C5365-070D-45C4-97CE-1ED639C7C7CC}" type="pres">
      <dgm:prSet presAssocID="{1650A9B3-5813-4858-96F7-A06FBEF6B940}" presName="parallelogramComposite" presStyleCnt="0"/>
      <dgm:spPr/>
    </dgm:pt>
    <dgm:pt modelId="{1903BE3C-9A06-4E01-A365-AA5A479D510B}" type="pres">
      <dgm:prSet presAssocID="{1650A9B3-5813-4858-96F7-A06FBEF6B940}" presName="parallelogram1" presStyleLbl="alignNode1" presStyleIdx="35" presStyleCnt="56"/>
      <dgm:spPr/>
    </dgm:pt>
    <dgm:pt modelId="{4CC31ACB-7B73-4844-8EFC-D3BC089BB71B}" type="pres">
      <dgm:prSet presAssocID="{1650A9B3-5813-4858-96F7-A06FBEF6B940}" presName="parallelogram2" presStyleLbl="alignNode1" presStyleIdx="36" presStyleCnt="56"/>
      <dgm:spPr/>
    </dgm:pt>
    <dgm:pt modelId="{33922BE9-176B-4770-A21D-DF2243300969}" type="pres">
      <dgm:prSet presAssocID="{1650A9B3-5813-4858-96F7-A06FBEF6B940}" presName="parallelogram3" presStyleLbl="alignNode1" presStyleIdx="37" presStyleCnt="56"/>
      <dgm:spPr/>
    </dgm:pt>
    <dgm:pt modelId="{1AF0E900-0B6D-41B5-93F4-7C2AA5F21221}" type="pres">
      <dgm:prSet presAssocID="{1650A9B3-5813-4858-96F7-A06FBEF6B940}" presName="parallelogram4" presStyleLbl="alignNode1" presStyleIdx="38" presStyleCnt="56"/>
      <dgm:spPr/>
    </dgm:pt>
    <dgm:pt modelId="{10B9B28B-E4C5-48EF-8250-3A72DA57FBE6}" type="pres">
      <dgm:prSet presAssocID="{1650A9B3-5813-4858-96F7-A06FBEF6B940}" presName="parallelogram5" presStyleLbl="alignNode1" presStyleIdx="39" presStyleCnt="56"/>
      <dgm:spPr/>
    </dgm:pt>
    <dgm:pt modelId="{55F67469-8EB0-425E-8CF9-F29A61EC9789}" type="pres">
      <dgm:prSet presAssocID="{1650A9B3-5813-4858-96F7-A06FBEF6B940}" presName="parallelogram6" presStyleLbl="alignNode1" presStyleIdx="40" presStyleCnt="56"/>
      <dgm:spPr/>
    </dgm:pt>
    <dgm:pt modelId="{B2666FF0-513F-4777-B7A8-C519A81F7135}" type="pres">
      <dgm:prSet presAssocID="{1650A9B3-5813-4858-96F7-A06FBEF6B940}" presName="parallelogram7" presStyleLbl="alignNode1" presStyleIdx="41" presStyleCnt="56"/>
      <dgm:spPr/>
    </dgm:pt>
    <dgm:pt modelId="{AE0F0989-6264-4EC4-B994-DAD01AB2B6B2}" type="pres">
      <dgm:prSet presAssocID="{4953E46E-608A-400C-AC8B-8DC5A119EE1E}" presName="sibTrans" presStyleCnt="0"/>
      <dgm:spPr/>
    </dgm:pt>
    <dgm:pt modelId="{63CA9444-6916-490C-8F74-FAECB08A744D}" type="pres">
      <dgm:prSet presAssocID="{49ECD0FC-0F94-43F0-8AD9-98FFF57881C4}" presName="parenttextcomposite" presStyleCnt="0"/>
      <dgm:spPr/>
    </dgm:pt>
    <dgm:pt modelId="{14519D90-71A5-46A4-A40A-7685376C6E0B}" type="pres">
      <dgm:prSet presAssocID="{49ECD0FC-0F94-43F0-8AD9-98FFF57881C4}" presName="parenttext" presStyleLbl="revTx" presStyleIdx="6" presStyleCnt="8">
        <dgm:presLayoutVars>
          <dgm:chMax/>
          <dgm:chPref val="2"/>
          <dgm:bulletEnabled val="1"/>
        </dgm:presLayoutVars>
      </dgm:prSet>
      <dgm:spPr/>
    </dgm:pt>
    <dgm:pt modelId="{CCECF22A-A974-48F7-986F-96B19F21232D}" type="pres">
      <dgm:prSet presAssocID="{49ECD0FC-0F94-43F0-8AD9-98FFF57881C4}" presName="parallelogramComposite" presStyleCnt="0"/>
      <dgm:spPr/>
    </dgm:pt>
    <dgm:pt modelId="{707D11FC-D205-4D6A-8B20-AC8F04EF2C59}" type="pres">
      <dgm:prSet presAssocID="{49ECD0FC-0F94-43F0-8AD9-98FFF57881C4}" presName="parallelogram1" presStyleLbl="alignNode1" presStyleIdx="42" presStyleCnt="56"/>
      <dgm:spPr/>
    </dgm:pt>
    <dgm:pt modelId="{14C6E0C7-7B3C-47E6-9617-FB9926B94B28}" type="pres">
      <dgm:prSet presAssocID="{49ECD0FC-0F94-43F0-8AD9-98FFF57881C4}" presName="parallelogram2" presStyleLbl="alignNode1" presStyleIdx="43" presStyleCnt="56"/>
      <dgm:spPr/>
    </dgm:pt>
    <dgm:pt modelId="{58C40665-75DE-459B-9C73-218F31C86565}" type="pres">
      <dgm:prSet presAssocID="{49ECD0FC-0F94-43F0-8AD9-98FFF57881C4}" presName="parallelogram3" presStyleLbl="alignNode1" presStyleIdx="44" presStyleCnt="56"/>
      <dgm:spPr/>
    </dgm:pt>
    <dgm:pt modelId="{3FDEB9F1-3BC6-403B-830B-280BE1AE672F}" type="pres">
      <dgm:prSet presAssocID="{49ECD0FC-0F94-43F0-8AD9-98FFF57881C4}" presName="parallelogram4" presStyleLbl="alignNode1" presStyleIdx="45" presStyleCnt="56"/>
      <dgm:spPr/>
    </dgm:pt>
    <dgm:pt modelId="{C885D8FD-A16A-4996-82B3-E9130EF070D0}" type="pres">
      <dgm:prSet presAssocID="{49ECD0FC-0F94-43F0-8AD9-98FFF57881C4}" presName="parallelogram5" presStyleLbl="alignNode1" presStyleIdx="46" presStyleCnt="56"/>
      <dgm:spPr/>
    </dgm:pt>
    <dgm:pt modelId="{66725BF6-9122-4082-B663-598F6717D18D}" type="pres">
      <dgm:prSet presAssocID="{49ECD0FC-0F94-43F0-8AD9-98FFF57881C4}" presName="parallelogram6" presStyleLbl="alignNode1" presStyleIdx="47" presStyleCnt="56"/>
      <dgm:spPr/>
    </dgm:pt>
    <dgm:pt modelId="{BDF81FA7-037B-4379-B8E1-8FE2DE9FC4E3}" type="pres">
      <dgm:prSet presAssocID="{49ECD0FC-0F94-43F0-8AD9-98FFF57881C4}" presName="parallelogram7" presStyleLbl="alignNode1" presStyleIdx="48" presStyleCnt="56"/>
      <dgm:spPr/>
    </dgm:pt>
    <dgm:pt modelId="{5C3E1EFE-08E5-4CFB-8092-293A4403593E}" type="pres">
      <dgm:prSet presAssocID="{40DC73CC-B12E-47D7-B4EF-91EB7498D716}" presName="sibTrans" presStyleCnt="0"/>
      <dgm:spPr/>
    </dgm:pt>
    <dgm:pt modelId="{827AA2DD-C870-4B36-ACE4-55A7040074A9}" type="pres">
      <dgm:prSet presAssocID="{E20B92F5-6610-4356-B1FE-1B8DFBE5EEB4}" presName="parenttextcomposite" presStyleCnt="0"/>
      <dgm:spPr/>
    </dgm:pt>
    <dgm:pt modelId="{F72DF687-8A8D-4A2D-826C-E190A0E40DA6}" type="pres">
      <dgm:prSet presAssocID="{E20B92F5-6610-4356-B1FE-1B8DFBE5EEB4}" presName="parenttext" presStyleLbl="revTx" presStyleIdx="7" presStyleCnt="8">
        <dgm:presLayoutVars>
          <dgm:chMax/>
          <dgm:chPref val="2"/>
          <dgm:bulletEnabled val="1"/>
        </dgm:presLayoutVars>
      </dgm:prSet>
      <dgm:spPr/>
    </dgm:pt>
    <dgm:pt modelId="{34DCC7DB-339E-4C14-A854-164C23A525E7}" type="pres">
      <dgm:prSet presAssocID="{E20B92F5-6610-4356-B1FE-1B8DFBE5EEB4}" presName="parallelogramComposite" presStyleCnt="0"/>
      <dgm:spPr/>
    </dgm:pt>
    <dgm:pt modelId="{E48B5B24-ABE6-445C-B125-760A9FAC7771}" type="pres">
      <dgm:prSet presAssocID="{E20B92F5-6610-4356-B1FE-1B8DFBE5EEB4}" presName="parallelogram1" presStyleLbl="alignNode1" presStyleIdx="49" presStyleCnt="56"/>
      <dgm:spPr/>
    </dgm:pt>
    <dgm:pt modelId="{D9A9E278-3E0B-44DA-B454-2FEA2C83FA51}" type="pres">
      <dgm:prSet presAssocID="{E20B92F5-6610-4356-B1FE-1B8DFBE5EEB4}" presName="parallelogram2" presStyleLbl="alignNode1" presStyleIdx="50" presStyleCnt="56"/>
      <dgm:spPr/>
    </dgm:pt>
    <dgm:pt modelId="{F5DD0E96-4335-4BD9-860B-DB70F6B696CD}" type="pres">
      <dgm:prSet presAssocID="{E20B92F5-6610-4356-B1FE-1B8DFBE5EEB4}" presName="parallelogram3" presStyleLbl="alignNode1" presStyleIdx="51" presStyleCnt="56"/>
      <dgm:spPr/>
    </dgm:pt>
    <dgm:pt modelId="{E6C6611E-DB50-43E5-859A-03899FFB9A9B}" type="pres">
      <dgm:prSet presAssocID="{E20B92F5-6610-4356-B1FE-1B8DFBE5EEB4}" presName="parallelogram4" presStyleLbl="alignNode1" presStyleIdx="52" presStyleCnt="56"/>
      <dgm:spPr/>
    </dgm:pt>
    <dgm:pt modelId="{C80D4484-267C-4D69-BF0D-C25FFEAB7E1E}" type="pres">
      <dgm:prSet presAssocID="{E20B92F5-6610-4356-B1FE-1B8DFBE5EEB4}" presName="parallelogram5" presStyleLbl="alignNode1" presStyleIdx="53" presStyleCnt="56"/>
      <dgm:spPr/>
    </dgm:pt>
    <dgm:pt modelId="{2DFE9E9D-00D4-4281-ACA0-969B37B87668}" type="pres">
      <dgm:prSet presAssocID="{E20B92F5-6610-4356-B1FE-1B8DFBE5EEB4}" presName="parallelogram6" presStyleLbl="alignNode1" presStyleIdx="54" presStyleCnt="56"/>
      <dgm:spPr/>
    </dgm:pt>
    <dgm:pt modelId="{AAA48F4C-37DF-4120-802B-FCAC42F15164}" type="pres">
      <dgm:prSet presAssocID="{E20B92F5-6610-4356-B1FE-1B8DFBE5EEB4}" presName="parallelogram7" presStyleLbl="alignNode1" presStyleIdx="55" presStyleCnt="56"/>
      <dgm:spPr/>
    </dgm:pt>
  </dgm:ptLst>
  <dgm:cxnLst>
    <dgm:cxn modelId="{DEE1830B-9D22-4F52-8E51-F9200C219DEC}" type="presOf" srcId="{C3538AF5-0FE9-4C4D-ABF6-32B0300E97F1}" destId="{B086E4A5-18CA-4D02-8035-077FAE3E043D}" srcOrd="0" destOrd="0" presId="urn:microsoft.com/office/officeart/2008/layout/VerticalAccentList"/>
    <dgm:cxn modelId="{DEDBC014-E753-409C-9E49-02EE4CAE3D9C}" type="presOf" srcId="{49ECD0FC-0F94-43F0-8AD9-98FFF57881C4}" destId="{14519D90-71A5-46A4-A40A-7685376C6E0B}" srcOrd="0" destOrd="0" presId="urn:microsoft.com/office/officeart/2008/layout/VerticalAccentList"/>
    <dgm:cxn modelId="{F164E124-51F6-4418-9855-DEC0BF8E5500}" type="presOf" srcId="{1650A9B3-5813-4858-96F7-A06FBEF6B940}" destId="{08D55D1C-A11D-4CCE-AD4E-4562DF4BED0A}" srcOrd="0" destOrd="0" presId="urn:microsoft.com/office/officeart/2008/layout/VerticalAccentList"/>
    <dgm:cxn modelId="{73870F3F-A388-4274-B343-C776B5113229}" type="presOf" srcId="{7E68C957-6D9A-4EF8-915A-63C7D0FD3DEB}" destId="{05EBAB12-CFAF-40CF-A79C-E0855262DB46}" srcOrd="0" destOrd="0" presId="urn:microsoft.com/office/officeart/2008/layout/VerticalAccentList"/>
    <dgm:cxn modelId="{64D79248-20F4-41F7-9C92-162D4153C575}" type="presOf" srcId="{4172DBBD-014A-47C4-95F0-12FF5B34EF2E}" destId="{65690D13-F5E9-4010-8E23-5E83BB1BC32B}" srcOrd="0" destOrd="0" presId="urn:microsoft.com/office/officeart/2008/layout/VerticalAccentList"/>
    <dgm:cxn modelId="{B2D7F96B-F336-4CFE-AE1E-613CA47A9BBD}" srcId="{C14702F0-1E68-48EE-8C04-31D51B087A6B}" destId="{7A514F1B-C0A1-44E7-993F-8241D6E0FBF8}" srcOrd="1" destOrd="0" parTransId="{7FC187F3-0DE8-4568-AE3F-2835EBA6557C}" sibTransId="{355F23EA-31D9-42A5-B92D-A1BEFE774C1C}"/>
    <dgm:cxn modelId="{3354C976-4DCD-491F-963D-6F1CA0197DAB}" srcId="{C14702F0-1E68-48EE-8C04-31D51B087A6B}" destId="{4172DBBD-014A-47C4-95F0-12FF5B34EF2E}" srcOrd="3" destOrd="0" parTransId="{84E0452A-50CB-4E52-BE0B-B153615BB9F4}" sibTransId="{FA3EED12-E6A0-4C59-BE67-83CE077A52F9}"/>
    <dgm:cxn modelId="{E361F686-73A0-46B0-85A8-413B1B436A46}" type="presOf" srcId="{C14702F0-1E68-48EE-8C04-31D51B087A6B}" destId="{2871D94B-D1C7-4E0C-AE85-1001E1FA98E3}" srcOrd="0" destOrd="0" presId="urn:microsoft.com/office/officeart/2008/layout/VerticalAccentList"/>
    <dgm:cxn modelId="{F08F849F-6447-48C7-8992-D2C4F956FC49}" srcId="{C14702F0-1E68-48EE-8C04-31D51B087A6B}" destId="{7E68C957-6D9A-4EF8-915A-63C7D0FD3DEB}" srcOrd="2" destOrd="0" parTransId="{B004268C-9C77-4551-87BB-B76400E75061}" sibTransId="{7A1F018F-F121-4D67-B88A-A4993129BBF6}"/>
    <dgm:cxn modelId="{F3C54AA7-D1F9-4709-AD8E-77D41F7177BB}" srcId="{C14702F0-1E68-48EE-8C04-31D51B087A6B}" destId="{C802F823-652D-4618-ABBD-CBB83F18BE13}" srcOrd="0" destOrd="0" parTransId="{96CCF713-37E5-4EC4-B2C8-C7008ABC09B9}" sibTransId="{6489E2B4-32E5-43CC-A84A-799FD272E93E}"/>
    <dgm:cxn modelId="{4EEEA3B0-E7CF-43D3-B34C-D24391F5704D}" type="presOf" srcId="{7A514F1B-C0A1-44E7-993F-8241D6E0FBF8}" destId="{2A0BA9F3-2BCD-4CAD-AB18-2FDB8BA7BCBE}" srcOrd="0" destOrd="0" presId="urn:microsoft.com/office/officeart/2008/layout/VerticalAccentList"/>
    <dgm:cxn modelId="{560B47B3-5173-4AA4-B734-DD6F29772C73}" type="presOf" srcId="{C802F823-652D-4618-ABBD-CBB83F18BE13}" destId="{5F512801-D8CA-4F32-B953-419C190E2AEB}" srcOrd="0" destOrd="0" presId="urn:microsoft.com/office/officeart/2008/layout/VerticalAccentList"/>
    <dgm:cxn modelId="{08CDD8C3-9492-40C2-8727-A4BC50002F5D}" srcId="{C14702F0-1E68-48EE-8C04-31D51B087A6B}" destId="{E20B92F5-6610-4356-B1FE-1B8DFBE5EEB4}" srcOrd="7" destOrd="0" parTransId="{ADB5C8B2-43F3-4F39-9C0E-3287C24C6FA4}" sibTransId="{A6D79F96-91D6-4351-AD0E-00FFE02ADE73}"/>
    <dgm:cxn modelId="{CD8550C4-401C-47C3-9383-2844794D4F9D}" type="presOf" srcId="{E20B92F5-6610-4356-B1FE-1B8DFBE5EEB4}" destId="{F72DF687-8A8D-4A2D-826C-E190A0E40DA6}" srcOrd="0" destOrd="0" presId="urn:microsoft.com/office/officeart/2008/layout/VerticalAccentList"/>
    <dgm:cxn modelId="{8B623DD8-0973-411A-B2B4-FB5FC18B980E}" srcId="{C14702F0-1E68-48EE-8C04-31D51B087A6B}" destId="{1650A9B3-5813-4858-96F7-A06FBEF6B940}" srcOrd="5" destOrd="0" parTransId="{EBAD4F95-21ED-4110-B605-87F6C9C04BC3}" sibTransId="{4953E46E-608A-400C-AC8B-8DC5A119EE1E}"/>
    <dgm:cxn modelId="{25F8E5EA-E9AE-4D5D-BC60-B1DDCCEC1D6E}" srcId="{C14702F0-1E68-48EE-8C04-31D51B087A6B}" destId="{C3538AF5-0FE9-4C4D-ABF6-32B0300E97F1}" srcOrd="4" destOrd="0" parTransId="{B8E2FBF6-6F57-4D32-B891-BF434A8076E5}" sibTransId="{F97426E8-49E0-4D40-90C4-E549D6BAC99F}"/>
    <dgm:cxn modelId="{2944DCF5-C7CD-4B2E-9BAA-8B89FD218034}" srcId="{C14702F0-1E68-48EE-8C04-31D51B087A6B}" destId="{49ECD0FC-0F94-43F0-8AD9-98FFF57881C4}" srcOrd="6" destOrd="0" parTransId="{E9CDFBAF-7C9F-4800-8758-54A1E0507AD5}" sibTransId="{40DC73CC-B12E-47D7-B4EF-91EB7498D716}"/>
    <dgm:cxn modelId="{64A0A3BD-153C-4344-888B-DE22CD37475F}" type="presParOf" srcId="{2871D94B-D1C7-4E0C-AE85-1001E1FA98E3}" destId="{15A98A48-8554-467A-A9D4-021358A05F2E}" srcOrd="0" destOrd="0" presId="urn:microsoft.com/office/officeart/2008/layout/VerticalAccentList"/>
    <dgm:cxn modelId="{CF4D81DA-CF1C-4D3A-82B3-27EFAE104B1F}" type="presParOf" srcId="{15A98A48-8554-467A-A9D4-021358A05F2E}" destId="{5F512801-D8CA-4F32-B953-419C190E2AEB}" srcOrd="0" destOrd="0" presId="urn:microsoft.com/office/officeart/2008/layout/VerticalAccentList"/>
    <dgm:cxn modelId="{8042990D-54ED-4B4D-B544-EF3F272FFD94}" type="presParOf" srcId="{2871D94B-D1C7-4E0C-AE85-1001E1FA98E3}" destId="{8CDF8874-1B41-47D4-9548-F4B65F6F5A9A}" srcOrd="1" destOrd="0" presId="urn:microsoft.com/office/officeart/2008/layout/VerticalAccentList"/>
    <dgm:cxn modelId="{57B17D63-1F04-45B9-A6C0-9D8BAED50EDB}" type="presParOf" srcId="{8CDF8874-1B41-47D4-9548-F4B65F6F5A9A}" destId="{F0FB411E-3245-4F39-B392-DC4ED23BCCC0}" srcOrd="0" destOrd="0" presId="urn:microsoft.com/office/officeart/2008/layout/VerticalAccentList"/>
    <dgm:cxn modelId="{3AF27C0E-A485-4ABD-AFC4-521B54F69464}" type="presParOf" srcId="{8CDF8874-1B41-47D4-9548-F4B65F6F5A9A}" destId="{CC134227-3816-44D0-A215-13179EE47300}" srcOrd="1" destOrd="0" presId="urn:microsoft.com/office/officeart/2008/layout/VerticalAccentList"/>
    <dgm:cxn modelId="{ED22D578-B9E9-4715-A04D-F708286FC09E}" type="presParOf" srcId="{8CDF8874-1B41-47D4-9548-F4B65F6F5A9A}" destId="{9D71E6EE-BEE3-46B2-BD1B-EBED572DE439}" srcOrd="2" destOrd="0" presId="urn:microsoft.com/office/officeart/2008/layout/VerticalAccentList"/>
    <dgm:cxn modelId="{F897F8D5-250B-440B-844D-2F07287305C4}" type="presParOf" srcId="{8CDF8874-1B41-47D4-9548-F4B65F6F5A9A}" destId="{A2AAEB6C-1997-456B-A54F-E3D8D0842F06}" srcOrd="3" destOrd="0" presId="urn:microsoft.com/office/officeart/2008/layout/VerticalAccentList"/>
    <dgm:cxn modelId="{33C12850-8790-4723-B9B7-CECFBB8175CF}" type="presParOf" srcId="{8CDF8874-1B41-47D4-9548-F4B65F6F5A9A}" destId="{D191A163-9EBD-4DEB-8EA7-870AF8DA35C4}" srcOrd="4" destOrd="0" presId="urn:microsoft.com/office/officeart/2008/layout/VerticalAccentList"/>
    <dgm:cxn modelId="{62005ADF-06C8-49D9-8084-6582CA2763F7}" type="presParOf" srcId="{8CDF8874-1B41-47D4-9548-F4B65F6F5A9A}" destId="{CD4E80DF-5FDA-4FE3-A260-AF978C3DF79A}" srcOrd="5" destOrd="0" presId="urn:microsoft.com/office/officeart/2008/layout/VerticalAccentList"/>
    <dgm:cxn modelId="{9C51365F-EFCB-48DF-B55D-E532D71E1B5A}" type="presParOf" srcId="{8CDF8874-1B41-47D4-9548-F4B65F6F5A9A}" destId="{53FD65B6-9154-41D8-A791-034AFCEB6A15}" srcOrd="6" destOrd="0" presId="urn:microsoft.com/office/officeart/2008/layout/VerticalAccentList"/>
    <dgm:cxn modelId="{16CDA77E-D9EF-420C-888E-3EF566173651}" type="presParOf" srcId="{2871D94B-D1C7-4E0C-AE85-1001E1FA98E3}" destId="{D242B011-AC22-4591-950E-FFAB63BAA475}" srcOrd="2" destOrd="0" presId="urn:microsoft.com/office/officeart/2008/layout/VerticalAccentList"/>
    <dgm:cxn modelId="{36FF3FC3-07B3-4D25-963E-8918CAE2B176}" type="presParOf" srcId="{2871D94B-D1C7-4E0C-AE85-1001E1FA98E3}" destId="{9F4CEB50-5F4B-4D4A-AC79-32EA7B8D02F1}" srcOrd="3" destOrd="0" presId="urn:microsoft.com/office/officeart/2008/layout/VerticalAccentList"/>
    <dgm:cxn modelId="{BABA00DE-ED9E-4298-A1C9-ACEFAB48854D}" type="presParOf" srcId="{9F4CEB50-5F4B-4D4A-AC79-32EA7B8D02F1}" destId="{2A0BA9F3-2BCD-4CAD-AB18-2FDB8BA7BCBE}" srcOrd="0" destOrd="0" presId="urn:microsoft.com/office/officeart/2008/layout/VerticalAccentList"/>
    <dgm:cxn modelId="{99C80029-BA36-40A0-8821-0C33F41F31F5}" type="presParOf" srcId="{2871D94B-D1C7-4E0C-AE85-1001E1FA98E3}" destId="{ECCC2733-B737-4347-85A9-E97B39B14DEA}" srcOrd="4" destOrd="0" presId="urn:microsoft.com/office/officeart/2008/layout/VerticalAccentList"/>
    <dgm:cxn modelId="{FA326F44-3158-48CC-AA2C-0A18DC147F06}" type="presParOf" srcId="{ECCC2733-B737-4347-85A9-E97B39B14DEA}" destId="{D7F0440F-CFF2-46B0-B382-2C628E8FD0B6}" srcOrd="0" destOrd="0" presId="urn:microsoft.com/office/officeart/2008/layout/VerticalAccentList"/>
    <dgm:cxn modelId="{65558F4A-8203-489E-B38C-07E71653E367}" type="presParOf" srcId="{ECCC2733-B737-4347-85A9-E97B39B14DEA}" destId="{5823303C-184C-4341-A72D-A67CDDD41329}" srcOrd="1" destOrd="0" presId="urn:microsoft.com/office/officeart/2008/layout/VerticalAccentList"/>
    <dgm:cxn modelId="{4A93BDD5-B793-4D3D-982A-0358350514A6}" type="presParOf" srcId="{ECCC2733-B737-4347-85A9-E97B39B14DEA}" destId="{BF69980B-5C43-46ED-B47B-5284B6CAFA24}" srcOrd="2" destOrd="0" presId="urn:microsoft.com/office/officeart/2008/layout/VerticalAccentList"/>
    <dgm:cxn modelId="{8D00EC4B-0868-45DC-B05F-25DEFE5A9CAA}" type="presParOf" srcId="{ECCC2733-B737-4347-85A9-E97B39B14DEA}" destId="{02971D5A-A918-43C2-896B-7D7462634D0D}" srcOrd="3" destOrd="0" presId="urn:microsoft.com/office/officeart/2008/layout/VerticalAccentList"/>
    <dgm:cxn modelId="{9DA1B6E3-A15A-4B6A-A6C2-DFFCDA924F78}" type="presParOf" srcId="{ECCC2733-B737-4347-85A9-E97B39B14DEA}" destId="{239286DF-6AED-4E62-B89F-BDE1915EA3F1}" srcOrd="4" destOrd="0" presId="urn:microsoft.com/office/officeart/2008/layout/VerticalAccentList"/>
    <dgm:cxn modelId="{1D1253CF-53BE-4E0B-BD4D-11FFC509E3B1}" type="presParOf" srcId="{ECCC2733-B737-4347-85A9-E97B39B14DEA}" destId="{B33BD4F6-8F9D-4AD9-9D18-1BA17EE84AC3}" srcOrd="5" destOrd="0" presId="urn:microsoft.com/office/officeart/2008/layout/VerticalAccentList"/>
    <dgm:cxn modelId="{0B07CE04-DAEC-4112-953C-C2CE922B3DCB}" type="presParOf" srcId="{ECCC2733-B737-4347-85A9-E97B39B14DEA}" destId="{0F788B94-F8B4-4CCE-A39B-D7598F58B82D}" srcOrd="6" destOrd="0" presId="urn:microsoft.com/office/officeart/2008/layout/VerticalAccentList"/>
    <dgm:cxn modelId="{73190942-FB79-4C4E-9889-D0E29A6A0410}" type="presParOf" srcId="{2871D94B-D1C7-4E0C-AE85-1001E1FA98E3}" destId="{D98DB384-61B7-4D1E-991A-13C3E18D57FF}" srcOrd="5" destOrd="0" presId="urn:microsoft.com/office/officeart/2008/layout/VerticalAccentList"/>
    <dgm:cxn modelId="{CCD9C3DF-AEE2-4809-8C8B-B00805C729AF}" type="presParOf" srcId="{2871D94B-D1C7-4E0C-AE85-1001E1FA98E3}" destId="{CAA0D85D-89BA-4074-8C0B-6CD390F2DEC4}" srcOrd="6" destOrd="0" presId="urn:microsoft.com/office/officeart/2008/layout/VerticalAccentList"/>
    <dgm:cxn modelId="{49874C9B-B1BF-452C-8AB0-C133E73E5BCB}" type="presParOf" srcId="{CAA0D85D-89BA-4074-8C0B-6CD390F2DEC4}" destId="{05EBAB12-CFAF-40CF-A79C-E0855262DB46}" srcOrd="0" destOrd="0" presId="urn:microsoft.com/office/officeart/2008/layout/VerticalAccentList"/>
    <dgm:cxn modelId="{3A7BCEE4-F78C-4793-B47F-D92CF3BAB3DB}" type="presParOf" srcId="{2871D94B-D1C7-4E0C-AE85-1001E1FA98E3}" destId="{B82E84EC-E873-4988-A785-204E7D99E558}" srcOrd="7" destOrd="0" presId="urn:microsoft.com/office/officeart/2008/layout/VerticalAccentList"/>
    <dgm:cxn modelId="{E5146E5E-5138-4DCD-BBCA-E3EE840F7ED6}" type="presParOf" srcId="{B82E84EC-E873-4988-A785-204E7D99E558}" destId="{2D2D8FAA-B01D-4F3B-AFCC-1BED1F41E16D}" srcOrd="0" destOrd="0" presId="urn:microsoft.com/office/officeart/2008/layout/VerticalAccentList"/>
    <dgm:cxn modelId="{6ECBE227-B134-4EE1-98E9-FD8B29AC2D1F}" type="presParOf" srcId="{B82E84EC-E873-4988-A785-204E7D99E558}" destId="{93C0BCF2-537D-4176-ADE4-7B9B50CE89B5}" srcOrd="1" destOrd="0" presId="urn:microsoft.com/office/officeart/2008/layout/VerticalAccentList"/>
    <dgm:cxn modelId="{74828C03-C847-4F1F-ACFB-18FEAB52021A}" type="presParOf" srcId="{B82E84EC-E873-4988-A785-204E7D99E558}" destId="{2E6E816E-773F-4AEE-BECE-C36D88816C1D}" srcOrd="2" destOrd="0" presId="urn:microsoft.com/office/officeart/2008/layout/VerticalAccentList"/>
    <dgm:cxn modelId="{62C06EC3-9962-4BE3-B7E1-D3E491B0C7D3}" type="presParOf" srcId="{B82E84EC-E873-4988-A785-204E7D99E558}" destId="{7E11FBE2-9E75-4120-AE20-94F2FB3F1479}" srcOrd="3" destOrd="0" presId="urn:microsoft.com/office/officeart/2008/layout/VerticalAccentList"/>
    <dgm:cxn modelId="{EFCCCF4D-93CF-40DE-BCAC-9DEE1D3497B6}" type="presParOf" srcId="{B82E84EC-E873-4988-A785-204E7D99E558}" destId="{92F8D7E2-28C6-4AF4-BA48-9868F39E7AA1}" srcOrd="4" destOrd="0" presId="urn:microsoft.com/office/officeart/2008/layout/VerticalAccentList"/>
    <dgm:cxn modelId="{C5AB8453-4135-4BC8-8066-F9B74C005D25}" type="presParOf" srcId="{B82E84EC-E873-4988-A785-204E7D99E558}" destId="{207093C7-1330-4EFF-B545-91923FEAD9AF}" srcOrd="5" destOrd="0" presId="urn:microsoft.com/office/officeart/2008/layout/VerticalAccentList"/>
    <dgm:cxn modelId="{F5263FEE-B5F7-437A-AA49-4135876BC6B2}" type="presParOf" srcId="{B82E84EC-E873-4988-A785-204E7D99E558}" destId="{26BC4DCD-14AB-429D-898D-8E93C63D2415}" srcOrd="6" destOrd="0" presId="urn:microsoft.com/office/officeart/2008/layout/VerticalAccentList"/>
    <dgm:cxn modelId="{E6681781-0D7E-428B-8958-C7C8B7F0A364}" type="presParOf" srcId="{2871D94B-D1C7-4E0C-AE85-1001E1FA98E3}" destId="{7D774BD7-2281-48B4-B10C-1B29D346E3D2}" srcOrd="8" destOrd="0" presId="urn:microsoft.com/office/officeart/2008/layout/VerticalAccentList"/>
    <dgm:cxn modelId="{4B85534C-6A0C-429E-BC97-568F16B4B3E0}" type="presParOf" srcId="{2871D94B-D1C7-4E0C-AE85-1001E1FA98E3}" destId="{1E2F1C63-01CA-4CD3-8B3A-BD25A1C16436}" srcOrd="9" destOrd="0" presId="urn:microsoft.com/office/officeart/2008/layout/VerticalAccentList"/>
    <dgm:cxn modelId="{E217D947-3172-43F4-81A0-6DF1D2848932}" type="presParOf" srcId="{1E2F1C63-01CA-4CD3-8B3A-BD25A1C16436}" destId="{65690D13-F5E9-4010-8E23-5E83BB1BC32B}" srcOrd="0" destOrd="0" presId="urn:microsoft.com/office/officeart/2008/layout/VerticalAccentList"/>
    <dgm:cxn modelId="{638939BF-7D9A-43FD-B5AD-EF1DDBE78E82}" type="presParOf" srcId="{2871D94B-D1C7-4E0C-AE85-1001E1FA98E3}" destId="{88C43AE0-E223-4F6B-8E28-2F97504CB2C1}" srcOrd="10" destOrd="0" presId="urn:microsoft.com/office/officeart/2008/layout/VerticalAccentList"/>
    <dgm:cxn modelId="{796D1C78-60EE-418C-A041-2D4C1DD6DC7C}" type="presParOf" srcId="{88C43AE0-E223-4F6B-8E28-2F97504CB2C1}" destId="{B4B3301A-8CB6-4F7B-B6A4-A3EF587E2F4E}" srcOrd="0" destOrd="0" presId="urn:microsoft.com/office/officeart/2008/layout/VerticalAccentList"/>
    <dgm:cxn modelId="{9D18A749-293A-49B5-A318-EEA2E6054D56}" type="presParOf" srcId="{88C43AE0-E223-4F6B-8E28-2F97504CB2C1}" destId="{D15FBF10-6892-43D7-81B9-8C55EB45303E}" srcOrd="1" destOrd="0" presId="urn:microsoft.com/office/officeart/2008/layout/VerticalAccentList"/>
    <dgm:cxn modelId="{8EC9CA0C-59C9-4832-8D92-4B5703A323C9}" type="presParOf" srcId="{88C43AE0-E223-4F6B-8E28-2F97504CB2C1}" destId="{3700D46D-9F16-4B75-AAC6-97BD8635B551}" srcOrd="2" destOrd="0" presId="urn:microsoft.com/office/officeart/2008/layout/VerticalAccentList"/>
    <dgm:cxn modelId="{1994881C-FA9C-46E9-837F-FC99CD845415}" type="presParOf" srcId="{88C43AE0-E223-4F6B-8E28-2F97504CB2C1}" destId="{2776331B-A16C-49CA-8714-1BA363E1DB56}" srcOrd="3" destOrd="0" presId="urn:microsoft.com/office/officeart/2008/layout/VerticalAccentList"/>
    <dgm:cxn modelId="{6F983A41-F9BD-4F89-843D-EACAE7CA72EE}" type="presParOf" srcId="{88C43AE0-E223-4F6B-8E28-2F97504CB2C1}" destId="{F207E52F-3855-4121-8B76-77DA0B57788E}" srcOrd="4" destOrd="0" presId="urn:microsoft.com/office/officeart/2008/layout/VerticalAccentList"/>
    <dgm:cxn modelId="{D620B36E-72E3-4A74-A38D-F3F0041FA0DC}" type="presParOf" srcId="{88C43AE0-E223-4F6B-8E28-2F97504CB2C1}" destId="{0E91050F-F3F5-4D02-8454-089CBD9EB1C7}" srcOrd="5" destOrd="0" presId="urn:microsoft.com/office/officeart/2008/layout/VerticalAccentList"/>
    <dgm:cxn modelId="{8DACD4B0-7A02-4E05-84C7-E27B60AE02C2}" type="presParOf" srcId="{88C43AE0-E223-4F6B-8E28-2F97504CB2C1}" destId="{4CF71CC3-D5C0-436D-8807-F0EACA31FFD4}" srcOrd="6" destOrd="0" presId="urn:microsoft.com/office/officeart/2008/layout/VerticalAccentList"/>
    <dgm:cxn modelId="{028BFAAC-2F7C-46EE-A014-5F9DCFBBA7E2}" type="presParOf" srcId="{2871D94B-D1C7-4E0C-AE85-1001E1FA98E3}" destId="{2A751AF8-12D2-42BB-BD70-6CE55950B90E}" srcOrd="11" destOrd="0" presId="urn:microsoft.com/office/officeart/2008/layout/VerticalAccentList"/>
    <dgm:cxn modelId="{1CFB3677-9222-4208-A878-728879F68E01}" type="presParOf" srcId="{2871D94B-D1C7-4E0C-AE85-1001E1FA98E3}" destId="{2363B55B-A708-4DDF-ABEE-4E85AFFD93F9}" srcOrd="12" destOrd="0" presId="urn:microsoft.com/office/officeart/2008/layout/VerticalAccentList"/>
    <dgm:cxn modelId="{F7221B9B-C210-494F-8D20-E5FDA3F4B276}" type="presParOf" srcId="{2363B55B-A708-4DDF-ABEE-4E85AFFD93F9}" destId="{B086E4A5-18CA-4D02-8035-077FAE3E043D}" srcOrd="0" destOrd="0" presId="urn:microsoft.com/office/officeart/2008/layout/VerticalAccentList"/>
    <dgm:cxn modelId="{A9FDB5F0-AD55-43F9-AD51-8440857B9641}" type="presParOf" srcId="{2871D94B-D1C7-4E0C-AE85-1001E1FA98E3}" destId="{D2404DDF-0474-48F5-9D05-B18E55A6B8E6}" srcOrd="13" destOrd="0" presId="urn:microsoft.com/office/officeart/2008/layout/VerticalAccentList"/>
    <dgm:cxn modelId="{4343D7CB-3012-4AB9-8A64-25A84B9B1003}" type="presParOf" srcId="{D2404DDF-0474-48F5-9D05-B18E55A6B8E6}" destId="{66C7AAA8-49D6-42CD-8276-6BFF73FEC756}" srcOrd="0" destOrd="0" presId="urn:microsoft.com/office/officeart/2008/layout/VerticalAccentList"/>
    <dgm:cxn modelId="{ED8F3760-0F35-497D-B590-6B6219C49EF2}" type="presParOf" srcId="{D2404DDF-0474-48F5-9D05-B18E55A6B8E6}" destId="{934D7992-B381-432F-9A00-D96FF370F44E}" srcOrd="1" destOrd="0" presId="urn:microsoft.com/office/officeart/2008/layout/VerticalAccentList"/>
    <dgm:cxn modelId="{D9110FC6-5945-4261-9CBA-8B4F772E3B8F}" type="presParOf" srcId="{D2404DDF-0474-48F5-9D05-B18E55A6B8E6}" destId="{3FC54E89-1325-4E8C-B19D-5AAAFAB489EA}" srcOrd="2" destOrd="0" presId="urn:microsoft.com/office/officeart/2008/layout/VerticalAccentList"/>
    <dgm:cxn modelId="{54F5A704-62C9-41A6-9DD5-3534B7A475A1}" type="presParOf" srcId="{D2404DDF-0474-48F5-9D05-B18E55A6B8E6}" destId="{E2005E2C-C21B-4E35-A80A-E64EEA157958}" srcOrd="3" destOrd="0" presId="urn:microsoft.com/office/officeart/2008/layout/VerticalAccentList"/>
    <dgm:cxn modelId="{A298CF3C-3B71-4EA0-841A-6E63BB6ADE35}" type="presParOf" srcId="{D2404DDF-0474-48F5-9D05-B18E55A6B8E6}" destId="{283EFCC0-2F6C-41C4-BAD7-28437F2BDD0E}" srcOrd="4" destOrd="0" presId="urn:microsoft.com/office/officeart/2008/layout/VerticalAccentList"/>
    <dgm:cxn modelId="{96C33F7A-EC5C-4864-A6D6-45A275EB5E35}" type="presParOf" srcId="{D2404DDF-0474-48F5-9D05-B18E55A6B8E6}" destId="{40B50C6F-8E0F-44C7-9DA1-79F7BAD44613}" srcOrd="5" destOrd="0" presId="urn:microsoft.com/office/officeart/2008/layout/VerticalAccentList"/>
    <dgm:cxn modelId="{437AA30F-BB8B-475D-B916-1D4578D12667}" type="presParOf" srcId="{D2404DDF-0474-48F5-9D05-B18E55A6B8E6}" destId="{761415CB-7443-4128-A750-DAD5B8712215}" srcOrd="6" destOrd="0" presId="urn:microsoft.com/office/officeart/2008/layout/VerticalAccentList"/>
    <dgm:cxn modelId="{A92C8601-8AB3-4556-9B5E-861EE277BC83}" type="presParOf" srcId="{2871D94B-D1C7-4E0C-AE85-1001E1FA98E3}" destId="{8FB4D218-4AB1-4C12-8978-0AB62DC436AC}" srcOrd="14" destOrd="0" presId="urn:microsoft.com/office/officeart/2008/layout/VerticalAccentList"/>
    <dgm:cxn modelId="{1A08D9C6-455A-4673-AF13-1FC7C89BF94E}" type="presParOf" srcId="{2871D94B-D1C7-4E0C-AE85-1001E1FA98E3}" destId="{D1058D79-8365-4077-A3B8-6E8039525AE9}" srcOrd="15" destOrd="0" presId="urn:microsoft.com/office/officeart/2008/layout/VerticalAccentList"/>
    <dgm:cxn modelId="{459CC65C-B1F2-4525-8C1A-20A0D6B10EC9}" type="presParOf" srcId="{D1058D79-8365-4077-A3B8-6E8039525AE9}" destId="{08D55D1C-A11D-4CCE-AD4E-4562DF4BED0A}" srcOrd="0" destOrd="0" presId="urn:microsoft.com/office/officeart/2008/layout/VerticalAccentList"/>
    <dgm:cxn modelId="{65C8181D-02C0-4AC5-B054-617C547E0AC4}" type="presParOf" srcId="{2871D94B-D1C7-4E0C-AE85-1001E1FA98E3}" destId="{FB6C5365-070D-45C4-97CE-1ED639C7C7CC}" srcOrd="16" destOrd="0" presId="urn:microsoft.com/office/officeart/2008/layout/VerticalAccentList"/>
    <dgm:cxn modelId="{6B96676F-9A8C-4357-99AD-0309E9AEEFC4}" type="presParOf" srcId="{FB6C5365-070D-45C4-97CE-1ED639C7C7CC}" destId="{1903BE3C-9A06-4E01-A365-AA5A479D510B}" srcOrd="0" destOrd="0" presId="urn:microsoft.com/office/officeart/2008/layout/VerticalAccentList"/>
    <dgm:cxn modelId="{252BC154-7B66-46DE-871E-88D26CE43243}" type="presParOf" srcId="{FB6C5365-070D-45C4-97CE-1ED639C7C7CC}" destId="{4CC31ACB-7B73-4844-8EFC-D3BC089BB71B}" srcOrd="1" destOrd="0" presId="urn:microsoft.com/office/officeart/2008/layout/VerticalAccentList"/>
    <dgm:cxn modelId="{324301B0-961B-449A-B34C-589D8FFDB25C}" type="presParOf" srcId="{FB6C5365-070D-45C4-97CE-1ED639C7C7CC}" destId="{33922BE9-176B-4770-A21D-DF2243300969}" srcOrd="2" destOrd="0" presId="urn:microsoft.com/office/officeart/2008/layout/VerticalAccentList"/>
    <dgm:cxn modelId="{6F02AA11-C571-4E77-9ECE-3FE8BC8E219C}" type="presParOf" srcId="{FB6C5365-070D-45C4-97CE-1ED639C7C7CC}" destId="{1AF0E900-0B6D-41B5-93F4-7C2AA5F21221}" srcOrd="3" destOrd="0" presId="urn:microsoft.com/office/officeart/2008/layout/VerticalAccentList"/>
    <dgm:cxn modelId="{0E659635-71DD-4456-9641-A3864371C628}" type="presParOf" srcId="{FB6C5365-070D-45C4-97CE-1ED639C7C7CC}" destId="{10B9B28B-E4C5-48EF-8250-3A72DA57FBE6}" srcOrd="4" destOrd="0" presId="urn:microsoft.com/office/officeart/2008/layout/VerticalAccentList"/>
    <dgm:cxn modelId="{0E83C361-5624-432B-8AEA-448DE922D2EA}" type="presParOf" srcId="{FB6C5365-070D-45C4-97CE-1ED639C7C7CC}" destId="{55F67469-8EB0-425E-8CF9-F29A61EC9789}" srcOrd="5" destOrd="0" presId="urn:microsoft.com/office/officeart/2008/layout/VerticalAccentList"/>
    <dgm:cxn modelId="{003ADC5A-875F-412B-9038-817D0B86C320}" type="presParOf" srcId="{FB6C5365-070D-45C4-97CE-1ED639C7C7CC}" destId="{B2666FF0-513F-4777-B7A8-C519A81F7135}" srcOrd="6" destOrd="0" presId="urn:microsoft.com/office/officeart/2008/layout/VerticalAccentList"/>
    <dgm:cxn modelId="{942DF042-FB07-490A-9EF2-376EA20CF985}" type="presParOf" srcId="{2871D94B-D1C7-4E0C-AE85-1001E1FA98E3}" destId="{AE0F0989-6264-4EC4-B994-DAD01AB2B6B2}" srcOrd="17" destOrd="0" presId="urn:microsoft.com/office/officeart/2008/layout/VerticalAccentList"/>
    <dgm:cxn modelId="{0004227B-77C2-48AB-ABD5-39EF58E30AEF}" type="presParOf" srcId="{2871D94B-D1C7-4E0C-AE85-1001E1FA98E3}" destId="{63CA9444-6916-490C-8F74-FAECB08A744D}" srcOrd="18" destOrd="0" presId="urn:microsoft.com/office/officeart/2008/layout/VerticalAccentList"/>
    <dgm:cxn modelId="{CD02C5A6-C00A-4915-8DA8-FF22248B064C}" type="presParOf" srcId="{63CA9444-6916-490C-8F74-FAECB08A744D}" destId="{14519D90-71A5-46A4-A40A-7685376C6E0B}" srcOrd="0" destOrd="0" presId="urn:microsoft.com/office/officeart/2008/layout/VerticalAccentList"/>
    <dgm:cxn modelId="{DD64F480-390D-44C4-8953-126FF9103CED}" type="presParOf" srcId="{2871D94B-D1C7-4E0C-AE85-1001E1FA98E3}" destId="{CCECF22A-A974-48F7-986F-96B19F21232D}" srcOrd="19" destOrd="0" presId="urn:microsoft.com/office/officeart/2008/layout/VerticalAccentList"/>
    <dgm:cxn modelId="{FAAB35B0-7D87-4614-9BC6-DCAD74B2EEAB}" type="presParOf" srcId="{CCECF22A-A974-48F7-986F-96B19F21232D}" destId="{707D11FC-D205-4D6A-8B20-AC8F04EF2C59}" srcOrd="0" destOrd="0" presId="urn:microsoft.com/office/officeart/2008/layout/VerticalAccentList"/>
    <dgm:cxn modelId="{C889F587-63E6-423D-8348-5B82E380D6F0}" type="presParOf" srcId="{CCECF22A-A974-48F7-986F-96B19F21232D}" destId="{14C6E0C7-7B3C-47E6-9617-FB9926B94B28}" srcOrd="1" destOrd="0" presId="urn:microsoft.com/office/officeart/2008/layout/VerticalAccentList"/>
    <dgm:cxn modelId="{6271B2DD-103E-495E-B5A2-B92015D6DB5B}" type="presParOf" srcId="{CCECF22A-A974-48F7-986F-96B19F21232D}" destId="{58C40665-75DE-459B-9C73-218F31C86565}" srcOrd="2" destOrd="0" presId="urn:microsoft.com/office/officeart/2008/layout/VerticalAccentList"/>
    <dgm:cxn modelId="{F8824EE6-1188-4B8D-806C-81794362A17A}" type="presParOf" srcId="{CCECF22A-A974-48F7-986F-96B19F21232D}" destId="{3FDEB9F1-3BC6-403B-830B-280BE1AE672F}" srcOrd="3" destOrd="0" presId="urn:microsoft.com/office/officeart/2008/layout/VerticalAccentList"/>
    <dgm:cxn modelId="{A2B7B7B3-B84D-4730-94EC-6D9386F3A433}" type="presParOf" srcId="{CCECF22A-A974-48F7-986F-96B19F21232D}" destId="{C885D8FD-A16A-4996-82B3-E9130EF070D0}" srcOrd="4" destOrd="0" presId="urn:microsoft.com/office/officeart/2008/layout/VerticalAccentList"/>
    <dgm:cxn modelId="{A165E2D7-645D-44F1-BAAF-4058C7289D10}" type="presParOf" srcId="{CCECF22A-A974-48F7-986F-96B19F21232D}" destId="{66725BF6-9122-4082-B663-598F6717D18D}" srcOrd="5" destOrd="0" presId="urn:microsoft.com/office/officeart/2008/layout/VerticalAccentList"/>
    <dgm:cxn modelId="{173B9837-DE0D-4E30-980F-2625D640F726}" type="presParOf" srcId="{CCECF22A-A974-48F7-986F-96B19F21232D}" destId="{BDF81FA7-037B-4379-B8E1-8FE2DE9FC4E3}" srcOrd="6" destOrd="0" presId="urn:microsoft.com/office/officeart/2008/layout/VerticalAccentList"/>
    <dgm:cxn modelId="{8DD1DB31-DFD7-4FBE-81E2-9D2CA9640A25}" type="presParOf" srcId="{2871D94B-D1C7-4E0C-AE85-1001E1FA98E3}" destId="{5C3E1EFE-08E5-4CFB-8092-293A4403593E}" srcOrd="20" destOrd="0" presId="urn:microsoft.com/office/officeart/2008/layout/VerticalAccentList"/>
    <dgm:cxn modelId="{DFD49905-C5A5-4701-B577-B93762DA0BE4}" type="presParOf" srcId="{2871D94B-D1C7-4E0C-AE85-1001E1FA98E3}" destId="{827AA2DD-C870-4B36-ACE4-55A7040074A9}" srcOrd="21" destOrd="0" presId="urn:microsoft.com/office/officeart/2008/layout/VerticalAccentList"/>
    <dgm:cxn modelId="{031E9216-E735-447D-88FB-9FC9396A433D}" type="presParOf" srcId="{827AA2DD-C870-4B36-ACE4-55A7040074A9}" destId="{F72DF687-8A8D-4A2D-826C-E190A0E40DA6}" srcOrd="0" destOrd="0" presId="urn:microsoft.com/office/officeart/2008/layout/VerticalAccentList"/>
    <dgm:cxn modelId="{0D3B6493-AC82-465D-9EE2-E56A1FDCFC93}" type="presParOf" srcId="{2871D94B-D1C7-4E0C-AE85-1001E1FA98E3}" destId="{34DCC7DB-339E-4C14-A854-164C23A525E7}" srcOrd="22" destOrd="0" presId="urn:microsoft.com/office/officeart/2008/layout/VerticalAccentList"/>
    <dgm:cxn modelId="{07FD92AE-6119-437D-B4EE-EE1F96F2F679}" type="presParOf" srcId="{34DCC7DB-339E-4C14-A854-164C23A525E7}" destId="{E48B5B24-ABE6-445C-B125-760A9FAC7771}" srcOrd="0" destOrd="0" presId="urn:microsoft.com/office/officeart/2008/layout/VerticalAccentList"/>
    <dgm:cxn modelId="{2C1A2416-4571-4210-B801-08DF659F6748}" type="presParOf" srcId="{34DCC7DB-339E-4C14-A854-164C23A525E7}" destId="{D9A9E278-3E0B-44DA-B454-2FEA2C83FA51}" srcOrd="1" destOrd="0" presId="urn:microsoft.com/office/officeart/2008/layout/VerticalAccentList"/>
    <dgm:cxn modelId="{13885CE4-508A-44F9-9865-CCF598CFEC94}" type="presParOf" srcId="{34DCC7DB-339E-4C14-A854-164C23A525E7}" destId="{F5DD0E96-4335-4BD9-860B-DB70F6B696CD}" srcOrd="2" destOrd="0" presId="urn:microsoft.com/office/officeart/2008/layout/VerticalAccentList"/>
    <dgm:cxn modelId="{172692BC-3BAB-4546-8F7F-7DC6657C089D}" type="presParOf" srcId="{34DCC7DB-339E-4C14-A854-164C23A525E7}" destId="{E6C6611E-DB50-43E5-859A-03899FFB9A9B}" srcOrd="3" destOrd="0" presId="urn:microsoft.com/office/officeart/2008/layout/VerticalAccentList"/>
    <dgm:cxn modelId="{011E2FE2-A267-4DFD-92F7-B48261C0F523}" type="presParOf" srcId="{34DCC7DB-339E-4C14-A854-164C23A525E7}" destId="{C80D4484-267C-4D69-BF0D-C25FFEAB7E1E}" srcOrd="4" destOrd="0" presId="urn:microsoft.com/office/officeart/2008/layout/VerticalAccentList"/>
    <dgm:cxn modelId="{E3350E04-E7F9-410B-B209-3D423B2171A1}" type="presParOf" srcId="{34DCC7DB-339E-4C14-A854-164C23A525E7}" destId="{2DFE9E9D-00D4-4281-ACA0-969B37B87668}" srcOrd="5" destOrd="0" presId="urn:microsoft.com/office/officeart/2008/layout/VerticalAccentList"/>
    <dgm:cxn modelId="{CA35672E-905E-421C-9415-2431323DE9C0}" type="presParOf" srcId="{34DCC7DB-339E-4C14-A854-164C23A525E7}" destId="{AAA48F4C-37DF-4120-802B-FCAC42F15164}" srcOrd="6"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05D1A7B-6C33-40BD-B89D-9600B3EE8F29}"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255F3091-B347-4A1B-81CC-820AF6E1BDD4}">
      <dgm:prSet phldrT="[Text]"/>
      <dgm:spPr/>
      <dgm:t>
        <a:bodyPr/>
        <a:lstStyle/>
        <a:p>
          <a:r>
            <a:rPr lang="en-US" dirty="0"/>
            <a:t>Experienced</a:t>
          </a:r>
        </a:p>
      </dgm:t>
    </dgm:pt>
    <dgm:pt modelId="{6D623DCD-4C9E-4C00-A8A9-D3F47A2803E2}" type="parTrans" cxnId="{D108BD01-954A-4C48-B447-D56AE2C052E2}">
      <dgm:prSet/>
      <dgm:spPr/>
      <dgm:t>
        <a:bodyPr/>
        <a:lstStyle/>
        <a:p>
          <a:endParaRPr lang="en-US"/>
        </a:p>
      </dgm:t>
    </dgm:pt>
    <dgm:pt modelId="{489BAC62-19D8-4A5F-A151-94412B385F4D}" type="sibTrans" cxnId="{D108BD01-954A-4C48-B447-D56AE2C052E2}">
      <dgm:prSet/>
      <dgm:spPr/>
      <dgm:t>
        <a:bodyPr/>
        <a:lstStyle/>
        <a:p>
          <a:endParaRPr lang="en-US"/>
        </a:p>
      </dgm:t>
    </dgm:pt>
    <dgm:pt modelId="{953A11AB-8CE3-4382-A108-5065B69C95C4}">
      <dgm:prSet/>
      <dgm:spPr/>
      <dgm:t>
        <a:bodyPr/>
        <a:lstStyle/>
        <a:p>
          <a:r>
            <a:rPr lang="en-US" dirty="0"/>
            <a:t>Diversity of Clients</a:t>
          </a:r>
        </a:p>
      </dgm:t>
    </dgm:pt>
    <dgm:pt modelId="{BE2C199D-6CDC-4219-829D-3C58806FEB73}" type="parTrans" cxnId="{EBFCAFDE-05AA-48E5-9F28-F75A4B97AAEC}">
      <dgm:prSet/>
      <dgm:spPr/>
      <dgm:t>
        <a:bodyPr/>
        <a:lstStyle/>
        <a:p>
          <a:endParaRPr lang="en-US"/>
        </a:p>
      </dgm:t>
    </dgm:pt>
    <dgm:pt modelId="{257AE0CE-0055-4B47-9AAD-372135688D76}" type="sibTrans" cxnId="{EBFCAFDE-05AA-48E5-9F28-F75A4B97AAEC}">
      <dgm:prSet/>
      <dgm:spPr/>
      <dgm:t>
        <a:bodyPr/>
        <a:lstStyle/>
        <a:p>
          <a:endParaRPr lang="en-US"/>
        </a:p>
      </dgm:t>
    </dgm:pt>
    <dgm:pt modelId="{44AD6D90-C709-460A-AE3C-28755C49D3BC}">
      <dgm:prSet/>
      <dgm:spPr/>
      <dgm:t>
        <a:bodyPr/>
        <a:lstStyle/>
        <a:p>
          <a:r>
            <a:rPr lang="en-US" dirty="0"/>
            <a:t>Hands-on Engagement</a:t>
          </a:r>
        </a:p>
      </dgm:t>
    </dgm:pt>
    <dgm:pt modelId="{F11C90D8-102D-4C0A-95E6-EAFF89403001}" type="parTrans" cxnId="{9B222C54-CE91-4AC7-87C1-AC947A60C8AD}">
      <dgm:prSet/>
      <dgm:spPr/>
      <dgm:t>
        <a:bodyPr/>
        <a:lstStyle/>
        <a:p>
          <a:endParaRPr lang="en-US"/>
        </a:p>
      </dgm:t>
    </dgm:pt>
    <dgm:pt modelId="{3CA83D92-AD0B-48B7-A13A-730B1E6CE423}" type="sibTrans" cxnId="{9B222C54-CE91-4AC7-87C1-AC947A60C8AD}">
      <dgm:prSet/>
      <dgm:spPr/>
      <dgm:t>
        <a:bodyPr/>
        <a:lstStyle/>
        <a:p>
          <a:endParaRPr lang="en-US"/>
        </a:p>
      </dgm:t>
    </dgm:pt>
    <dgm:pt modelId="{E475B49E-6ACA-4111-9DB1-6F2A529FBAF9}">
      <dgm:prSet/>
      <dgm:spPr/>
      <dgm:t>
        <a:bodyPr/>
        <a:lstStyle/>
        <a:p>
          <a:r>
            <a:rPr lang="en-US" dirty="0"/>
            <a:t>Intelligent Staff with Diverse Background</a:t>
          </a:r>
        </a:p>
      </dgm:t>
    </dgm:pt>
    <dgm:pt modelId="{056197A5-54E5-4FA1-8D88-86AF37A148C3}" type="parTrans" cxnId="{7633509F-E76F-4662-8504-7A874E348146}">
      <dgm:prSet/>
      <dgm:spPr/>
      <dgm:t>
        <a:bodyPr/>
        <a:lstStyle/>
        <a:p>
          <a:endParaRPr lang="en-US"/>
        </a:p>
      </dgm:t>
    </dgm:pt>
    <dgm:pt modelId="{445634D7-DF59-4C83-951A-66FEA4DDCB82}" type="sibTrans" cxnId="{7633509F-E76F-4662-8504-7A874E348146}">
      <dgm:prSet/>
      <dgm:spPr/>
      <dgm:t>
        <a:bodyPr/>
        <a:lstStyle/>
        <a:p>
          <a:endParaRPr lang="en-US"/>
        </a:p>
      </dgm:t>
    </dgm:pt>
    <dgm:pt modelId="{60D524BF-3C57-4406-B80F-3E53200D455C}">
      <dgm:prSet/>
      <dgm:spPr/>
      <dgm:t>
        <a:bodyPr/>
        <a:lstStyle/>
        <a:p>
          <a:r>
            <a:rPr lang="en-US" dirty="0"/>
            <a:t>Practical Approaches</a:t>
          </a:r>
        </a:p>
      </dgm:t>
    </dgm:pt>
    <dgm:pt modelId="{144B750F-E842-4EC6-91B0-1D8C4F692EDD}" type="parTrans" cxnId="{A30E2494-9EAF-4086-AAAB-4CF0359A3BAC}">
      <dgm:prSet/>
      <dgm:spPr/>
      <dgm:t>
        <a:bodyPr/>
        <a:lstStyle/>
        <a:p>
          <a:endParaRPr lang="en-US"/>
        </a:p>
      </dgm:t>
    </dgm:pt>
    <dgm:pt modelId="{F754D878-6C93-46D7-9D22-50E3B1D17D83}" type="sibTrans" cxnId="{A30E2494-9EAF-4086-AAAB-4CF0359A3BAC}">
      <dgm:prSet/>
      <dgm:spPr/>
      <dgm:t>
        <a:bodyPr/>
        <a:lstStyle/>
        <a:p>
          <a:endParaRPr lang="en-US"/>
        </a:p>
      </dgm:t>
    </dgm:pt>
    <dgm:pt modelId="{24025BC0-1DF4-45F7-8998-7AB46971C304}">
      <dgm:prSet/>
      <dgm:spPr/>
      <dgm:t>
        <a:bodyPr/>
        <a:lstStyle/>
        <a:p>
          <a:r>
            <a:rPr lang="en-US" dirty="0"/>
            <a:t>Local</a:t>
          </a:r>
        </a:p>
      </dgm:t>
    </dgm:pt>
    <dgm:pt modelId="{E611F008-A961-4023-BA72-06138FA526CC}" type="parTrans" cxnId="{9F959848-FB57-4DE2-927E-2B4B0CE775ED}">
      <dgm:prSet/>
      <dgm:spPr/>
    </dgm:pt>
    <dgm:pt modelId="{1C3453B3-DD5C-4A77-8978-0E0849C627FD}" type="sibTrans" cxnId="{9F959848-FB57-4DE2-927E-2B4B0CE775ED}">
      <dgm:prSet/>
      <dgm:spPr/>
    </dgm:pt>
    <dgm:pt modelId="{B9EF4427-8B36-46FE-B0CD-869F44A9B36E}" type="pres">
      <dgm:prSet presAssocID="{F05D1A7B-6C33-40BD-B89D-9600B3EE8F29}" presName="Name0" presStyleCnt="0">
        <dgm:presLayoutVars>
          <dgm:chMax val="7"/>
          <dgm:chPref val="7"/>
          <dgm:dir/>
        </dgm:presLayoutVars>
      </dgm:prSet>
      <dgm:spPr/>
    </dgm:pt>
    <dgm:pt modelId="{298B2ABA-586B-4CD8-9F4A-9DC4A44FFDA2}" type="pres">
      <dgm:prSet presAssocID="{F05D1A7B-6C33-40BD-B89D-9600B3EE8F29}" presName="Name1" presStyleCnt="0"/>
      <dgm:spPr/>
    </dgm:pt>
    <dgm:pt modelId="{96935076-54DF-4F10-84CF-15AF4D290778}" type="pres">
      <dgm:prSet presAssocID="{F05D1A7B-6C33-40BD-B89D-9600B3EE8F29}" presName="cycle" presStyleCnt="0"/>
      <dgm:spPr/>
    </dgm:pt>
    <dgm:pt modelId="{51E7E470-69F8-47E4-A842-59B76DDD2A26}" type="pres">
      <dgm:prSet presAssocID="{F05D1A7B-6C33-40BD-B89D-9600B3EE8F29}" presName="srcNode" presStyleLbl="node1" presStyleIdx="0" presStyleCnt="6"/>
      <dgm:spPr/>
    </dgm:pt>
    <dgm:pt modelId="{3B4C6566-0AF3-41E6-9D36-6EAE302DDFB5}" type="pres">
      <dgm:prSet presAssocID="{F05D1A7B-6C33-40BD-B89D-9600B3EE8F29}" presName="conn" presStyleLbl="parChTrans1D2" presStyleIdx="0" presStyleCnt="1"/>
      <dgm:spPr/>
    </dgm:pt>
    <dgm:pt modelId="{E98BD53B-B651-45D5-A7C6-F288442E000B}" type="pres">
      <dgm:prSet presAssocID="{F05D1A7B-6C33-40BD-B89D-9600B3EE8F29}" presName="extraNode" presStyleLbl="node1" presStyleIdx="0" presStyleCnt="6"/>
      <dgm:spPr/>
    </dgm:pt>
    <dgm:pt modelId="{20C3CEC2-1249-4C6E-9A5B-CAA435BCD0F4}" type="pres">
      <dgm:prSet presAssocID="{F05D1A7B-6C33-40BD-B89D-9600B3EE8F29}" presName="dstNode" presStyleLbl="node1" presStyleIdx="0" presStyleCnt="6"/>
      <dgm:spPr/>
    </dgm:pt>
    <dgm:pt modelId="{4F3CB5E4-81B0-4874-A8F9-9087E9D309A3}" type="pres">
      <dgm:prSet presAssocID="{255F3091-B347-4A1B-81CC-820AF6E1BDD4}" presName="text_1" presStyleLbl="node1" presStyleIdx="0" presStyleCnt="6">
        <dgm:presLayoutVars>
          <dgm:bulletEnabled val="1"/>
        </dgm:presLayoutVars>
      </dgm:prSet>
      <dgm:spPr/>
    </dgm:pt>
    <dgm:pt modelId="{23647E20-B181-4766-B15C-DD5850173B07}" type="pres">
      <dgm:prSet presAssocID="{255F3091-B347-4A1B-81CC-820AF6E1BDD4}" presName="accent_1" presStyleCnt="0"/>
      <dgm:spPr/>
    </dgm:pt>
    <dgm:pt modelId="{FDBF910A-057D-4A2D-903A-2A7E56005DD1}" type="pres">
      <dgm:prSet presAssocID="{255F3091-B347-4A1B-81CC-820AF6E1BDD4}" presName="accentRepeatNode" presStyleLbl="solidFgAcc1" presStyleIdx="0" presStyleCnt="6"/>
      <dgm:spPr/>
    </dgm:pt>
    <dgm:pt modelId="{0F84EC52-71CC-40D4-ABCA-F595BA784D44}" type="pres">
      <dgm:prSet presAssocID="{953A11AB-8CE3-4382-A108-5065B69C95C4}" presName="text_2" presStyleLbl="node1" presStyleIdx="1" presStyleCnt="6">
        <dgm:presLayoutVars>
          <dgm:bulletEnabled val="1"/>
        </dgm:presLayoutVars>
      </dgm:prSet>
      <dgm:spPr/>
    </dgm:pt>
    <dgm:pt modelId="{D501B0ED-199E-4B62-9711-21C23A7DA0EE}" type="pres">
      <dgm:prSet presAssocID="{953A11AB-8CE3-4382-A108-5065B69C95C4}" presName="accent_2" presStyleCnt="0"/>
      <dgm:spPr/>
    </dgm:pt>
    <dgm:pt modelId="{3F6C8AF2-8566-4EB7-AC8D-9B1D9CC38B13}" type="pres">
      <dgm:prSet presAssocID="{953A11AB-8CE3-4382-A108-5065B69C95C4}" presName="accentRepeatNode" presStyleLbl="solidFgAcc1" presStyleIdx="1" presStyleCnt="6"/>
      <dgm:spPr/>
    </dgm:pt>
    <dgm:pt modelId="{C2FDAF99-9F26-4BD3-8A90-0CD3A94FC896}" type="pres">
      <dgm:prSet presAssocID="{44AD6D90-C709-460A-AE3C-28755C49D3BC}" presName="text_3" presStyleLbl="node1" presStyleIdx="2" presStyleCnt="6">
        <dgm:presLayoutVars>
          <dgm:bulletEnabled val="1"/>
        </dgm:presLayoutVars>
      </dgm:prSet>
      <dgm:spPr/>
    </dgm:pt>
    <dgm:pt modelId="{CAC2293B-8AD8-4C21-988B-D73AA750FC4C}" type="pres">
      <dgm:prSet presAssocID="{44AD6D90-C709-460A-AE3C-28755C49D3BC}" presName="accent_3" presStyleCnt="0"/>
      <dgm:spPr/>
    </dgm:pt>
    <dgm:pt modelId="{680E6865-5B16-4E03-9DC6-14AC9DD0F062}" type="pres">
      <dgm:prSet presAssocID="{44AD6D90-C709-460A-AE3C-28755C49D3BC}" presName="accentRepeatNode" presStyleLbl="solidFgAcc1" presStyleIdx="2" presStyleCnt="6"/>
      <dgm:spPr/>
    </dgm:pt>
    <dgm:pt modelId="{16E5C0C8-1A08-4E20-B0AA-53C9012F3672}" type="pres">
      <dgm:prSet presAssocID="{E475B49E-6ACA-4111-9DB1-6F2A529FBAF9}" presName="text_4" presStyleLbl="node1" presStyleIdx="3" presStyleCnt="6">
        <dgm:presLayoutVars>
          <dgm:bulletEnabled val="1"/>
        </dgm:presLayoutVars>
      </dgm:prSet>
      <dgm:spPr/>
    </dgm:pt>
    <dgm:pt modelId="{E2F2FF10-CE8C-4D4F-A531-73C742ACA198}" type="pres">
      <dgm:prSet presAssocID="{E475B49E-6ACA-4111-9DB1-6F2A529FBAF9}" presName="accent_4" presStyleCnt="0"/>
      <dgm:spPr/>
    </dgm:pt>
    <dgm:pt modelId="{81E1A1FE-3F8C-4460-A11E-0B953A5D5F56}" type="pres">
      <dgm:prSet presAssocID="{E475B49E-6ACA-4111-9DB1-6F2A529FBAF9}" presName="accentRepeatNode" presStyleLbl="solidFgAcc1" presStyleIdx="3" presStyleCnt="6"/>
      <dgm:spPr/>
    </dgm:pt>
    <dgm:pt modelId="{3FCAB3BD-E7F0-4974-AE58-442B0E243FC6}" type="pres">
      <dgm:prSet presAssocID="{60D524BF-3C57-4406-B80F-3E53200D455C}" presName="text_5" presStyleLbl="node1" presStyleIdx="4" presStyleCnt="6">
        <dgm:presLayoutVars>
          <dgm:bulletEnabled val="1"/>
        </dgm:presLayoutVars>
      </dgm:prSet>
      <dgm:spPr/>
    </dgm:pt>
    <dgm:pt modelId="{2B0F5DF1-3442-4ABE-9EED-8AAC27DDF509}" type="pres">
      <dgm:prSet presAssocID="{60D524BF-3C57-4406-B80F-3E53200D455C}" presName="accent_5" presStyleCnt="0"/>
      <dgm:spPr/>
    </dgm:pt>
    <dgm:pt modelId="{630A3983-0C9C-4372-BF77-8F2A3AA69214}" type="pres">
      <dgm:prSet presAssocID="{60D524BF-3C57-4406-B80F-3E53200D455C}" presName="accentRepeatNode" presStyleLbl="solidFgAcc1" presStyleIdx="4" presStyleCnt="6"/>
      <dgm:spPr/>
    </dgm:pt>
    <dgm:pt modelId="{E3736FCA-B9CE-470A-9E9A-7D66D6C23D3B}" type="pres">
      <dgm:prSet presAssocID="{24025BC0-1DF4-45F7-8998-7AB46971C304}" presName="text_6" presStyleLbl="node1" presStyleIdx="5" presStyleCnt="6">
        <dgm:presLayoutVars>
          <dgm:bulletEnabled val="1"/>
        </dgm:presLayoutVars>
      </dgm:prSet>
      <dgm:spPr/>
    </dgm:pt>
    <dgm:pt modelId="{80AEAED2-E909-46FD-9348-B75946EA75EF}" type="pres">
      <dgm:prSet presAssocID="{24025BC0-1DF4-45F7-8998-7AB46971C304}" presName="accent_6" presStyleCnt="0"/>
      <dgm:spPr/>
    </dgm:pt>
    <dgm:pt modelId="{B2BECEE5-7FCF-46A9-B93F-0B508B2AF9B1}" type="pres">
      <dgm:prSet presAssocID="{24025BC0-1DF4-45F7-8998-7AB46971C304}" presName="accentRepeatNode" presStyleLbl="solidFgAcc1" presStyleIdx="5" presStyleCnt="6"/>
      <dgm:spPr/>
    </dgm:pt>
  </dgm:ptLst>
  <dgm:cxnLst>
    <dgm:cxn modelId="{D108BD01-954A-4C48-B447-D56AE2C052E2}" srcId="{F05D1A7B-6C33-40BD-B89D-9600B3EE8F29}" destId="{255F3091-B347-4A1B-81CC-820AF6E1BDD4}" srcOrd="0" destOrd="0" parTransId="{6D623DCD-4C9E-4C00-A8A9-D3F47A2803E2}" sibTransId="{489BAC62-19D8-4A5F-A151-94412B385F4D}"/>
    <dgm:cxn modelId="{B160CD1F-CDB5-4EDA-90BD-4940166E2666}" type="presOf" srcId="{24025BC0-1DF4-45F7-8998-7AB46971C304}" destId="{E3736FCA-B9CE-470A-9E9A-7D66D6C23D3B}" srcOrd="0" destOrd="0" presId="urn:microsoft.com/office/officeart/2008/layout/VerticalCurvedList"/>
    <dgm:cxn modelId="{EE7FB729-43C1-40EC-80BF-F251636C31B2}" type="presOf" srcId="{255F3091-B347-4A1B-81CC-820AF6E1BDD4}" destId="{4F3CB5E4-81B0-4874-A8F9-9087E9D309A3}" srcOrd="0" destOrd="0" presId="urn:microsoft.com/office/officeart/2008/layout/VerticalCurvedList"/>
    <dgm:cxn modelId="{9F959848-FB57-4DE2-927E-2B4B0CE775ED}" srcId="{F05D1A7B-6C33-40BD-B89D-9600B3EE8F29}" destId="{24025BC0-1DF4-45F7-8998-7AB46971C304}" srcOrd="5" destOrd="0" parTransId="{E611F008-A961-4023-BA72-06138FA526CC}" sibTransId="{1C3453B3-DD5C-4A77-8978-0E0849C627FD}"/>
    <dgm:cxn modelId="{9B222C54-CE91-4AC7-87C1-AC947A60C8AD}" srcId="{F05D1A7B-6C33-40BD-B89D-9600B3EE8F29}" destId="{44AD6D90-C709-460A-AE3C-28755C49D3BC}" srcOrd="2" destOrd="0" parTransId="{F11C90D8-102D-4C0A-95E6-EAFF89403001}" sibTransId="{3CA83D92-AD0B-48B7-A13A-730B1E6CE423}"/>
    <dgm:cxn modelId="{4A949774-86BA-4F03-B622-DEB555A27C8B}" type="presOf" srcId="{44AD6D90-C709-460A-AE3C-28755C49D3BC}" destId="{C2FDAF99-9F26-4BD3-8A90-0CD3A94FC896}" srcOrd="0" destOrd="0" presId="urn:microsoft.com/office/officeart/2008/layout/VerticalCurvedList"/>
    <dgm:cxn modelId="{E8D7BC58-8DE4-40F2-B162-EE6B3ED6CCA7}" type="presOf" srcId="{489BAC62-19D8-4A5F-A151-94412B385F4D}" destId="{3B4C6566-0AF3-41E6-9D36-6EAE302DDFB5}" srcOrd="0" destOrd="0" presId="urn:microsoft.com/office/officeart/2008/layout/VerticalCurvedList"/>
    <dgm:cxn modelId="{05A4457A-F600-48CB-9803-BA23B963DE57}" type="presOf" srcId="{60D524BF-3C57-4406-B80F-3E53200D455C}" destId="{3FCAB3BD-E7F0-4974-AE58-442B0E243FC6}" srcOrd="0" destOrd="0" presId="urn:microsoft.com/office/officeart/2008/layout/VerticalCurvedList"/>
    <dgm:cxn modelId="{A30E2494-9EAF-4086-AAAB-4CF0359A3BAC}" srcId="{F05D1A7B-6C33-40BD-B89D-9600B3EE8F29}" destId="{60D524BF-3C57-4406-B80F-3E53200D455C}" srcOrd="4" destOrd="0" parTransId="{144B750F-E842-4EC6-91B0-1D8C4F692EDD}" sibTransId="{F754D878-6C93-46D7-9D22-50E3B1D17D83}"/>
    <dgm:cxn modelId="{7633509F-E76F-4662-8504-7A874E348146}" srcId="{F05D1A7B-6C33-40BD-B89D-9600B3EE8F29}" destId="{E475B49E-6ACA-4111-9DB1-6F2A529FBAF9}" srcOrd="3" destOrd="0" parTransId="{056197A5-54E5-4FA1-8D88-86AF37A148C3}" sibTransId="{445634D7-DF59-4C83-951A-66FEA4DDCB82}"/>
    <dgm:cxn modelId="{73F56BB9-FC8F-4C5D-BAA9-76C1CCCE823E}" type="presOf" srcId="{953A11AB-8CE3-4382-A108-5065B69C95C4}" destId="{0F84EC52-71CC-40D4-ABCA-F595BA784D44}" srcOrd="0" destOrd="0" presId="urn:microsoft.com/office/officeart/2008/layout/VerticalCurvedList"/>
    <dgm:cxn modelId="{0FCF7FDC-D8C3-4328-A3DC-D8D46781D067}" type="presOf" srcId="{E475B49E-6ACA-4111-9DB1-6F2A529FBAF9}" destId="{16E5C0C8-1A08-4E20-B0AA-53C9012F3672}" srcOrd="0" destOrd="0" presId="urn:microsoft.com/office/officeart/2008/layout/VerticalCurvedList"/>
    <dgm:cxn modelId="{EBFCAFDE-05AA-48E5-9F28-F75A4B97AAEC}" srcId="{F05D1A7B-6C33-40BD-B89D-9600B3EE8F29}" destId="{953A11AB-8CE3-4382-A108-5065B69C95C4}" srcOrd="1" destOrd="0" parTransId="{BE2C199D-6CDC-4219-829D-3C58806FEB73}" sibTransId="{257AE0CE-0055-4B47-9AAD-372135688D76}"/>
    <dgm:cxn modelId="{5EE3EBFA-B1B2-4E92-BECE-5268DD14EF79}" type="presOf" srcId="{F05D1A7B-6C33-40BD-B89D-9600B3EE8F29}" destId="{B9EF4427-8B36-46FE-B0CD-869F44A9B36E}" srcOrd="0" destOrd="0" presId="urn:microsoft.com/office/officeart/2008/layout/VerticalCurvedList"/>
    <dgm:cxn modelId="{6F2BEA89-3550-4E98-96CF-F838CB14BD55}" type="presParOf" srcId="{B9EF4427-8B36-46FE-B0CD-869F44A9B36E}" destId="{298B2ABA-586B-4CD8-9F4A-9DC4A44FFDA2}" srcOrd="0" destOrd="0" presId="urn:microsoft.com/office/officeart/2008/layout/VerticalCurvedList"/>
    <dgm:cxn modelId="{7D5719EB-B082-4D80-96FA-B05A2E93EFD8}" type="presParOf" srcId="{298B2ABA-586B-4CD8-9F4A-9DC4A44FFDA2}" destId="{96935076-54DF-4F10-84CF-15AF4D290778}" srcOrd="0" destOrd="0" presId="urn:microsoft.com/office/officeart/2008/layout/VerticalCurvedList"/>
    <dgm:cxn modelId="{A1EDC06D-EB23-41D4-A3A0-05D396C8B044}" type="presParOf" srcId="{96935076-54DF-4F10-84CF-15AF4D290778}" destId="{51E7E470-69F8-47E4-A842-59B76DDD2A26}" srcOrd="0" destOrd="0" presId="urn:microsoft.com/office/officeart/2008/layout/VerticalCurvedList"/>
    <dgm:cxn modelId="{5E773328-2BA4-4D86-8F08-CCBA000ACB17}" type="presParOf" srcId="{96935076-54DF-4F10-84CF-15AF4D290778}" destId="{3B4C6566-0AF3-41E6-9D36-6EAE302DDFB5}" srcOrd="1" destOrd="0" presId="urn:microsoft.com/office/officeart/2008/layout/VerticalCurvedList"/>
    <dgm:cxn modelId="{6861E114-E16A-428B-A9F2-EE16D352B972}" type="presParOf" srcId="{96935076-54DF-4F10-84CF-15AF4D290778}" destId="{E98BD53B-B651-45D5-A7C6-F288442E000B}" srcOrd="2" destOrd="0" presId="urn:microsoft.com/office/officeart/2008/layout/VerticalCurvedList"/>
    <dgm:cxn modelId="{3501C66B-F7C0-4F18-B669-6B3E55C35407}" type="presParOf" srcId="{96935076-54DF-4F10-84CF-15AF4D290778}" destId="{20C3CEC2-1249-4C6E-9A5B-CAA435BCD0F4}" srcOrd="3" destOrd="0" presId="urn:microsoft.com/office/officeart/2008/layout/VerticalCurvedList"/>
    <dgm:cxn modelId="{7DDC4833-67CB-402A-A933-678E1628934F}" type="presParOf" srcId="{298B2ABA-586B-4CD8-9F4A-9DC4A44FFDA2}" destId="{4F3CB5E4-81B0-4874-A8F9-9087E9D309A3}" srcOrd="1" destOrd="0" presId="urn:microsoft.com/office/officeart/2008/layout/VerticalCurvedList"/>
    <dgm:cxn modelId="{B465F84C-8667-4A75-8E1A-DA32B185DE0A}" type="presParOf" srcId="{298B2ABA-586B-4CD8-9F4A-9DC4A44FFDA2}" destId="{23647E20-B181-4766-B15C-DD5850173B07}" srcOrd="2" destOrd="0" presId="urn:microsoft.com/office/officeart/2008/layout/VerticalCurvedList"/>
    <dgm:cxn modelId="{604E744D-50C4-4122-B9A3-8ADAA8B5AC24}" type="presParOf" srcId="{23647E20-B181-4766-B15C-DD5850173B07}" destId="{FDBF910A-057D-4A2D-903A-2A7E56005DD1}" srcOrd="0" destOrd="0" presId="urn:microsoft.com/office/officeart/2008/layout/VerticalCurvedList"/>
    <dgm:cxn modelId="{70DEF762-82DA-4843-ABC3-159FE2C392FA}" type="presParOf" srcId="{298B2ABA-586B-4CD8-9F4A-9DC4A44FFDA2}" destId="{0F84EC52-71CC-40D4-ABCA-F595BA784D44}" srcOrd="3" destOrd="0" presId="urn:microsoft.com/office/officeart/2008/layout/VerticalCurvedList"/>
    <dgm:cxn modelId="{90EE3AC0-E0E7-4015-8CC6-D5DABF898555}" type="presParOf" srcId="{298B2ABA-586B-4CD8-9F4A-9DC4A44FFDA2}" destId="{D501B0ED-199E-4B62-9711-21C23A7DA0EE}" srcOrd="4" destOrd="0" presId="urn:microsoft.com/office/officeart/2008/layout/VerticalCurvedList"/>
    <dgm:cxn modelId="{42E09861-9A3C-447D-AE00-29DA8BD5CD21}" type="presParOf" srcId="{D501B0ED-199E-4B62-9711-21C23A7DA0EE}" destId="{3F6C8AF2-8566-4EB7-AC8D-9B1D9CC38B13}" srcOrd="0" destOrd="0" presId="urn:microsoft.com/office/officeart/2008/layout/VerticalCurvedList"/>
    <dgm:cxn modelId="{E9966C6F-6A76-4F66-86E0-F735A3BE7796}" type="presParOf" srcId="{298B2ABA-586B-4CD8-9F4A-9DC4A44FFDA2}" destId="{C2FDAF99-9F26-4BD3-8A90-0CD3A94FC896}" srcOrd="5" destOrd="0" presId="urn:microsoft.com/office/officeart/2008/layout/VerticalCurvedList"/>
    <dgm:cxn modelId="{3A702484-80A9-4E3B-A18D-822957BCBD44}" type="presParOf" srcId="{298B2ABA-586B-4CD8-9F4A-9DC4A44FFDA2}" destId="{CAC2293B-8AD8-4C21-988B-D73AA750FC4C}" srcOrd="6" destOrd="0" presId="urn:microsoft.com/office/officeart/2008/layout/VerticalCurvedList"/>
    <dgm:cxn modelId="{CCB4CC05-2109-4DB2-99A6-358F05BA26F1}" type="presParOf" srcId="{CAC2293B-8AD8-4C21-988B-D73AA750FC4C}" destId="{680E6865-5B16-4E03-9DC6-14AC9DD0F062}" srcOrd="0" destOrd="0" presId="urn:microsoft.com/office/officeart/2008/layout/VerticalCurvedList"/>
    <dgm:cxn modelId="{6A4D7E0E-6560-4477-A5C3-65BFD4656587}" type="presParOf" srcId="{298B2ABA-586B-4CD8-9F4A-9DC4A44FFDA2}" destId="{16E5C0C8-1A08-4E20-B0AA-53C9012F3672}" srcOrd="7" destOrd="0" presId="urn:microsoft.com/office/officeart/2008/layout/VerticalCurvedList"/>
    <dgm:cxn modelId="{74AEEA83-8A57-4C02-9CE9-9E25E07D61DA}" type="presParOf" srcId="{298B2ABA-586B-4CD8-9F4A-9DC4A44FFDA2}" destId="{E2F2FF10-CE8C-4D4F-A531-73C742ACA198}" srcOrd="8" destOrd="0" presId="urn:microsoft.com/office/officeart/2008/layout/VerticalCurvedList"/>
    <dgm:cxn modelId="{8FD433AA-F66E-4491-9FE6-96CB827EC489}" type="presParOf" srcId="{E2F2FF10-CE8C-4D4F-A531-73C742ACA198}" destId="{81E1A1FE-3F8C-4460-A11E-0B953A5D5F56}" srcOrd="0" destOrd="0" presId="urn:microsoft.com/office/officeart/2008/layout/VerticalCurvedList"/>
    <dgm:cxn modelId="{8CDA6748-68FB-479C-AF2C-E456C748A9D8}" type="presParOf" srcId="{298B2ABA-586B-4CD8-9F4A-9DC4A44FFDA2}" destId="{3FCAB3BD-E7F0-4974-AE58-442B0E243FC6}" srcOrd="9" destOrd="0" presId="urn:microsoft.com/office/officeart/2008/layout/VerticalCurvedList"/>
    <dgm:cxn modelId="{4803E5FA-5D64-4D76-9467-C7F746397370}" type="presParOf" srcId="{298B2ABA-586B-4CD8-9F4A-9DC4A44FFDA2}" destId="{2B0F5DF1-3442-4ABE-9EED-8AAC27DDF509}" srcOrd="10" destOrd="0" presId="urn:microsoft.com/office/officeart/2008/layout/VerticalCurvedList"/>
    <dgm:cxn modelId="{7CD65B31-C984-40C8-8C5D-B1FE85C4FC49}" type="presParOf" srcId="{2B0F5DF1-3442-4ABE-9EED-8AAC27DDF509}" destId="{630A3983-0C9C-4372-BF77-8F2A3AA69214}" srcOrd="0" destOrd="0" presId="urn:microsoft.com/office/officeart/2008/layout/VerticalCurvedList"/>
    <dgm:cxn modelId="{E5397358-9B43-4BFC-BC08-4AE137A66EB7}" type="presParOf" srcId="{298B2ABA-586B-4CD8-9F4A-9DC4A44FFDA2}" destId="{E3736FCA-B9CE-470A-9E9A-7D66D6C23D3B}" srcOrd="11" destOrd="0" presId="urn:microsoft.com/office/officeart/2008/layout/VerticalCurvedList"/>
    <dgm:cxn modelId="{94F0DFC0-EF1B-4CD7-9393-B251831D4BAA}" type="presParOf" srcId="{298B2ABA-586B-4CD8-9F4A-9DC4A44FFDA2}" destId="{80AEAED2-E909-46FD-9348-B75946EA75EF}" srcOrd="12" destOrd="0" presId="urn:microsoft.com/office/officeart/2008/layout/VerticalCurvedList"/>
    <dgm:cxn modelId="{8A832D3C-12F2-4E6F-B876-49C04A57A88E}" type="presParOf" srcId="{80AEAED2-E909-46FD-9348-B75946EA75EF}" destId="{B2BECEE5-7FCF-46A9-B93F-0B508B2AF9B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F7B6B3C-64B8-4F50-AC13-E09F786BD582}"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9E820EEF-C464-4CA9-822D-35066B849A97}">
      <dgm:prSet/>
      <dgm:spPr/>
      <dgm:t>
        <a:bodyPr/>
        <a:lstStyle/>
        <a:p>
          <a:r>
            <a:rPr lang="en-US" dirty="0"/>
            <a:t>Quality Improvement Expertise</a:t>
          </a:r>
        </a:p>
      </dgm:t>
    </dgm:pt>
    <dgm:pt modelId="{3A716A2D-5FDA-418E-8163-B89DD870E89D}" type="parTrans" cxnId="{8AE93D1D-F8C7-486A-AE8D-E1F290153543}">
      <dgm:prSet/>
      <dgm:spPr/>
      <dgm:t>
        <a:bodyPr/>
        <a:lstStyle/>
        <a:p>
          <a:endParaRPr lang="en-US"/>
        </a:p>
      </dgm:t>
    </dgm:pt>
    <dgm:pt modelId="{EB08CDE4-0655-4FCA-B41B-43574FBACF28}" type="sibTrans" cxnId="{8AE93D1D-F8C7-486A-AE8D-E1F290153543}">
      <dgm:prSet/>
      <dgm:spPr/>
      <dgm:t>
        <a:bodyPr/>
        <a:lstStyle/>
        <a:p>
          <a:endParaRPr lang="en-US"/>
        </a:p>
      </dgm:t>
    </dgm:pt>
    <dgm:pt modelId="{10C793A9-8E0F-4988-BE0E-69B840D50EE3}">
      <dgm:prSet/>
      <dgm:spPr/>
      <dgm:t>
        <a:bodyPr/>
        <a:lstStyle/>
        <a:p>
          <a:r>
            <a:rPr lang="en-US"/>
            <a:t>Care Transitions and Referral Management</a:t>
          </a:r>
        </a:p>
      </dgm:t>
    </dgm:pt>
    <dgm:pt modelId="{893178DC-D60A-43A3-97D8-23C1624BE9D2}" type="parTrans" cxnId="{5B7D83B4-CEAA-4FD5-82AF-34B6624EACD4}">
      <dgm:prSet/>
      <dgm:spPr/>
      <dgm:t>
        <a:bodyPr/>
        <a:lstStyle/>
        <a:p>
          <a:endParaRPr lang="en-US"/>
        </a:p>
      </dgm:t>
    </dgm:pt>
    <dgm:pt modelId="{29BE2BAF-4540-42A7-AF59-8D500302A715}" type="sibTrans" cxnId="{5B7D83B4-CEAA-4FD5-82AF-34B6624EACD4}">
      <dgm:prSet/>
      <dgm:spPr/>
      <dgm:t>
        <a:bodyPr/>
        <a:lstStyle/>
        <a:p>
          <a:endParaRPr lang="en-US"/>
        </a:p>
      </dgm:t>
    </dgm:pt>
    <dgm:pt modelId="{A832E22C-D61B-4916-9CCF-4370BC881DEB}">
      <dgm:prSet/>
      <dgm:spPr/>
      <dgm:t>
        <a:bodyPr/>
        <a:lstStyle/>
        <a:p>
          <a:r>
            <a:rPr lang="en-US"/>
            <a:t>Opioid Misuse and Reduction </a:t>
          </a:r>
        </a:p>
      </dgm:t>
    </dgm:pt>
    <dgm:pt modelId="{66A7D4E1-F8A4-4FC5-8A37-492F665E0239}" type="parTrans" cxnId="{86D3CCB3-4691-4CE3-8B03-6FB70A2D71B5}">
      <dgm:prSet/>
      <dgm:spPr/>
      <dgm:t>
        <a:bodyPr/>
        <a:lstStyle/>
        <a:p>
          <a:endParaRPr lang="en-US"/>
        </a:p>
      </dgm:t>
    </dgm:pt>
    <dgm:pt modelId="{AFA77F50-C093-49E8-8092-9F937C7598E2}" type="sibTrans" cxnId="{86D3CCB3-4691-4CE3-8B03-6FB70A2D71B5}">
      <dgm:prSet/>
      <dgm:spPr/>
      <dgm:t>
        <a:bodyPr/>
        <a:lstStyle/>
        <a:p>
          <a:endParaRPr lang="en-US"/>
        </a:p>
      </dgm:t>
    </dgm:pt>
    <dgm:pt modelId="{9D908C4D-066A-4FCB-A621-FD4BDDE080D6}">
      <dgm:prSet/>
      <dgm:spPr/>
      <dgm:t>
        <a:bodyPr/>
        <a:lstStyle/>
        <a:p>
          <a:r>
            <a:rPr lang="en-US"/>
            <a:t>Diabetes Prevention Program</a:t>
          </a:r>
        </a:p>
      </dgm:t>
    </dgm:pt>
    <dgm:pt modelId="{7E7B849A-9670-4079-B548-82EE6AC7E37F}" type="parTrans" cxnId="{1470890E-DF18-43AB-8B19-42A5EC326850}">
      <dgm:prSet/>
      <dgm:spPr/>
      <dgm:t>
        <a:bodyPr/>
        <a:lstStyle/>
        <a:p>
          <a:endParaRPr lang="en-US"/>
        </a:p>
      </dgm:t>
    </dgm:pt>
    <dgm:pt modelId="{97DA2441-E419-4D17-A124-520B458662AF}" type="sibTrans" cxnId="{1470890E-DF18-43AB-8B19-42A5EC326850}">
      <dgm:prSet/>
      <dgm:spPr/>
      <dgm:t>
        <a:bodyPr/>
        <a:lstStyle/>
        <a:p>
          <a:endParaRPr lang="en-US"/>
        </a:p>
      </dgm:t>
    </dgm:pt>
    <dgm:pt modelId="{D7102CA9-E725-4BB8-AA31-C66FC1E4619F}">
      <dgm:prSet/>
      <dgm:spPr/>
      <dgm:t>
        <a:bodyPr/>
        <a:lstStyle/>
        <a:p>
          <a:r>
            <a:rPr lang="en-US"/>
            <a:t>Public Health Emergencies</a:t>
          </a:r>
        </a:p>
      </dgm:t>
    </dgm:pt>
    <dgm:pt modelId="{2BEAC98E-3328-42E1-8854-1E63BE4A3E10}" type="parTrans" cxnId="{FB713CD7-CCF5-4433-8A3E-7462A6CB7EDA}">
      <dgm:prSet/>
      <dgm:spPr/>
      <dgm:t>
        <a:bodyPr/>
        <a:lstStyle/>
        <a:p>
          <a:endParaRPr lang="en-US"/>
        </a:p>
      </dgm:t>
    </dgm:pt>
    <dgm:pt modelId="{C1A09299-4185-40CE-9715-60E0F4B436FB}" type="sibTrans" cxnId="{FB713CD7-CCF5-4433-8A3E-7462A6CB7EDA}">
      <dgm:prSet/>
      <dgm:spPr/>
      <dgm:t>
        <a:bodyPr/>
        <a:lstStyle/>
        <a:p>
          <a:endParaRPr lang="en-US"/>
        </a:p>
      </dgm:t>
    </dgm:pt>
    <dgm:pt modelId="{018242B6-70FB-4A15-BDCF-63688D6CF661}">
      <dgm:prSet/>
      <dgm:spPr/>
      <dgm:t>
        <a:bodyPr/>
        <a:lstStyle/>
        <a:p>
          <a:r>
            <a:rPr lang="en-US"/>
            <a:t>Registry Connections</a:t>
          </a:r>
        </a:p>
      </dgm:t>
    </dgm:pt>
    <dgm:pt modelId="{87B6FC5F-10FB-4198-BD24-6A510867DE08}" type="parTrans" cxnId="{11893A34-3E06-430D-9848-A51DD7B1D213}">
      <dgm:prSet/>
      <dgm:spPr/>
      <dgm:t>
        <a:bodyPr/>
        <a:lstStyle/>
        <a:p>
          <a:endParaRPr lang="en-US"/>
        </a:p>
      </dgm:t>
    </dgm:pt>
    <dgm:pt modelId="{F9CD8551-69CF-46AC-AEEE-FEE5BE069FF2}" type="sibTrans" cxnId="{11893A34-3E06-430D-9848-A51DD7B1D213}">
      <dgm:prSet/>
      <dgm:spPr/>
      <dgm:t>
        <a:bodyPr/>
        <a:lstStyle/>
        <a:p>
          <a:endParaRPr lang="en-US"/>
        </a:p>
      </dgm:t>
    </dgm:pt>
    <dgm:pt modelId="{5CD91729-EEC9-4A31-9492-742F36F8CA54}">
      <dgm:prSet/>
      <dgm:spPr/>
      <dgm:t>
        <a:bodyPr/>
        <a:lstStyle/>
        <a:p>
          <a:r>
            <a:rPr lang="en-US"/>
            <a:t>Reporting Requirements and Guidance</a:t>
          </a:r>
        </a:p>
      </dgm:t>
    </dgm:pt>
    <dgm:pt modelId="{75E99936-27A4-498A-9460-810108CABA4D}" type="parTrans" cxnId="{ADD4A696-E9ED-4464-86D0-D74C03FA1506}">
      <dgm:prSet/>
      <dgm:spPr/>
      <dgm:t>
        <a:bodyPr/>
        <a:lstStyle/>
        <a:p>
          <a:endParaRPr lang="en-US"/>
        </a:p>
      </dgm:t>
    </dgm:pt>
    <dgm:pt modelId="{15429651-5665-4F5E-BBA2-83E43AC07FAA}" type="sibTrans" cxnId="{ADD4A696-E9ED-4464-86D0-D74C03FA1506}">
      <dgm:prSet/>
      <dgm:spPr/>
      <dgm:t>
        <a:bodyPr/>
        <a:lstStyle/>
        <a:p>
          <a:endParaRPr lang="en-US"/>
        </a:p>
      </dgm:t>
    </dgm:pt>
    <dgm:pt modelId="{06DD58AA-BA34-44F5-931C-F58ECA135DA2}">
      <dgm:prSet/>
      <dgm:spPr/>
      <dgm:t>
        <a:bodyPr/>
        <a:lstStyle/>
        <a:p>
          <a:r>
            <a:rPr lang="en-US" dirty="0"/>
            <a:t>COVID 19 Educational Training and Testing Implementation</a:t>
          </a:r>
        </a:p>
      </dgm:t>
    </dgm:pt>
    <dgm:pt modelId="{30287BF6-4422-4C8B-9952-B58A3A1D8212}" type="parTrans" cxnId="{2E6B4612-8B2D-4968-8C90-ADE2603972A9}">
      <dgm:prSet/>
      <dgm:spPr/>
      <dgm:t>
        <a:bodyPr/>
        <a:lstStyle/>
        <a:p>
          <a:endParaRPr lang="en-US"/>
        </a:p>
      </dgm:t>
    </dgm:pt>
    <dgm:pt modelId="{8A1525A7-2CA6-4F86-B042-8C5FC3C9B588}" type="sibTrans" cxnId="{2E6B4612-8B2D-4968-8C90-ADE2603972A9}">
      <dgm:prSet/>
      <dgm:spPr/>
      <dgm:t>
        <a:bodyPr/>
        <a:lstStyle/>
        <a:p>
          <a:endParaRPr lang="en-US"/>
        </a:p>
      </dgm:t>
    </dgm:pt>
    <dgm:pt modelId="{DB2DBAA3-8728-49CF-BC51-BED6873E9C16}">
      <dgm:prSet/>
      <dgm:spPr/>
      <dgm:t>
        <a:bodyPr/>
        <a:lstStyle/>
        <a:p>
          <a:r>
            <a:rPr lang="en-US"/>
            <a:t>Dementia Care</a:t>
          </a:r>
        </a:p>
      </dgm:t>
    </dgm:pt>
    <dgm:pt modelId="{6447C0D1-0977-4257-8EA0-BB6128E2956D}" type="parTrans" cxnId="{CDFAD9AA-2E5C-46C5-91A9-79AEE02D19E0}">
      <dgm:prSet/>
      <dgm:spPr/>
      <dgm:t>
        <a:bodyPr/>
        <a:lstStyle/>
        <a:p>
          <a:endParaRPr lang="en-US"/>
        </a:p>
      </dgm:t>
    </dgm:pt>
    <dgm:pt modelId="{90B7B933-C38F-4EBB-9771-1BC0575B0AEF}" type="sibTrans" cxnId="{CDFAD9AA-2E5C-46C5-91A9-79AEE02D19E0}">
      <dgm:prSet/>
      <dgm:spPr/>
      <dgm:t>
        <a:bodyPr/>
        <a:lstStyle/>
        <a:p>
          <a:endParaRPr lang="en-US"/>
        </a:p>
      </dgm:t>
    </dgm:pt>
    <dgm:pt modelId="{F7BED4F7-F44B-41FC-9E12-8BB65F5FED3B}">
      <dgm:prSet/>
      <dgm:spPr/>
      <dgm:t>
        <a:bodyPr/>
        <a:lstStyle/>
        <a:p>
          <a:r>
            <a:rPr lang="en-US"/>
            <a:t>Chronic Disease Management</a:t>
          </a:r>
        </a:p>
      </dgm:t>
    </dgm:pt>
    <dgm:pt modelId="{831BD944-97FC-4271-AAA2-D590893D7621}" type="parTrans" cxnId="{34EA58B6-6871-4CC0-8A65-A6DA1E7D4E53}">
      <dgm:prSet/>
      <dgm:spPr/>
      <dgm:t>
        <a:bodyPr/>
        <a:lstStyle/>
        <a:p>
          <a:endParaRPr lang="en-US"/>
        </a:p>
      </dgm:t>
    </dgm:pt>
    <dgm:pt modelId="{739FF9FE-F8A8-4D32-A2FB-30CEDB123BD8}" type="sibTrans" cxnId="{34EA58B6-6871-4CC0-8A65-A6DA1E7D4E53}">
      <dgm:prSet/>
      <dgm:spPr/>
      <dgm:t>
        <a:bodyPr/>
        <a:lstStyle/>
        <a:p>
          <a:endParaRPr lang="en-US"/>
        </a:p>
      </dgm:t>
    </dgm:pt>
    <dgm:pt modelId="{B279FFAE-10E8-49AB-A420-6EE82884D84B}">
      <dgm:prSet/>
      <dgm:spPr/>
      <dgm:t>
        <a:bodyPr/>
        <a:lstStyle/>
        <a:p>
          <a:r>
            <a:rPr lang="en-US"/>
            <a:t>Food Insecurity</a:t>
          </a:r>
        </a:p>
      </dgm:t>
    </dgm:pt>
    <dgm:pt modelId="{EFFA72A5-870F-456D-8AA7-AFEA350C5E54}" type="parTrans" cxnId="{EF0362AB-A92D-4C26-A7CB-C473CD9E8B0C}">
      <dgm:prSet/>
      <dgm:spPr/>
      <dgm:t>
        <a:bodyPr/>
        <a:lstStyle/>
        <a:p>
          <a:endParaRPr lang="en-US"/>
        </a:p>
      </dgm:t>
    </dgm:pt>
    <dgm:pt modelId="{E69029F7-8EF7-4B17-8766-88C6B22D81C6}" type="sibTrans" cxnId="{EF0362AB-A92D-4C26-A7CB-C473CD9E8B0C}">
      <dgm:prSet/>
      <dgm:spPr/>
      <dgm:t>
        <a:bodyPr/>
        <a:lstStyle/>
        <a:p>
          <a:endParaRPr lang="en-US"/>
        </a:p>
      </dgm:t>
    </dgm:pt>
    <dgm:pt modelId="{D0F906CE-DA5D-481F-8B8B-0B90C31DE033}">
      <dgm:prSet/>
      <dgm:spPr/>
      <dgm:t>
        <a:bodyPr/>
        <a:lstStyle/>
        <a:p>
          <a:r>
            <a:rPr lang="en-US"/>
            <a:t>Project ECHO</a:t>
          </a:r>
        </a:p>
      </dgm:t>
    </dgm:pt>
    <dgm:pt modelId="{DF84077E-A985-4C80-B522-30FE6FC42D10}" type="parTrans" cxnId="{321873E1-C654-4E02-A544-A092CAC1FB96}">
      <dgm:prSet/>
      <dgm:spPr/>
      <dgm:t>
        <a:bodyPr/>
        <a:lstStyle/>
        <a:p>
          <a:endParaRPr lang="en-US"/>
        </a:p>
      </dgm:t>
    </dgm:pt>
    <dgm:pt modelId="{57832230-D619-40C2-BE5D-0DC2DB808E2F}" type="sibTrans" cxnId="{321873E1-C654-4E02-A544-A092CAC1FB96}">
      <dgm:prSet/>
      <dgm:spPr/>
      <dgm:t>
        <a:bodyPr/>
        <a:lstStyle/>
        <a:p>
          <a:endParaRPr lang="en-US"/>
        </a:p>
      </dgm:t>
    </dgm:pt>
    <dgm:pt modelId="{D8308392-150B-432F-A9F6-88B15103426D}" type="pres">
      <dgm:prSet presAssocID="{7F7B6B3C-64B8-4F50-AC13-E09F786BD582}" presName="linear" presStyleCnt="0">
        <dgm:presLayoutVars>
          <dgm:animLvl val="lvl"/>
          <dgm:resizeHandles val="exact"/>
        </dgm:presLayoutVars>
      </dgm:prSet>
      <dgm:spPr/>
    </dgm:pt>
    <dgm:pt modelId="{D9E0D868-49F7-4790-B45B-2A6C73A8D493}" type="pres">
      <dgm:prSet presAssocID="{9E820EEF-C464-4CA9-822D-35066B849A97}" presName="parentText" presStyleLbl="node1" presStyleIdx="0" presStyleCnt="1" custLinFactNeighborY="-6151">
        <dgm:presLayoutVars>
          <dgm:chMax val="0"/>
          <dgm:bulletEnabled val="1"/>
        </dgm:presLayoutVars>
      </dgm:prSet>
      <dgm:spPr/>
    </dgm:pt>
    <dgm:pt modelId="{B423CC0E-8780-4616-88E9-0562430898D9}" type="pres">
      <dgm:prSet presAssocID="{9E820EEF-C464-4CA9-822D-35066B849A97}" presName="childText" presStyleLbl="revTx" presStyleIdx="0" presStyleCnt="1">
        <dgm:presLayoutVars>
          <dgm:bulletEnabled val="1"/>
        </dgm:presLayoutVars>
      </dgm:prSet>
      <dgm:spPr/>
    </dgm:pt>
  </dgm:ptLst>
  <dgm:cxnLst>
    <dgm:cxn modelId="{1470890E-DF18-43AB-8B19-42A5EC326850}" srcId="{9E820EEF-C464-4CA9-822D-35066B849A97}" destId="{9D908C4D-066A-4FCB-A621-FD4BDDE080D6}" srcOrd="2" destOrd="0" parTransId="{7E7B849A-9670-4079-B548-82EE6AC7E37F}" sibTransId="{97DA2441-E419-4D17-A124-520B458662AF}"/>
    <dgm:cxn modelId="{2E6B4612-8B2D-4968-8C90-ADE2603972A9}" srcId="{D7102CA9-E725-4BB8-AA31-C66FC1E4619F}" destId="{06DD58AA-BA34-44F5-931C-F58ECA135DA2}" srcOrd="2" destOrd="0" parTransId="{30287BF6-4422-4C8B-9952-B58A3A1D8212}" sibTransId="{8A1525A7-2CA6-4F86-B042-8C5FC3C9B588}"/>
    <dgm:cxn modelId="{8AE93D1D-F8C7-486A-AE8D-E1F290153543}" srcId="{7F7B6B3C-64B8-4F50-AC13-E09F786BD582}" destId="{9E820EEF-C464-4CA9-822D-35066B849A97}" srcOrd="0" destOrd="0" parTransId="{3A716A2D-5FDA-418E-8163-B89DD870E89D}" sibTransId="{EB08CDE4-0655-4FCA-B41B-43574FBACF28}"/>
    <dgm:cxn modelId="{B4CAF030-7285-4A0E-8C16-1B7C6D48A4EB}" type="presOf" srcId="{018242B6-70FB-4A15-BDCF-63688D6CF661}" destId="{B423CC0E-8780-4616-88E9-0562430898D9}" srcOrd="0" destOrd="4" presId="urn:microsoft.com/office/officeart/2005/8/layout/vList2"/>
    <dgm:cxn modelId="{11893A34-3E06-430D-9848-A51DD7B1D213}" srcId="{D7102CA9-E725-4BB8-AA31-C66FC1E4619F}" destId="{018242B6-70FB-4A15-BDCF-63688D6CF661}" srcOrd="0" destOrd="0" parTransId="{87B6FC5F-10FB-4198-BD24-6A510867DE08}" sibTransId="{F9CD8551-69CF-46AC-AEEE-FEE5BE069FF2}"/>
    <dgm:cxn modelId="{0DC2AC66-E7E6-4468-9DE1-D809F39DC8D6}" type="presOf" srcId="{7F7B6B3C-64B8-4F50-AC13-E09F786BD582}" destId="{D8308392-150B-432F-A9F6-88B15103426D}" srcOrd="0" destOrd="0" presId="urn:microsoft.com/office/officeart/2005/8/layout/vList2"/>
    <dgm:cxn modelId="{36FCB34E-9B27-46FD-AE76-FE31616F600F}" type="presOf" srcId="{06DD58AA-BA34-44F5-931C-F58ECA135DA2}" destId="{B423CC0E-8780-4616-88E9-0562430898D9}" srcOrd="0" destOrd="6" presId="urn:microsoft.com/office/officeart/2005/8/layout/vList2"/>
    <dgm:cxn modelId="{1A753F75-BEA6-4FAD-B361-8E0BE9A28738}" type="presOf" srcId="{D0F906CE-DA5D-481F-8B8B-0B90C31DE033}" destId="{B423CC0E-8780-4616-88E9-0562430898D9}" srcOrd="0" destOrd="10" presId="urn:microsoft.com/office/officeart/2005/8/layout/vList2"/>
    <dgm:cxn modelId="{F701F176-BD4C-440E-8DF7-C796533982B7}" type="presOf" srcId="{DB2DBAA3-8728-49CF-BC51-BED6873E9C16}" destId="{B423CC0E-8780-4616-88E9-0562430898D9}" srcOrd="0" destOrd="7" presId="urn:microsoft.com/office/officeart/2005/8/layout/vList2"/>
    <dgm:cxn modelId="{B2F0F581-A13F-4FEE-B79C-372024D6D993}" type="presOf" srcId="{10C793A9-8E0F-4988-BE0E-69B840D50EE3}" destId="{B423CC0E-8780-4616-88E9-0562430898D9}" srcOrd="0" destOrd="0" presId="urn:microsoft.com/office/officeart/2005/8/layout/vList2"/>
    <dgm:cxn modelId="{844ED788-7914-4593-A6A6-F8D9AB7ACE13}" type="presOf" srcId="{A832E22C-D61B-4916-9CCF-4370BC881DEB}" destId="{B423CC0E-8780-4616-88E9-0562430898D9}" srcOrd="0" destOrd="1" presId="urn:microsoft.com/office/officeart/2005/8/layout/vList2"/>
    <dgm:cxn modelId="{4ED4E991-E542-460C-A4DB-0D7025D2B531}" type="presOf" srcId="{9E820EEF-C464-4CA9-822D-35066B849A97}" destId="{D9E0D868-49F7-4790-B45B-2A6C73A8D493}" srcOrd="0" destOrd="0" presId="urn:microsoft.com/office/officeart/2005/8/layout/vList2"/>
    <dgm:cxn modelId="{ADD4A696-E9ED-4464-86D0-D74C03FA1506}" srcId="{D7102CA9-E725-4BB8-AA31-C66FC1E4619F}" destId="{5CD91729-EEC9-4A31-9492-742F36F8CA54}" srcOrd="1" destOrd="0" parTransId="{75E99936-27A4-498A-9460-810108CABA4D}" sibTransId="{15429651-5665-4F5E-BBA2-83E43AC07FAA}"/>
    <dgm:cxn modelId="{3905699A-6118-44C0-9E52-2F04313F560E}" type="presOf" srcId="{F7BED4F7-F44B-41FC-9E12-8BB65F5FED3B}" destId="{B423CC0E-8780-4616-88E9-0562430898D9}" srcOrd="0" destOrd="8" presId="urn:microsoft.com/office/officeart/2005/8/layout/vList2"/>
    <dgm:cxn modelId="{CDFAD9AA-2E5C-46C5-91A9-79AEE02D19E0}" srcId="{9E820EEF-C464-4CA9-822D-35066B849A97}" destId="{DB2DBAA3-8728-49CF-BC51-BED6873E9C16}" srcOrd="4" destOrd="0" parTransId="{6447C0D1-0977-4257-8EA0-BB6128E2956D}" sibTransId="{90B7B933-C38F-4EBB-9771-1BC0575B0AEF}"/>
    <dgm:cxn modelId="{EF0362AB-A92D-4C26-A7CB-C473CD9E8B0C}" srcId="{9E820EEF-C464-4CA9-822D-35066B849A97}" destId="{B279FFAE-10E8-49AB-A420-6EE82884D84B}" srcOrd="6" destOrd="0" parTransId="{EFFA72A5-870F-456D-8AA7-AFEA350C5E54}" sibTransId="{E69029F7-8EF7-4B17-8766-88C6B22D81C6}"/>
    <dgm:cxn modelId="{86D3CCB3-4691-4CE3-8B03-6FB70A2D71B5}" srcId="{9E820EEF-C464-4CA9-822D-35066B849A97}" destId="{A832E22C-D61B-4916-9CCF-4370BC881DEB}" srcOrd="1" destOrd="0" parTransId="{66A7D4E1-F8A4-4FC5-8A37-492F665E0239}" sibTransId="{AFA77F50-C093-49E8-8092-9F937C7598E2}"/>
    <dgm:cxn modelId="{5B7D83B4-CEAA-4FD5-82AF-34B6624EACD4}" srcId="{9E820EEF-C464-4CA9-822D-35066B849A97}" destId="{10C793A9-8E0F-4988-BE0E-69B840D50EE3}" srcOrd="0" destOrd="0" parTransId="{893178DC-D60A-43A3-97D8-23C1624BE9D2}" sibTransId="{29BE2BAF-4540-42A7-AF59-8D500302A715}"/>
    <dgm:cxn modelId="{34EA58B6-6871-4CC0-8A65-A6DA1E7D4E53}" srcId="{9E820EEF-C464-4CA9-822D-35066B849A97}" destId="{F7BED4F7-F44B-41FC-9E12-8BB65F5FED3B}" srcOrd="5" destOrd="0" parTransId="{831BD944-97FC-4271-AAA2-D590893D7621}" sibTransId="{739FF9FE-F8A8-4D32-A2FB-30CEDB123BD8}"/>
    <dgm:cxn modelId="{4EF625C1-AB05-48AB-9022-AB20714EC2CE}" type="presOf" srcId="{D7102CA9-E725-4BB8-AA31-C66FC1E4619F}" destId="{B423CC0E-8780-4616-88E9-0562430898D9}" srcOrd="0" destOrd="3" presId="urn:microsoft.com/office/officeart/2005/8/layout/vList2"/>
    <dgm:cxn modelId="{EBD253D0-D3FC-41BB-ADAB-4423BC829D12}" type="presOf" srcId="{5CD91729-EEC9-4A31-9492-742F36F8CA54}" destId="{B423CC0E-8780-4616-88E9-0562430898D9}" srcOrd="0" destOrd="5" presId="urn:microsoft.com/office/officeart/2005/8/layout/vList2"/>
    <dgm:cxn modelId="{FB713CD7-CCF5-4433-8A3E-7462A6CB7EDA}" srcId="{9E820EEF-C464-4CA9-822D-35066B849A97}" destId="{D7102CA9-E725-4BB8-AA31-C66FC1E4619F}" srcOrd="3" destOrd="0" parTransId="{2BEAC98E-3328-42E1-8854-1E63BE4A3E10}" sibTransId="{C1A09299-4185-40CE-9715-60E0F4B436FB}"/>
    <dgm:cxn modelId="{321873E1-C654-4E02-A544-A092CAC1FB96}" srcId="{9E820EEF-C464-4CA9-822D-35066B849A97}" destId="{D0F906CE-DA5D-481F-8B8B-0B90C31DE033}" srcOrd="7" destOrd="0" parTransId="{DF84077E-A985-4C80-B522-30FE6FC42D10}" sibTransId="{57832230-D619-40C2-BE5D-0DC2DB808E2F}"/>
    <dgm:cxn modelId="{8FFDB5F5-4817-4360-934A-5140553785B4}" type="presOf" srcId="{9D908C4D-066A-4FCB-A621-FD4BDDE080D6}" destId="{B423CC0E-8780-4616-88E9-0562430898D9}" srcOrd="0" destOrd="2" presId="urn:microsoft.com/office/officeart/2005/8/layout/vList2"/>
    <dgm:cxn modelId="{6AB7CDFF-79B7-4312-A8DE-DCB48EF762B6}" type="presOf" srcId="{B279FFAE-10E8-49AB-A420-6EE82884D84B}" destId="{B423CC0E-8780-4616-88E9-0562430898D9}" srcOrd="0" destOrd="9" presId="urn:microsoft.com/office/officeart/2005/8/layout/vList2"/>
    <dgm:cxn modelId="{BCE22646-B9B9-41EB-86B1-18BB23B2FC2F}" type="presParOf" srcId="{D8308392-150B-432F-A9F6-88B15103426D}" destId="{D9E0D868-49F7-4790-B45B-2A6C73A8D493}" srcOrd="0" destOrd="0" presId="urn:microsoft.com/office/officeart/2005/8/layout/vList2"/>
    <dgm:cxn modelId="{3505500F-E32D-449E-BC3B-AB124993C1CD}" type="presParOf" srcId="{D8308392-150B-432F-A9F6-88B15103426D}" destId="{B423CC0E-8780-4616-88E9-0562430898D9}"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C0E4A76-D641-416F-8964-53B651EEB4E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695484E-E466-4C44-8EB9-716DEC768632}">
      <dgm:prSet/>
      <dgm:spPr/>
      <dgm:t>
        <a:bodyPr/>
        <a:lstStyle/>
        <a:p>
          <a:r>
            <a:rPr lang="en-US" dirty="0"/>
            <a:t>Ambulatory Value-based Care Consulting</a:t>
          </a:r>
        </a:p>
      </dgm:t>
    </dgm:pt>
    <dgm:pt modelId="{CE9AF5B8-8E95-41B0-AD2A-9C85BCA6D414}" type="parTrans" cxnId="{34AADF0D-21B1-4208-944C-A3DE9E29A9D7}">
      <dgm:prSet/>
      <dgm:spPr/>
      <dgm:t>
        <a:bodyPr/>
        <a:lstStyle/>
        <a:p>
          <a:endParaRPr lang="en-US"/>
        </a:p>
      </dgm:t>
    </dgm:pt>
    <dgm:pt modelId="{1DF22426-43D7-4F4E-B17D-FE80A3B72949}" type="sibTrans" cxnId="{34AADF0D-21B1-4208-944C-A3DE9E29A9D7}">
      <dgm:prSet/>
      <dgm:spPr/>
      <dgm:t>
        <a:bodyPr/>
        <a:lstStyle/>
        <a:p>
          <a:endParaRPr lang="en-US"/>
        </a:p>
      </dgm:t>
    </dgm:pt>
    <dgm:pt modelId="{D9B12CF6-9315-421A-AEAE-1F79F20A38D4}">
      <dgm:prSet/>
      <dgm:spPr/>
      <dgm:t>
        <a:bodyPr/>
        <a:lstStyle/>
        <a:p>
          <a:r>
            <a:rPr lang="en-US"/>
            <a:t>Accountable Care Organizations</a:t>
          </a:r>
        </a:p>
      </dgm:t>
    </dgm:pt>
    <dgm:pt modelId="{07643A36-A194-4A96-BB1E-C7C72335C242}" type="parTrans" cxnId="{9F52B167-D4BA-44C7-B173-FD9678B442B5}">
      <dgm:prSet/>
      <dgm:spPr/>
      <dgm:t>
        <a:bodyPr/>
        <a:lstStyle/>
        <a:p>
          <a:endParaRPr lang="en-US"/>
        </a:p>
      </dgm:t>
    </dgm:pt>
    <dgm:pt modelId="{1376E5D6-C2D9-4EF8-97CD-97A086E42A8B}" type="sibTrans" cxnId="{9F52B167-D4BA-44C7-B173-FD9678B442B5}">
      <dgm:prSet/>
      <dgm:spPr/>
      <dgm:t>
        <a:bodyPr/>
        <a:lstStyle/>
        <a:p>
          <a:endParaRPr lang="en-US"/>
        </a:p>
      </dgm:t>
    </dgm:pt>
    <dgm:pt modelId="{11FB112F-02A9-49CF-A7EF-A33F3420E6EE}">
      <dgm:prSet/>
      <dgm:spPr/>
      <dgm:t>
        <a:bodyPr/>
        <a:lstStyle/>
        <a:p>
          <a:r>
            <a:rPr lang="en-US"/>
            <a:t>Merit-based Incentive Payment System</a:t>
          </a:r>
        </a:p>
      </dgm:t>
    </dgm:pt>
    <dgm:pt modelId="{B3B760A8-AB4C-4B4F-AE82-6A6AD0066C04}" type="parTrans" cxnId="{AE23A9AE-2D01-4BA6-960E-14FBF353032E}">
      <dgm:prSet/>
      <dgm:spPr/>
      <dgm:t>
        <a:bodyPr/>
        <a:lstStyle/>
        <a:p>
          <a:endParaRPr lang="en-US"/>
        </a:p>
      </dgm:t>
    </dgm:pt>
    <dgm:pt modelId="{99E8DFF3-3D42-4CBE-ADBB-DAB989CD07F8}" type="sibTrans" cxnId="{AE23A9AE-2D01-4BA6-960E-14FBF353032E}">
      <dgm:prSet/>
      <dgm:spPr/>
      <dgm:t>
        <a:bodyPr/>
        <a:lstStyle/>
        <a:p>
          <a:endParaRPr lang="en-US"/>
        </a:p>
      </dgm:t>
    </dgm:pt>
    <dgm:pt modelId="{24A4C210-9B02-49A8-B475-73FD36D88881}">
      <dgm:prSet/>
      <dgm:spPr/>
      <dgm:t>
        <a:bodyPr/>
        <a:lstStyle/>
        <a:p>
          <a:r>
            <a:rPr lang="en-US"/>
            <a:t>Patient Centered Medical Home</a:t>
          </a:r>
        </a:p>
      </dgm:t>
    </dgm:pt>
    <dgm:pt modelId="{92DA65CC-2A23-4018-8C03-C442CC91A7E3}" type="parTrans" cxnId="{8D89AFB8-2296-4BE8-B658-72F42582E12E}">
      <dgm:prSet/>
      <dgm:spPr/>
      <dgm:t>
        <a:bodyPr/>
        <a:lstStyle/>
        <a:p>
          <a:endParaRPr lang="en-US"/>
        </a:p>
      </dgm:t>
    </dgm:pt>
    <dgm:pt modelId="{0497FA50-55EA-451C-A7E8-422DB9EAFF0F}" type="sibTrans" cxnId="{8D89AFB8-2296-4BE8-B658-72F42582E12E}">
      <dgm:prSet/>
      <dgm:spPr/>
      <dgm:t>
        <a:bodyPr/>
        <a:lstStyle/>
        <a:p>
          <a:endParaRPr lang="en-US"/>
        </a:p>
      </dgm:t>
    </dgm:pt>
    <dgm:pt modelId="{E1845FAD-E6D0-445C-89AA-507E33F39980}">
      <dgm:prSet/>
      <dgm:spPr/>
      <dgm:t>
        <a:bodyPr/>
        <a:lstStyle/>
        <a:p>
          <a:r>
            <a:rPr lang="en-US"/>
            <a:t>Hospital Reporting</a:t>
          </a:r>
        </a:p>
      </dgm:t>
    </dgm:pt>
    <dgm:pt modelId="{10592414-B684-4624-9CBE-26CE996CDDC1}" type="parTrans" cxnId="{DDCD57E9-03A7-439E-A59E-5624A990031A}">
      <dgm:prSet/>
      <dgm:spPr/>
      <dgm:t>
        <a:bodyPr/>
        <a:lstStyle/>
        <a:p>
          <a:endParaRPr lang="en-US"/>
        </a:p>
      </dgm:t>
    </dgm:pt>
    <dgm:pt modelId="{B04A3E19-1357-4AEC-A5E5-6761DF5BA092}" type="sibTrans" cxnId="{DDCD57E9-03A7-439E-A59E-5624A990031A}">
      <dgm:prSet/>
      <dgm:spPr/>
      <dgm:t>
        <a:bodyPr/>
        <a:lstStyle/>
        <a:p>
          <a:endParaRPr lang="en-US"/>
        </a:p>
      </dgm:t>
    </dgm:pt>
    <dgm:pt modelId="{AE90F4AE-E7A5-4937-AF76-B4F7D384124C}">
      <dgm:prSet/>
      <dgm:spPr/>
      <dgm:t>
        <a:bodyPr/>
        <a:lstStyle/>
        <a:p>
          <a:r>
            <a:rPr lang="en-US"/>
            <a:t>The Joint Commission</a:t>
          </a:r>
        </a:p>
      </dgm:t>
    </dgm:pt>
    <dgm:pt modelId="{2E5DFFFE-B361-4D29-BB93-877EB3E70D0A}" type="parTrans" cxnId="{D6CCC1AD-8E5D-4102-BA20-D580E3594783}">
      <dgm:prSet/>
      <dgm:spPr/>
      <dgm:t>
        <a:bodyPr/>
        <a:lstStyle/>
        <a:p>
          <a:endParaRPr lang="en-US"/>
        </a:p>
      </dgm:t>
    </dgm:pt>
    <dgm:pt modelId="{001C15E0-94A4-4795-8B15-7475D7C8513C}" type="sibTrans" cxnId="{D6CCC1AD-8E5D-4102-BA20-D580E3594783}">
      <dgm:prSet/>
      <dgm:spPr/>
      <dgm:t>
        <a:bodyPr/>
        <a:lstStyle/>
        <a:p>
          <a:endParaRPr lang="en-US"/>
        </a:p>
      </dgm:t>
    </dgm:pt>
    <dgm:pt modelId="{3DA511F7-B925-4FAE-88A2-F1AF733C77DD}">
      <dgm:prSet/>
      <dgm:spPr/>
      <dgm:t>
        <a:bodyPr/>
        <a:lstStyle/>
        <a:p>
          <a:r>
            <a:rPr lang="en-US"/>
            <a:t>Inpatient Quality Reporting</a:t>
          </a:r>
        </a:p>
      </dgm:t>
    </dgm:pt>
    <dgm:pt modelId="{7A2CD299-50E6-47F8-A242-8617861607AB}" type="parTrans" cxnId="{A2BA9EEC-A9A8-427E-8378-8AD2DC6BF817}">
      <dgm:prSet/>
      <dgm:spPr/>
      <dgm:t>
        <a:bodyPr/>
        <a:lstStyle/>
        <a:p>
          <a:endParaRPr lang="en-US"/>
        </a:p>
      </dgm:t>
    </dgm:pt>
    <dgm:pt modelId="{8126A096-E99D-4391-9FC7-8FAB5CECE1A0}" type="sibTrans" cxnId="{A2BA9EEC-A9A8-427E-8378-8AD2DC6BF817}">
      <dgm:prSet/>
      <dgm:spPr/>
      <dgm:t>
        <a:bodyPr/>
        <a:lstStyle/>
        <a:p>
          <a:endParaRPr lang="en-US"/>
        </a:p>
      </dgm:t>
    </dgm:pt>
    <dgm:pt modelId="{74A407B7-9A5B-4DC3-A40C-C9F142539720}">
      <dgm:prSet/>
      <dgm:spPr/>
      <dgm:t>
        <a:bodyPr/>
        <a:lstStyle/>
        <a:p>
          <a:r>
            <a:rPr lang="en-US"/>
            <a:t>Outpatient Quality Reporting</a:t>
          </a:r>
        </a:p>
      </dgm:t>
    </dgm:pt>
    <dgm:pt modelId="{7BB95646-EC01-4E68-A786-BCC70AC35E70}" type="parTrans" cxnId="{080C6108-325F-4AB7-81B4-EC186EBD9FA8}">
      <dgm:prSet/>
      <dgm:spPr/>
      <dgm:t>
        <a:bodyPr/>
        <a:lstStyle/>
        <a:p>
          <a:endParaRPr lang="en-US"/>
        </a:p>
      </dgm:t>
    </dgm:pt>
    <dgm:pt modelId="{EB7A89F6-1604-4D3E-ACBC-ACD2239D0D66}" type="sibTrans" cxnId="{080C6108-325F-4AB7-81B4-EC186EBD9FA8}">
      <dgm:prSet/>
      <dgm:spPr/>
      <dgm:t>
        <a:bodyPr/>
        <a:lstStyle/>
        <a:p>
          <a:endParaRPr lang="en-US"/>
        </a:p>
      </dgm:t>
    </dgm:pt>
    <dgm:pt modelId="{7572D34B-FFB2-40E5-882A-E0A79E6F95D1}">
      <dgm:prSet/>
      <dgm:spPr/>
      <dgm:t>
        <a:bodyPr/>
        <a:lstStyle/>
        <a:p>
          <a:r>
            <a:rPr lang="en-US"/>
            <a:t>Promoting Interoperability </a:t>
          </a:r>
        </a:p>
      </dgm:t>
    </dgm:pt>
    <dgm:pt modelId="{BBDA12ED-FDB8-45AC-8212-BE1ACD639E77}" type="parTrans" cxnId="{2E8DA801-63C9-4435-A861-359AA567CAA3}">
      <dgm:prSet/>
      <dgm:spPr/>
      <dgm:t>
        <a:bodyPr/>
        <a:lstStyle/>
        <a:p>
          <a:endParaRPr lang="en-US"/>
        </a:p>
      </dgm:t>
    </dgm:pt>
    <dgm:pt modelId="{51C577F9-8976-4CDD-A38C-A365F34F1089}" type="sibTrans" cxnId="{2E8DA801-63C9-4435-A861-359AA567CAA3}">
      <dgm:prSet/>
      <dgm:spPr/>
      <dgm:t>
        <a:bodyPr/>
        <a:lstStyle/>
        <a:p>
          <a:endParaRPr lang="en-US"/>
        </a:p>
      </dgm:t>
    </dgm:pt>
    <dgm:pt modelId="{80C79C84-5111-41B5-ACD3-BBE0F7D74A68}">
      <dgm:prSet/>
      <dgm:spPr/>
      <dgm:t>
        <a:bodyPr/>
        <a:lstStyle/>
        <a:p>
          <a:r>
            <a:rPr lang="en-US"/>
            <a:t>Long-Term Care</a:t>
          </a:r>
        </a:p>
      </dgm:t>
    </dgm:pt>
    <dgm:pt modelId="{289CFB76-769D-4DA2-A9F5-34BA2DFCC8EA}" type="parTrans" cxnId="{520A8E65-AFA9-4684-B47F-2DD245D58DCD}">
      <dgm:prSet/>
      <dgm:spPr/>
      <dgm:t>
        <a:bodyPr/>
        <a:lstStyle/>
        <a:p>
          <a:endParaRPr lang="en-US"/>
        </a:p>
      </dgm:t>
    </dgm:pt>
    <dgm:pt modelId="{1239AE43-B7CB-4A08-A549-E494EF8B13E6}" type="sibTrans" cxnId="{520A8E65-AFA9-4684-B47F-2DD245D58DCD}">
      <dgm:prSet/>
      <dgm:spPr/>
      <dgm:t>
        <a:bodyPr/>
        <a:lstStyle/>
        <a:p>
          <a:endParaRPr lang="en-US"/>
        </a:p>
      </dgm:t>
    </dgm:pt>
    <dgm:pt modelId="{E5296679-DC3F-4A37-87A7-C983726C71A6}">
      <dgm:prSet/>
      <dgm:spPr/>
      <dgm:t>
        <a:bodyPr/>
        <a:lstStyle/>
        <a:p>
          <a:r>
            <a:rPr lang="en-US"/>
            <a:t>Quality Improvement</a:t>
          </a:r>
        </a:p>
      </dgm:t>
    </dgm:pt>
    <dgm:pt modelId="{3DE90E05-3DA9-4AC2-BF6E-F88869238EB3}" type="parTrans" cxnId="{EB1F92EA-961D-4967-ACDE-4D6F9E69D35E}">
      <dgm:prSet/>
      <dgm:spPr/>
      <dgm:t>
        <a:bodyPr/>
        <a:lstStyle/>
        <a:p>
          <a:endParaRPr lang="en-US"/>
        </a:p>
      </dgm:t>
    </dgm:pt>
    <dgm:pt modelId="{D5C10C2E-099B-4282-ACEA-3D3DD0C0050A}" type="sibTrans" cxnId="{EB1F92EA-961D-4967-ACDE-4D6F9E69D35E}">
      <dgm:prSet/>
      <dgm:spPr/>
      <dgm:t>
        <a:bodyPr/>
        <a:lstStyle/>
        <a:p>
          <a:endParaRPr lang="en-US"/>
        </a:p>
      </dgm:t>
    </dgm:pt>
    <dgm:pt modelId="{25BFCBA4-7FE5-4ADE-98F2-2828CCE0F8A9}" type="pres">
      <dgm:prSet presAssocID="{7C0E4A76-D641-416F-8964-53B651EEB4EF}" presName="linear" presStyleCnt="0">
        <dgm:presLayoutVars>
          <dgm:animLvl val="lvl"/>
          <dgm:resizeHandles val="exact"/>
        </dgm:presLayoutVars>
      </dgm:prSet>
      <dgm:spPr/>
    </dgm:pt>
    <dgm:pt modelId="{00037C25-82FD-49EF-9443-8540E3A959A3}" type="pres">
      <dgm:prSet presAssocID="{6695484E-E466-4C44-8EB9-716DEC768632}" presName="parentText" presStyleLbl="node1" presStyleIdx="0" presStyleCnt="3">
        <dgm:presLayoutVars>
          <dgm:chMax val="0"/>
          <dgm:bulletEnabled val="1"/>
        </dgm:presLayoutVars>
      </dgm:prSet>
      <dgm:spPr/>
    </dgm:pt>
    <dgm:pt modelId="{C014CE36-C428-4E56-A2C8-BEB92AC37F4A}" type="pres">
      <dgm:prSet presAssocID="{6695484E-E466-4C44-8EB9-716DEC768632}" presName="childText" presStyleLbl="revTx" presStyleIdx="0" presStyleCnt="3">
        <dgm:presLayoutVars>
          <dgm:bulletEnabled val="1"/>
        </dgm:presLayoutVars>
      </dgm:prSet>
      <dgm:spPr/>
    </dgm:pt>
    <dgm:pt modelId="{CAFF7D9C-55AF-47D7-8E2A-B496AD07A628}" type="pres">
      <dgm:prSet presAssocID="{E1845FAD-E6D0-445C-89AA-507E33F39980}" presName="parentText" presStyleLbl="node1" presStyleIdx="1" presStyleCnt="3">
        <dgm:presLayoutVars>
          <dgm:chMax val="0"/>
          <dgm:bulletEnabled val="1"/>
        </dgm:presLayoutVars>
      </dgm:prSet>
      <dgm:spPr/>
    </dgm:pt>
    <dgm:pt modelId="{835B96A4-00EA-444D-9B1E-605A0EB1E985}" type="pres">
      <dgm:prSet presAssocID="{E1845FAD-E6D0-445C-89AA-507E33F39980}" presName="childText" presStyleLbl="revTx" presStyleIdx="1" presStyleCnt="3">
        <dgm:presLayoutVars>
          <dgm:bulletEnabled val="1"/>
        </dgm:presLayoutVars>
      </dgm:prSet>
      <dgm:spPr/>
    </dgm:pt>
    <dgm:pt modelId="{C33E3C6F-1675-4DF0-A978-A0C1BD417123}" type="pres">
      <dgm:prSet presAssocID="{80C79C84-5111-41B5-ACD3-BBE0F7D74A68}" presName="parentText" presStyleLbl="node1" presStyleIdx="2" presStyleCnt="3">
        <dgm:presLayoutVars>
          <dgm:chMax val="0"/>
          <dgm:bulletEnabled val="1"/>
        </dgm:presLayoutVars>
      </dgm:prSet>
      <dgm:spPr/>
    </dgm:pt>
    <dgm:pt modelId="{B315AA10-641F-4FEE-874C-3784C4715FBE}" type="pres">
      <dgm:prSet presAssocID="{80C79C84-5111-41B5-ACD3-BBE0F7D74A68}" presName="childText" presStyleLbl="revTx" presStyleIdx="2" presStyleCnt="3">
        <dgm:presLayoutVars>
          <dgm:bulletEnabled val="1"/>
        </dgm:presLayoutVars>
      </dgm:prSet>
      <dgm:spPr/>
    </dgm:pt>
  </dgm:ptLst>
  <dgm:cxnLst>
    <dgm:cxn modelId="{2E8DA801-63C9-4435-A861-359AA567CAA3}" srcId="{E1845FAD-E6D0-445C-89AA-507E33F39980}" destId="{7572D34B-FFB2-40E5-882A-E0A79E6F95D1}" srcOrd="3" destOrd="0" parTransId="{BBDA12ED-FDB8-45AC-8212-BE1ACD639E77}" sibTransId="{51C577F9-8976-4CDD-A38C-A365F34F1089}"/>
    <dgm:cxn modelId="{080C6108-325F-4AB7-81B4-EC186EBD9FA8}" srcId="{E1845FAD-E6D0-445C-89AA-507E33F39980}" destId="{74A407B7-9A5B-4DC3-A40C-C9F142539720}" srcOrd="2" destOrd="0" parTransId="{7BB95646-EC01-4E68-A786-BCC70AC35E70}" sibTransId="{EB7A89F6-1604-4D3E-ACBC-ACD2239D0D66}"/>
    <dgm:cxn modelId="{3E7FE708-1D2D-4BE5-9E1F-0BF874CA13CC}" type="presOf" srcId="{11FB112F-02A9-49CF-A7EF-A33F3420E6EE}" destId="{C014CE36-C428-4E56-A2C8-BEB92AC37F4A}" srcOrd="0" destOrd="1" presId="urn:microsoft.com/office/officeart/2005/8/layout/vList2"/>
    <dgm:cxn modelId="{34AADF0D-21B1-4208-944C-A3DE9E29A9D7}" srcId="{7C0E4A76-D641-416F-8964-53B651EEB4EF}" destId="{6695484E-E466-4C44-8EB9-716DEC768632}" srcOrd="0" destOrd="0" parTransId="{CE9AF5B8-8E95-41B0-AD2A-9C85BCA6D414}" sibTransId="{1DF22426-43D7-4F4E-B17D-FE80A3B72949}"/>
    <dgm:cxn modelId="{EFE47B1E-70D5-49D4-B88B-E7515411F71E}" type="presOf" srcId="{7572D34B-FFB2-40E5-882A-E0A79E6F95D1}" destId="{835B96A4-00EA-444D-9B1E-605A0EB1E985}" srcOrd="0" destOrd="3" presId="urn:microsoft.com/office/officeart/2005/8/layout/vList2"/>
    <dgm:cxn modelId="{3DE0711F-A5A5-4C41-8EFE-81E409958A54}" type="presOf" srcId="{3DA511F7-B925-4FAE-88A2-F1AF733C77DD}" destId="{835B96A4-00EA-444D-9B1E-605A0EB1E985}" srcOrd="0" destOrd="1" presId="urn:microsoft.com/office/officeart/2005/8/layout/vList2"/>
    <dgm:cxn modelId="{97535724-7F23-4750-904F-6942BEE30A9A}" type="presOf" srcId="{80C79C84-5111-41B5-ACD3-BBE0F7D74A68}" destId="{C33E3C6F-1675-4DF0-A978-A0C1BD417123}" srcOrd="0" destOrd="0" presId="urn:microsoft.com/office/officeart/2005/8/layout/vList2"/>
    <dgm:cxn modelId="{A598D62F-25DC-40C9-A699-EABFD1E1CB20}" type="presOf" srcId="{E1845FAD-E6D0-445C-89AA-507E33F39980}" destId="{CAFF7D9C-55AF-47D7-8E2A-B496AD07A628}" srcOrd="0" destOrd="0" presId="urn:microsoft.com/office/officeart/2005/8/layout/vList2"/>
    <dgm:cxn modelId="{6C0F6637-E2E4-4A1B-A16B-2315F94B3635}" type="presOf" srcId="{6695484E-E466-4C44-8EB9-716DEC768632}" destId="{00037C25-82FD-49EF-9443-8540E3A959A3}" srcOrd="0" destOrd="0" presId="urn:microsoft.com/office/officeart/2005/8/layout/vList2"/>
    <dgm:cxn modelId="{5F9A1F38-09D9-48A1-895D-F3838EDB8CE0}" type="presOf" srcId="{24A4C210-9B02-49A8-B475-73FD36D88881}" destId="{C014CE36-C428-4E56-A2C8-BEB92AC37F4A}" srcOrd="0" destOrd="2" presId="urn:microsoft.com/office/officeart/2005/8/layout/vList2"/>
    <dgm:cxn modelId="{520A8E65-AFA9-4684-B47F-2DD245D58DCD}" srcId="{7C0E4A76-D641-416F-8964-53B651EEB4EF}" destId="{80C79C84-5111-41B5-ACD3-BBE0F7D74A68}" srcOrd="2" destOrd="0" parTransId="{289CFB76-769D-4DA2-A9F5-34BA2DFCC8EA}" sibTransId="{1239AE43-B7CB-4A08-A549-E494EF8B13E6}"/>
    <dgm:cxn modelId="{9F52B167-D4BA-44C7-B173-FD9678B442B5}" srcId="{6695484E-E466-4C44-8EB9-716DEC768632}" destId="{D9B12CF6-9315-421A-AEAE-1F79F20A38D4}" srcOrd="0" destOrd="0" parTransId="{07643A36-A194-4A96-BB1E-C7C72335C242}" sibTransId="{1376E5D6-C2D9-4EF8-97CD-97A086E42A8B}"/>
    <dgm:cxn modelId="{D496A74B-F2E9-4A6E-AE8D-04F7FDFE9D20}" type="presOf" srcId="{7C0E4A76-D641-416F-8964-53B651EEB4EF}" destId="{25BFCBA4-7FE5-4ADE-98F2-2828CCE0F8A9}" srcOrd="0" destOrd="0" presId="urn:microsoft.com/office/officeart/2005/8/layout/vList2"/>
    <dgm:cxn modelId="{43F1BD72-16D9-4974-8D07-51A5F94BCC91}" type="presOf" srcId="{D9B12CF6-9315-421A-AEAE-1F79F20A38D4}" destId="{C014CE36-C428-4E56-A2C8-BEB92AC37F4A}" srcOrd="0" destOrd="0" presId="urn:microsoft.com/office/officeart/2005/8/layout/vList2"/>
    <dgm:cxn modelId="{53667F7E-3F66-4ACA-84C2-04DF1B9BD833}" type="presOf" srcId="{AE90F4AE-E7A5-4937-AF76-B4F7D384124C}" destId="{835B96A4-00EA-444D-9B1E-605A0EB1E985}" srcOrd="0" destOrd="0" presId="urn:microsoft.com/office/officeart/2005/8/layout/vList2"/>
    <dgm:cxn modelId="{D6CCC1AD-8E5D-4102-BA20-D580E3594783}" srcId="{E1845FAD-E6D0-445C-89AA-507E33F39980}" destId="{AE90F4AE-E7A5-4937-AF76-B4F7D384124C}" srcOrd="0" destOrd="0" parTransId="{2E5DFFFE-B361-4D29-BB93-877EB3E70D0A}" sibTransId="{001C15E0-94A4-4795-8B15-7475D7C8513C}"/>
    <dgm:cxn modelId="{AE23A9AE-2D01-4BA6-960E-14FBF353032E}" srcId="{6695484E-E466-4C44-8EB9-716DEC768632}" destId="{11FB112F-02A9-49CF-A7EF-A33F3420E6EE}" srcOrd="1" destOrd="0" parTransId="{B3B760A8-AB4C-4B4F-AE82-6A6AD0066C04}" sibTransId="{99E8DFF3-3D42-4CBE-ADBB-DAB989CD07F8}"/>
    <dgm:cxn modelId="{8D89AFB8-2296-4BE8-B658-72F42582E12E}" srcId="{6695484E-E466-4C44-8EB9-716DEC768632}" destId="{24A4C210-9B02-49A8-B475-73FD36D88881}" srcOrd="2" destOrd="0" parTransId="{92DA65CC-2A23-4018-8C03-C442CC91A7E3}" sibTransId="{0497FA50-55EA-451C-A7E8-422DB9EAFF0F}"/>
    <dgm:cxn modelId="{A5E36DC0-B27E-4889-83D9-6413599FEE79}" type="presOf" srcId="{E5296679-DC3F-4A37-87A7-C983726C71A6}" destId="{B315AA10-641F-4FEE-874C-3784C4715FBE}" srcOrd="0" destOrd="0" presId="urn:microsoft.com/office/officeart/2005/8/layout/vList2"/>
    <dgm:cxn modelId="{65842FC3-C842-499D-A950-4645CD37C2D6}" type="presOf" srcId="{74A407B7-9A5B-4DC3-A40C-C9F142539720}" destId="{835B96A4-00EA-444D-9B1E-605A0EB1E985}" srcOrd="0" destOrd="2" presId="urn:microsoft.com/office/officeart/2005/8/layout/vList2"/>
    <dgm:cxn modelId="{DDCD57E9-03A7-439E-A59E-5624A990031A}" srcId="{7C0E4A76-D641-416F-8964-53B651EEB4EF}" destId="{E1845FAD-E6D0-445C-89AA-507E33F39980}" srcOrd="1" destOrd="0" parTransId="{10592414-B684-4624-9CBE-26CE996CDDC1}" sibTransId="{B04A3E19-1357-4AEC-A5E5-6761DF5BA092}"/>
    <dgm:cxn modelId="{EB1F92EA-961D-4967-ACDE-4D6F9E69D35E}" srcId="{80C79C84-5111-41B5-ACD3-BBE0F7D74A68}" destId="{E5296679-DC3F-4A37-87A7-C983726C71A6}" srcOrd="0" destOrd="0" parTransId="{3DE90E05-3DA9-4AC2-BF6E-F88869238EB3}" sibTransId="{D5C10C2E-099B-4282-ACEA-3D3DD0C0050A}"/>
    <dgm:cxn modelId="{A2BA9EEC-A9A8-427E-8378-8AD2DC6BF817}" srcId="{E1845FAD-E6D0-445C-89AA-507E33F39980}" destId="{3DA511F7-B925-4FAE-88A2-F1AF733C77DD}" srcOrd="1" destOrd="0" parTransId="{7A2CD299-50E6-47F8-A242-8617861607AB}" sibTransId="{8126A096-E99D-4391-9FC7-8FAB5CECE1A0}"/>
    <dgm:cxn modelId="{87C6A447-F1E3-401F-946C-33C2A02FD907}" type="presParOf" srcId="{25BFCBA4-7FE5-4ADE-98F2-2828CCE0F8A9}" destId="{00037C25-82FD-49EF-9443-8540E3A959A3}" srcOrd="0" destOrd="0" presId="urn:microsoft.com/office/officeart/2005/8/layout/vList2"/>
    <dgm:cxn modelId="{12CB1B4C-1946-4907-A788-289A52BED9E3}" type="presParOf" srcId="{25BFCBA4-7FE5-4ADE-98F2-2828CCE0F8A9}" destId="{C014CE36-C428-4E56-A2C8-BEB92AC37F4A}" srcOrd="1" destOrd="0" presId="urn:microsoft.com/office/officeart/2005/8/layout/vList2"/>
    <dgm:cxn modelId="{15B1F7A4-D101-418C-93CB-3F0B2AE9EE51}" type="presParOf" srcId="{25BFCBA4-7FE5-4ADE-98F2-2828CCE0F8A9}" destId="{CAFF7D9C-55AF-47D7-8E2A-B496AD07A628}" srcOrd="2" destOrd="0" presId="urn:microsoft.com/office/officeart/2005/8/layout/vList2"/>
    <dgm:cxn modelId="{B513D589-F8F7-4518-A9F2-C4C8D37C6840}" type="presParOf" srcId="{25BFCBA4-7FE5-4ADE-98F2-2828CCE0F8A9}" destId="{835B96A4-00EA-444D-9B1E-605A0EB1E985}" srcOrd="3" destOrd="0" presId="urn:microsoft.com/office/officeart/2005/8/layout/vList2"/>
    <dgm:cxn modelId="{CA15128A-552D-4EC8-B5C4-FA1D4A7A7E6C}" type="presParOf" srcId="{25BFCBA4-7FE5-4ADE-98F2-2828CCE0F8A9}" destId="{C33E3C6F-1675-4DF0-A978-A0C1BD417123}" srcOrd="4" destOrd="0" presId="urn:microsoft.com/office/officeart/2005/8/layout/vList2"/>
    <dgm:cxn modelId="{E933B406-2008-45B4-B8B5-5122E562A3FD}" type="presParOf" srcId="{25BFCBA4-7FE5-4ADE-98F2-2828CCE0F8A9}" destId="{B315AA10-641F-4FEE-874C-3784C4715FBE}"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0871C32-F1F5-4C35-8F22-14C4A90FD34B}" type="doc">
      <dgm:prSet loTypeId="urn:microsoft.com/office/officeart/2005/8/layout/hList7" loCatId="list" qsTypeId="urn:microsoft.com/office/officeart/2005/8/quickstyle/simple1" qsCatId="simple" csTypeId="urn:microsoft.com/office/officeart/2005/8/colors/colorful1" csCatId="colorful" phldr="1"/>
      <dgm:spPr/>
    </dgm:pt>
    <dgm:pt modelId="{EEE9B64C-7D54-455C-896C-D5EDD25CC607}">
      <dgm:prSet phldrT="[Text]"/>
      <dgm:spPr/>
      <dgm:t>
        <a:bodyPr/>
        <a:lstStyle/>
        <a:p>
          <a:r>
            <a:rPr lang="en-US" dirty="0"/>
            <a:t>Risk Assessment</a:t>
          </a:r>
        </a:p>
      </dgm:t>
    </dgm:pt>
    <dgm:pt modelId="{FBD556EF-A270-4A91-9A34-852C3814A4AC}" type="parTrans" cxnId="{1315B6B1-98B9-4AF7-BF33-FF7D0F5D6C14}">
      <dgm:prSet/>
      <dgm:spPr/>
      <dgm:t>
        <a:bodyPr/>
        <a:lstStyle/>
        <a:p>
          <a:endParaRPr lang="en-US"/>
        </a:p>
      </dgm:t>
    </dgm:pt>
    <dgm:pt modelId="{9023A4F4-2B8E-4375-9105-B1029E427C1A}" type="sibTrans" cxnId="{1315B6B1-98B9-4AF7-BF33-FF7D0F5D6C14}">
      <dgm:prSet/>
      <dgm:spPr/>
      <dgm:t>
        <a:bodyPr/>
        <a:lstStyle/>
        <a:p>
          <a:endParaRPr lang="en-US"/>
        </a:p>
      </dgm:t>
    </dgm:pt>
    <dgm:pt modelId="{3686137A-1285-472C-8975-D0CC1DE44DF2}">
      <dgm:prSet phldrT="[Text]"/>
      <dgm:spPr/>
      <dgm:t>
        <a:bodyPr/>
        <a:lstStyle/>
        <a:p>
          <a:r>
            <a:rPr lang="en-US" dirty="0"/>
            <a:t>Security Consulting</a:t>
          </a:r>
        </a:p>
      </dgm:t>
    </dgm:pt>
    <dgm:pt modelId="{687F1480-E3C5-4B0A-B9ED-DEBF1FA968C5}" type="parTrans" cxnId="{D56E2C41-5198-4CF6-8A4F-F380E17E91DE}">
      <dgm:prSet/>
      <dgm:spPr/>
      <dgm:t>
        <a:bodyPr/>
        <a:lstStyle/>
        <a:p>
          <a:endParaRPr lang="en-US"/>
        </a:p>
      </dgm:t>
    </dgm:pt>
    <dgm:pt modelId="{03C8CF4A-477F-4E0A-9F35-E43C98C56A00}" type="sibTrans" cxnId="{D56E2C41-5198-4CF6-8A4F-F380E17E91DE}">
      <dgm:prSet/>
      <dgm:spPr/>
      <dgm:t>
        <a:bodyPr/>
        <a:lstStyle/>
        <a:p>
          <a:endParaRPr lang="en-US"/>
        </a:p>
      </dgm:t>
    </dgm:pt>
    <dgm:pt modelId="{3F059047-CB71-487A-AE13-B649EB707144}">
      <dgm:prSet phldrT="[Text]"/>
      <dgm:spPr/>
      <dgm:t>
        <a:bodyPr/>
        <a:lstStyle/>
        <a:p>
          <a:r>
            <a:rPr lang="en-US" dirty="0"/>
            <a:t>Policy and Procedure Development</a:t>
          </a:r>
        </a:p>
      </dgm:t>
    </dgm:pt>
    <dgm:pt modelId="{21E5EF7D-81A3-4032-98D8-13C9DF826936}" type="parTrans" cxnId="{751A08D0-DBB4-4AB5-A7AA-A2A7201232F9}">
      <dgm:prSet/>
      <dgm:spPr/>
      <dgm:t>
        <a:bodyPr/>
        <a:lstStyle/>
        <a:p>
          <a:endParaRPr lang="en-US"/>
        </a:p>
      </dgm:t>
    </dgm:pt>
    <dgm:pt modelId="{2348280D-BF0A-4012-8EBD-2DAC135D8E37}" type="sibTrans" cxnId="{751A08D0-DBB4-4AB5-A7AA-A2A7201232F9}">
      <dgm:prSet/>
      <dgm:spPr/>
      <dgm:t>
        <a:bodyPr/>
        <a:lstStyle/>
        <a:p>
          <a:endParaRPr lang="en-US"/>
        </a:p>
      </dgm:t>
    </dgm:pt>
    <dgm:pt modelId="{2470921E-93DB-4E6C-A4DE-2F369FDB51D2}">
      <dgm:prSet phldrT="[Text]"/>
      <dgm:spPr/>
      <dgm:t>
        <a:bodyPr/>
        <a:lstStyle/>
        <a:p>
          <a:r>
            <a:rPr lang="en-US" dirty="0"/>
            <a:t>Risk Management Meetings</a:t>
          </a:r>
        </a:p>
      </dgm:t>
    </dgm:pt>
    <dgm:pt modelId="{F228A1A8-02F5-41CE-9417-930EB954564B}" type="parTrans" cxnId="{E57C9651-A45E-485C-AD13-4D7189A3F127}">
      <dgm:prSet/>
      <dgm:spPr/>
      <dgm:t>
        <a:bodyPr/>
        <a:lstStyle/>
        <a:p>
          <a:endParaRPr lang="en-US"/>
        </a:p>
      </dgm:t>
    </dgm:pt>
    <dgm:pt modelId="{098DED87-507F-415C-BDD3-AA701692195D}" type="sibTrans" cxnId="{E57C9651-A45E-485C-AD13-4D7189A3F127}">
      <dgm:prSet/>
      <dgm:spPr/>
      <dgm:t>
        <a:bodyPr/>
        <a:lstStyle/>
        <a:p>
          <a:endParaRPr lang="en-US"/>
        </a:p>
      </dgm:t>
    </dgm:pt>
    <dgm:pt modelId="{7DBB7688-D07F-4AF6-AE6E-6ACD512AB5C5}">
      <dgm:prSet phldrT="[Text]"/>
      <dgm:spPr/>
      <dgm:t>
        <a:bodyPr/>
        <a:lstStyle/>
        <a:p>
          <a:r>
            <a:rPr lang="en-US" dirty="0"/>
            <a:t>Continuous Improvement</a:t>
          </a:r>
        </a:p>
      </dgm:t>
    </dgm:pt>
    <dgm:pt modelId="{E389B206-BF1E-4300-ADD8-E8184E5E2F75}" type="parTrans" cxnId="{D8947269-2081-44ED-A24E-547B9A7A11B7}">
      <dgm:prSet/>
      <dgm:spPr/>
      <dgm:t>
        <a:bodyPr/>
        <a:lstStyle/>
        <a:p>
          <a:endParaRPr lang="en-US"/>
        </a:p>
      </dgm:t>
    </dgm:pt>
    <dgm:pt modelId="{ED9904C7-3E1E-4291-A2DD-9DEA30EEEF73}" type="sibTrans" cxnId="{D8947269-2081-44ED-A24E-547B9A7A11B7}">
      <dgm:prSet/>
      <dgm:spPr/>
      <dgm:t>
        <a:bodyPr/>
        <a:lstStyle/>
        <a:p>
          <a:endParaRPr lang="en-US"/>
        </a:p>
      </dgm:t>
    </dgm:pt>
    <dgm:pt modelId="{80671271-2491-495D-80CE-93D36F6D1EAE}" type="pres">
      <dgm:prSet presAssocID="{50871C32-F1F5-4C35-8F22-14C4A90FD34B}" presName="Name0" presStyleCnt="0">
        <dgm:presLayoutVars>
          <dgm:dir/>
          <dgm:resizeHandles val="exact"/>
        </dgm:presLayoutVars>
      </dgm:prSet>
      <dgm:spPr/>
    </dgm:pt>
    <dgm:pt modelId="{EB596319-FF86-4BFD-B112-521B16606A49}" type="pres">
      <dgm:prSet presAssocID="{50871C32-F1F5-4C35-8F22-14C4A90FD34B}" presName="fgShape" presStyleLbl="fgShp" presStyleIdx="0" presStyleCnt="1"/>
      <dgm:spPr/>
    </dgm:pt>
    <dgm:pt modelId="{4DA5C34F-C9FD-4C24-96C3-156485D03D20}" type="pres">
      <dgm:prSet presAssocID="{50871C32-F1F5-4C35-8F22-14C4A90FD34B}" presName="linComp" presStyleCnt="0"/>
      <dgm:spPr/>
    </dgm:pt>
    <dgm:pt modelId="{8F8CF61A-5263-46B9-A864-6AE304CBAFEA}" type="pres">
      <dgm:prSet presAssocID="{EEE9B64C-7D54-455C-896C-D5EDD25CC607}" presName="compNode" presStyleCnt="0"/>
      <dgm:spPr/>
    </dgm:pt>
    <dgm:pt modelId="{5B225417-0F17-4B39-BE61-015980A8D0FC}" type="pres">
      <dgm:prSet presAssocID="{EEE9B64C-7D54-455C-896C-D5EDD25CC607}" presName="bkgdShape" presStyleLbl="node1" presStyleIdx="0" presStyleCnt="5" custLinFactNeighborX="-76800"/>
      <dgm:spPr/>
    </dgm:pt>
    <dgm:pt modelId="{F0A4E92C-E38B-40EE-8803-B2FD3FE952BE}" type="pres">
      <dgm:prSet presAssocID="{EEE9B64C-7D54-455C-896C-D5EDD25CC607}" presName="nodeTx" presStyleLbl="node1" presStyleIdx="0" presStyleCnt="5">
        <dgm:presLayoutVars>
          <dgm:bulletEnabled val="1"/>
        </dgm:presLayoutVars>
      </dgm:prSet>
      <dgm:spPr/>
    </dgm:pt>
    <dgm:pt modelId="{F4EAD2A5-C1FA-48DC-94D9-233EAFF78648}" type="pres">
      <dgm:prSet presAssocID="{EEE9B64C-7D54-455C-896C-D5EDD25CC607}" presName="invisiNode" presStyleLbl="node1" presStyleIdx="0" presStyleCnt="5"/>
      <dgm:spPr/>
    </dgm:pt>
    <dgm:pt modelId="{E5137B9D-B85B-40AC-A93D-D0D914CDD11E}" type="pres">
      <dgm:prSet presAssocID="{EEE9B64C-7D54-455C-896C-D5EDD25CC607}"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ipboard Mixed with solid fill"/>
        </a:ext>
      </dgm:extLst>
    </dgm:pt>
    <dgm:pt modelId="{81C43949-A7AB-453F-B425-6939A79CACB5}" type="pres">
      <dgm:prSet presAssocID="{9023A4F4-2B8E-4375-9105-B1029E427C1A}" presName="sibTrans" presStyleLbl="sibTrans2D1" presStyleIdx="0" presStyleCnt="0"/>
      <dgm:spPr/>
    </dgm:pt>
    <dgm:pt modelId="{2D399355-90D0-47E6-B27C-FC1A4ADD999A}" type="pres">
      <dgm:prSet presAssocID="{3686137A-1285-472C-8975-D0CC1DE44DF2}" presName="compNode" presStyleCnt="0"/>
      <dgm:spPr/>
    </dgm:pt>
    <dgm:pt modelId="{05E91F3F-C5B0-4B9F-8B31-02D0F3693ED0}" type="pres">
      <dgm:prSet presAssocID="{3686137A-1285-472C-8975-D0CC1DE44DF2}" presName="bkgdShape" presStyleLbl="node1" presStyleIdx="1" presStyleCnt="5"/>
      <dgm:spPr/>
    </dgm:pt>
    <dgm:pt modelId="{B2585E61-31F2-4152-8186-5870ECC6CAEE}" type="pres">
      <dgm:prSet presAssocID="{3686137A-1285-472C-8975-D0CC1DE44DF2}" presName="nodeTx" presStyleLbl="node1" presStyleIdx="1" presStyleCnt="5">
        <dgm:presLayoutVars>
          <dgm:bulletEnabled val="1"/>
        </dgm:presLayoutVars>
      </dgm:prSet>
      <dgm:spPr/>
    </dgm:pt>
    <dgm:pt modelId="{3F9AF965-6977-41E0-A687-0D1E4942DD1D}" type="pres">
      <dgm:prSet presAssocID="{3686137A-1285-472C-8975-D0CC1DE44DF2}" presName="invisiNode" presStyleLbl="node1" presStyleIdx="1" presStyleCnt="5"/>
      <dgm:spPr/>
    </dgm:pt>
    <dgm:pt modelId="{28057495-6350-467C-85FD-D1271D08E0BA}" type="pres">
      <dgm:prSet presAssocID="{3686137A-1285-472C-8975-D0CC1DE44DF2}" presName="imagNode" presStyleLbl="fgImgPlac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Head with gears outline"/>
        </a:ext>
      </dgm:extLst>
    </dgm:pt>
    <dgm:pt modelId="{9A018629-0178-4DDC-9492-F0884D224C3A}" type="pres">
      <dgm:prSet presAssocID="{03C8CF4A-477F-4E0A-9F35-E43C98C56A00}" presName="sibTrans" presStyleLbl="sibTrans2D1" presStyleIdx="0" presStyleCnt="0"/>
      <dgm:spPr/>
    </dgm:pt>
    <dgm:pt modelId="{37510980-BCC8-41AD-9271-20335E47215E}" type="pres">
      <dgm:prSet presAssocID="{3F059047-CB71-487A-AE13-B649EB707144}" presName="compNode" presStyleCnt="0"/>
      <dgm:spPr/>
    </dgm:pt>
    <dgm:pt modelId="{9AA094B2-9453-404F-B749-193EAC280A1F}" type="pres">
      <dgm:prSet presAssocID="{3F059047-CB71-487A-AE13-B649EB707144}" presName="bkgdShape" presStyleLbl="node1" presStyleIdx="2" presStyleCnt="5"/>
      <dgm:spPr/>
    </dgm:pt>
    <dgm:pt modelId="{064FB234-9DD7-49C2-A42B-76C732479F38}" type="pres">
      <dgm:prSet presAssocID="{3F059047-CB71-487A-AE13-B649EB707144}" presName="nodeTx" presStyleLbl="node1" presStyleIdx="2" presStyleCnt="5">
        <dgm:presLayoutVars>
          <dgm:bulletEnabled val="1"/>
        </dgm:presLayoutVars>
      </dgm:prSet>
      <dgm:spPr/>
    </dgm:pt>
    <dgm:pt modelId="{0475C4E5-9076-47B2-A6F9-B41958A77024}" type="pres">
      <dgm:prSet presAssocID="{3F059047-CB71-487A-AE13-B649EB707144}" presName="invisiNode" presStyleLbl="node1" presStyleIdx="2" presStyleCnt="5"/>
      <dgm:spPr/>
    </dgm:pt>
    <dgm:pt modelId="{2DEFD4DC-7D8C-4F8A-9264-D41D6D630838}" type="pres">
      <dgm:prSet presAssocID="{3F059047-CB71-487A-AE13-B649EB707144}" presName="imagNode"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Document with solid fill"/>
        </a:ext>
      </dgm:extLst>
    </dgm:pt>
    <dgm:pt modelId="{39AA75BF-7801-4C01-A819-405A2B113E0A}" type="pres">
      <dgm:prSet presAssocID="{2348280D-BF0A-4012-8EBD-2DAC135D8E37}" presName="sibTrans" presStyleLbl="sibTrans2D1" presStyleIdx="0" presStyleCnt="0"/>
      <dgm:spPr/>
    </dgm:pt>
    <dgm:pt modelId="{5A1F2115-A4B7-48AE-A006-31271844B979}" type="pres">
      <dgm:prSet presAssocID="{2470921E-93DB-4E6C-A4DE-2F369FDB51D2}" presName="compNode" presStyleCnt="0"/>
      <dgm:spPr/>
    </dgm:pt>
    <dgm:pt modelId="{5F67FDE2-A633-4300-9128-0767CB084713}" type="pres">
      <dgm:prSet presAssocID="{2470921E-93DB-4E6C-A4DE-2F369FDB51D2}" presName="bkgdShape" presStyleLbl="node1" presStyleIdx="3" presStyleCnt="5"/>
      <dgm:spPr/>
    </dgm:pt>
    <dgm:pt modelId="{5AE5EF58-960C-4820-8D7C-3B9980C74572}" type="pres">
      <dgm:prSet presAssocID="{2470921E-93DB-4E6C-A4DE-2F369FDB51D2}" presName="nodeTx" presStyleLbl="node1" presStyleIdx="3" presStyleCnt="5">
        <dgm:presLayoutVars>
          <dgm:bulletEnabled val="1"/>
        </dgm:presLayoutVars>
      </dgm:prSet>
      <dgm:spPr/>
    </dgm:pt>
    <dgm:pt modelId="{8BD85F40-1E9F-491F-BF5C-CF0467292323}" type="pres">
      <dgm:prSet presAssocID="{2470921E-93DB-4E6C-A4DE-2F369FDB51D2}" presName="invisiNode" presStyleLbl="node1" presStyleIdx="3" presStyleCnt="5"/>
      <dgm:spPr/>
    </dgm:pt>
    <dgm:pt modelId="{E2486CD6-E958-46AD-AD57-689486303E8F}" type="pres">
      <dgm:prSet presAssocID="{2470921E-93DB-4E6C-A4DE-2F369FDB51D2}" presName="imagNode"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eeting with solid fill"/>
        </a:ext>
      </dgm:extLst>
    </dgm:pt>
    <dgm:pt modelId="{7BFCFFEE-952E-46B6-BD34-973309150E00}" type="pres">
      <dgm:prSet presAssocID="{098DED87-507F-415C-BDD3-AA701692195D}" presName="sibTrans" presStyleLbl="sibTrans2D1" presStyleIdx="0" presStyleCnt="0"/>
      <dgm:spPr/>
    </dgm:pt>
    <dgm:pt modelId="{FF90E88A-6825-4A1A-BED3-4A49F0DF2CAE}" type="pres">
      <dgm:prSet presAssocID="{7DBB7688-D07F-4AF6-AE6E-6ACD512AB5C5}" presName="compNode" presStyleCnt="0"/>
      <dgm:spPr/>
    </dgm:pt>
    <dgm:pt modelId="{7D61FB74-8E55-4096-9A39-CDAF97E8ED6B}" type="pres">
      <dgm:prSet presAssocID="{7DBB7688-D07F-4AF6-AE6E-6ACD512AB5C5}" presName="bkgdShape" presStyleLbl="node1" presStyleIdx="4" presStyleCnt="5"/>
      <dgm:spPr/>
    </dgm:pt>
    <dgm:pt modelId="{5D0A6874-ADF3-4E6E-9F87-D42DBCF1D80B}" type="pres">
      <dgm:prSet presAssocID="{7DBB7688-D07F-4AF6-AE6E-6ACD512AB5C5}" presName="nodeTx" presStyleLbl="node1" presStyleIdx="4" presStyleCnt="5">
        <dgm:presLayoutVars>
          <dgm:bulletEnabled val="1"/>
        </dgm:presLayoutVars>
      </dgm:prSet>
      <dgm:spPr/>
    </dgm:pt>
    <dgm:pt modelId="{A18A4EF7-AD6F-4A3D-9A47-0983F4FE9B0F}" type="pres">
      <dgm:prSet presAssocID="{7DBB7688-D07F-4AF6-AE6E-6ACD512AB5C5}" presName="invisiNode" presStyleLbl="node1" presStyleIdx="4" presStyleCnt="5"/>
      <dgm:spPr/>
    </dgm:pt>
    <dgm:pt modelId="{649CC7B8-DD7E-49DA-BC29-4D9A9A64411B}" type="pres">
      <dgm:prSet presAssocID="{7DBB7688-D07F-4AF6-AE6E-6ACD512AB5C5}" presName="imagNode" presStyleLbl="fgImgPlac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Continuous Improvement with solid fill"/>
        </a:ext>
      </dgm:extLst>
    </dgm:pt>
  </dgm:ptLst>
  <dgm:cxnLst>
    <dgm:cxn modelId="{6B2D4E15-DA3A-410A-A77C-FF05A0E0483A}" type="presOf" srcId="{3686137A-1285-472C-8975-D0CC1DE44DF2}" destId="{B2585E61-31F2-4152-8186-5870ECC6CAEE}" srcOrd="1" destOrd="0" presId="urn:microsoft.com/office/officeart/2005/8/layout/hList7"/>
    <dgm:cxn modelId="{C6BA981B-1608-4E8B-9811-6FA4AC99E5B8}" type="presOf" srcId="{7DBB7688-D07F-4AF6-AE6E-6ACD512AB5C5}" destId="{7D61FB74-8E55-4096-9A39-CDAF97E8ED6B}" srcOrd="0" destOrd="0" presId="urn:microsoft.com/office/officeart/2005/8/layout/hList7"/>
    <dgm:cxn modelId="{E6263134-367F-4D43-9E4A-A14F57450528}" type="presOf" srcId="{9023A4F4-2B8E-4375-9105-B1029E427C1A}" destId="{81C43949-A7AB-453F-B425-6939A79CACB5}" srcOrd="0" destOrd="0" presId="urn:microsoft.com/office/officeart/2005/8/layout/hList7"/>
    <dgm:cxn modelId="{F67D643B-BA23-4204-9C41-BB7B36122008}" type="presOf" srcId="{50871C32-F1F5-4C35-8F22-14C4A90FD34B}" destId="{80671271-2491-495D-80CE-93D36F6D1EAE}" srcOrd="0" destOrd="0" presId="urn:microsoft.com/office/officeart/2005/8/layout/hList7"/>
    <dgm:cxn modelId="{D56E2C41-5198-4CF6-8A4F-F380E17E91DE}" srcId="{50871C32-F1F5-4C35-8F22-14C4A90FD34B}" destId="{3686137A-1285-472C-8975-D0CC1DE44DF2}" srcOrd="1" destOrd="0" parTransId="{687F1480-E3C5-4B0A-B9ED-DEBF1FA968C5}" sibTransId="{03C8CF4A-477F-4E0A-9F35-E43C98C56A00}"/>
    <dgm:cxn modelId="{D8947269-2081-44ED-A24E-547B9A7A11B7}" srcId="{50871C32-F1F5-4C35-8F22-14C4A90FD34B}" destId="{7DBB7688-D07F-4AF6-AE6E-6ACD512AB5C5}" srcOrd="4" destOrd="0" parTransId="{E389B206-BF1E-4300-ADD8-E8184E5E2F75}" sibTransId="{ED9904C7-3E1E-4291-A2DD-9DEA30EEEF73}"/>
    <dgm:cxn modelId="{76ED8A6C-063D-4AFA-B5B3-D4FFEC369BE9}" type="presOf" srcId="{2470921E-93DB-4E6C-A4DE-2F369FDB51D2}" destId="{5F67FDE2-A633-4300-9128-0767CB084713}" srcOrd="0" destOrd="0" presId="urn:microsoft.com/office/officeart/2005/8/layout/hList7"/>
    <dgm:cxn modelId="{0314C84C-A782-4BFE-8622-C2B16A4DA749}" type="presOf" srcId="{3F059047-CB71-487A-AE13-B649EB707144}" destId="{064FB234-9DD7-49C2-A42B-76C732479F38}" srcOrd="1" destOrd="0" presId="urn:microsoft.com/office/officeart/2005/8/layout/hList7"/>
    <dgm:cxn modelId="{C92C896D-8F5F-42F6-97B2-1E73E3CB25B7}" type="presOf" srcId="{03C8CF4A-477F-4E0A-9F35-E43C98C56A00}" destId="{9A018629-0178-4DDC-9492-F0884D224C3A}" srcOrd="0" destOrd="0" presId="urn:microsoft.com/office/officeart/2005/8/layout/hList7"/>
    <dgm:cxn modelId="{2014C86F-FDD5-4D7F-B0F8-A5F19C0117ED}" type="presOf" srcId="{EEE9B64C-7D54-455C-896C-D5EDD25CC607}" destId="{F0A4E92C-E38B-40EE-8803-B2FD3FE952BE}" srcOrd="1" destOrd="0" presId="urn:microsoft.com/office/officeart/2005/8/layout/hList7"/>
    <dgm:cxn modelId="{E57C9651-A45E-485C-AD13-4D7189A3F127}" srcId="{50871C32-F1F5-4C35-8F22-14C4A90FD34B}" destId="{2470921E-93DB-4E6C-A4DE-2F369FDB51D2}" srcOrd="3" destOrd="0" parTransId="{F228A1A8-02F5-41CE-9417-930EB954564B}" sibTransId="{098DED87-507F-415C-BDD3-AA701692195D}"/>
    <dgm:cxn modelId="{8787C755-0E61-4EA4-A6BD-9154292BD305}" type="presOf" srcId="{098DED87-507F-415C-BDD3-AA701692195D}" destId="{7BFCFFEE-952E-46B6-BD34-973309150E00}" srcOrd="0" destOrd="0" presId="urn:microsoft.com/office/officeart/2005/8/layout/hList7"/>
    <dgm:cxn modelId="{35F7A87C-2689-4232-A368-1FADA5627C38}" type="presOf" srcId="{2470921E-93DB-4E6C-A4DE-2F369FDB51D2}" destId="{5AE5EF58-960C-4820-8D7C-3B9980C74572}" srcOrd="1" destOrd="0" presId="urn:microsoft.com/office/officeart/2005/8/layout/hList7"/>
    <dgm:cxn modelId="{7C531187-C6DC-4A5E-97A3-BEF208447F67}" type="presOf" srcId="{2348280D-BF0A-4012-8EBD-2DAC135D8E37}" destId="{39AA75BF-7801-4C01-A819-405A2B113E0A}" srcOrd="0" destOrd="0" presId="urn:microsoft.com/office/officeart/2005/8/layout/hList7"/>
    <dgm:cxn modelId="{310E238D-5E85-4601-BD1D-87D898D6BA67}" type="presOf" srcId="{EEE9B64C-7D54-455C-896C-D5EDD25CC607}" destId="{5B225417-0F17-4B39-BE61-015980A8D0FC}" srcOrd="0" destOrd="0" presId="urn:microsoft.com/office/officeart/2005/8/layout/hList7"/>
    <dgm:cxn modelId="{1315B6B1-98B9-4AF7-BF33-FF7D0F5D6C14}" srcId="{50871C32-F1F5-4C35-8F22-14C4A90FD34B}" destId="{EEE9B64C-7D54-455C-896C-D5EDD25CC607}" srcOrd="0" destOrd="0" parTransId="{FBD556EF-A270-4A91-9A34-852C3814A4AC}" sibTransId="{9023A4F4-2B8E-4375-9105-B1029E427C1A}"/>
    <dgm:cxn modelId="{071B8FC8-4330-43FF-8E30-5856FB9142A8}" type="presOf" srcId="{3F059047-CB71-487A-AE13-B649EB707144}" destId="{9AA094B2-9453-404F-B749-193EAC280A1F}" srcOrd="0" destOrd="0" presId="urn:microsoft.com/office/officeart/2005/8/layout/hList7"/>
    <dgm:cxn modelId="{751A08D0-DBB4-4AB5-A7AA-A2A7201232F9}" srcId="{50871C32-F1F5-4C35-8F22-14C4A90FD34B}" destId="{3F059047-CB71-487A-AE13-B649EB707144}" srcOrd="2" destOrd="0" parTransId="{21E5EF7D-81A3-4032-98D8-13C9DF826936}" sibTransId="{2348280D-BF0A-4012-8EBD-2DAC135D8E37}"/>
    <dgm:cxn modelId="{9DA797E0-781E-4FEF-B784-5CC0E37986DA}" type="presOf" srcId="{7DBB7688-D07F-4AF6-AE6E-6ACD512AB5C5}" destId="{5D0A6874-ADF3-4E6E-9F87-D42DBCF1D80B}" srcOrd="1" destOrd="0" presId="urn:microsoft.com/office/officeart/2005/8/layout/hList7"/>
    <dgm:cxn modelId="{26D605FB-C275-427E-A131-2E910E8A6A5F}" type="presOf" srcId="{3686137A-1285-472C-8975-D0CC1DE44DF2}" destId="{05E91F3F-C5B0-4B9F-8B31-02D0F3693ED0}" srcOrd="0" destOrd="0" presId="urn:microsoft.com/office/officeart/2005/8/layout/hList7"/>
    <dgm:cxn modelId="{FF3EB7F9-E310-4414-96E0-539EE5230D29}" type="presParOf" srcId="{80671271-2491-495D-80CE-93D36F6D1EAE}" destId="{EB596319-FF86-4BFD-B112-521B16606A49}" srcOrd="0" destOrd="0" presId="urn:microsoft.com/office/officeart/2005/8/layout/hList7"/>
    <dgm:cxn modelId="{6D5E12B6-97CD-4DE8-A566-EE84AFD92346}" type="presParOf" srcId="{80671271-2491-495D-80CE-93D36F6D1EAE}" destId="{4DA5C34F-C9FD-4C24-96C3-156485D03D20}" srcOrd="1" destOrd="0" presId="urn:microsoft.com/office/officeart/2005/8/layout/hList7"/>
    <dgm:cxn modelId="{0DA45A8D-1EB2-4BC6-803D-624A86D37A56}" type="presParOf" srcId="{4DA5C34F-C9FD-4C24-96C3-156485D03D20}" destId="{8F8CF61A-5263-46B9-A864-6AE304CBAFEA}" srcOrd="0" destOrd="0" presId="urn:microsoft.com/office/officeart/2005/8/layout/hList7"/>
    <dgm:cxn modelId="{D31466F0-CC3D-4DCD-A804-B40A37AD9901}" type="presParOf" srcId="{8F8CF61A-5263-46B9-A864-6AE304CBAFEA}" destId="{5B225417-0F17-4B39-BE61-015980A8D0FC}" srcOrd="0" destOrd="0" presId="urn:microsoft.com/office/officeart/2005/8/layout/hList7"/>
    <dgm:cxn modelId="{B2BD23B9-6DCE-487F-899A-172813489EA5}" type="presParOf" srcId="{8F8CF61A-5263-46B9-A864-6AE304CBAFEA}" destId="{F0A4E92C-E38B-40EE-8803-B2FD3FE952BE}" srcOrd="1" destOrd="0" presId="urn:microsoft.com/office/officeart/2005/8/layout/hList7"/>
    <dgm:cxn modelId="{4E93D9C3-DDFA-4E76-B43B-55477B720E3B}" type="presParOf" srcId="{8F8CF61A-5263-46B9-A864-6AE304CBAFEA}" destId="{F4EAD2A5-C1FA-48DC-94D9-233EAFF78648}" srcOrd="2" destOrd="0" presId="urn:microsoft.com/office/officeart/2005/8/layout/hList7"/>
    <dgm:cxn modelId="{C19B110E-0E44-4D09-A6D3-5BA79F7EACC2}" type="presParOf" srcId="{8F8CF61A-5263-46B9-A864-6AE304CBAFEA}" destId="{E5137B9D-B85B-40AC-A93D-D0D914CDD11E}" srcOrd="3" destOrd="0" presId="urn:microsoft.com/office/officeart/2005/8/layout/hList7"/>
    <dgm:cxn modelId="{CDCE62F4-2C29-4F8B-966A-DE1DB26413BC}" type="presParOf" srcId="{4DA5C34F-C9FD-4C24-96C3-156485D03D20}" destId="{81C43949-A7AB-453F-B425-6939A79CACB5}" srcOrd="1" destOrd="0" presId="urn:microsoft.com/office/officeart/2005/8/layout/hList7"/>
    <dgm:cxn modelId="{5B7244BA-230D-436E-9D02-F92EE6C743FE}" type="presParOf" srcId="{4DA5C34F-C9FD-4C24-96C3-156485D03D20}" destId="{2D399355-90D0-47E6-B27C-FC1A4ADD999A}" srcOrd="2" destOrd="0" presId="urn:microsoft.com/office/officeart/2005/8/layout/hList7"/>
    <dgm:cxn modelId="{2E92DE7E-AD3C-4831-A449-D6CC1B443803}" type="presParOf" srcId="{2D399355-90D0-47E6-B27C-FC1A4ADD999A}" destId="{05E91F3F-C5B0-4B9F-8B31-02D0F3693ED0}" srcOrd="0" destOrd="0" presId="urn:microsoft.com/office/officeart/2005/8/layout/hList7"/>
    <dgm:cxn modelId="{E520943E-48FF-46EA-A9BF-1A11763CBCF3}" type="presParOf" srcId="{2D399355-90D0-47E6-B27C-FC1A4ADD999A}" destId="{B2585E61-31F2-4152-8186-5870ECC6CAEE}" srcOrd="1" destOrd="0" presId="urn:microsoft.com/office/officeart/2005/8/layout/hList7"/>
    <dgm:cxn modelId="{9EA1CBA2-A42F-431F-A5F4-22E1FD7B6D0B}" type="presParOf" srcId="{2D399355-90D0-47E6-B27C-FC1A4ADD999A}" destId="{3F9AF965-6977-41E0-A687-0D1E4942DD1D}" srcOrd="2" destOrd="0" presId="urn:microsoft.com/office/officeart/2005/8/layout/hList7"/>
    <dgm:cxn modelId="{3ED97F08-385F-4FDE-AB29-DEEFF4357730}" type="presParOf" srcId="{2D399355-90D0-47E6-B27C-FC1A4ADD999A}" destId="{28057495-6350-467C-85FD-D1271D08E0BA}" srcOrd="3" destOrd="0" presId="urn:microsoft.com/office/officeart/2005/8/layout/hList7"/>
    <dgm:cxn modelId="{5BD791D1-A04A-4036-BA69-50F2B3185469}" type="presParOf" srcId="{4DA5C34F-C9FD-4C24-96C3-156485D03D20}" destId="{9A018629-0178-4DDC-9492-F0884D224C3A}" srcOrd="3" destOrd="0" presId="urn:microsoft.com/office/officeart/2005/8/layout/hList7"/>
    <dgm:cxn modelId="{A0BB2E2A-5314-4B60-BEF3-9B96720529AC}" type="presParOf" srcId="{4DA5C34F-C9FD-4C24-96C3-156485D03D20}" destId="{37510980-BCC8-41AD-9271-20335E47215E}" srcOrd="4" destOrd="0" presId="urn:microsoft.com/office/officeart/2005/8/layout/hList7"/>
    <dgm:cxn modelId="{11797DDE-B84F-4BA4-9A04-1FA342F3EFC6}" type="presParOf" srcId="{37510980-BCC8-41AD-9271-20335E47215E}" destId="{9AA094B2-9453-404F-B749-193EAC280A1F}" srcOrd="0" destOrd="0" presId="urn:microsoft.com/office/officeart/2005/8/layout/hList7"/>
    <dgm:cxn modelId="{DBA448B2-5208-4826-BF42-C638F89B4D70}" type="presParOf" srcId="{37510980-BCC8-41AD-9271-20335E47215E}" destId="{064FB234-9DD7-49C2-A42B-76C732479F38}" srcOrd="1" destOrd="0" presId="urn:microsoft.com/office/officeart/2005/8/layout/hList7"/>
    <dgm:cxn modelId="{C57D7075-A68C-4414-8B14-78649B519F51}" type="presParOf" srcId="{37510980-BCC8-41AD-9271-20335E47215E}" destId="{0475C4E5-9076-47B2-A6F9-B41958A77024}" srcOrd="2" destOrd="0" presId="urn:microsoft.com/office/officeart/2005/8/layout/hList7"/>
    <dgm:cxn modelId="{A181F294-4B06-4DBC-A8EB-96F47E6CE5CB}" type="presParOf" srcId="{37510980-BCC8-41AD-9271-20335E47215E}" destId="{2DEFD4DC-7D8C-4F8A-9264-D41D6D630838}" srcOrd="3" destOrd="0" presId="urn:microsoft.com/office/officeart/2005/8/layout/hList7"/>
    <dgm:cxn modelId="{0E3B171E-FEBA-4530-AE3E-32F3347AC9BB}" type="presParOf" srcId="{4DA5C34F-C9FD-4C24-96C3-156485D03D20}" destId="{39AA75BF-7801-4C01-A819-405A2B113E0A}" srcOrd="5" destOrd="0" presId="urn:microsoft.com/office/officeart/2005/8/layout/hList7"/>
    <dgm:cxn modelId="{277932F8-9081-494A-A4CA-BFC49315BB40}" type="presParOf" srcId="{4DA5C34F-C9FD-4C24-96C3-156485D03D20}" destId="{5A1F2115-A4B7-48AE-A006-31271844B979}" srcOrd="6" destOrd="0" presId="urn:microsoft.com/office/officeart/2005/8/layout/hList7"/>
    <dgm:cxn modelId="{758A11CA-3146-4E2D-9226-9E20DF8C804F}" type="presParOf" srcId="{5A1F2115-A4B7-48AE-A006-31271844B979}" destId="{5F67FDE2-A633-4300-9128-0767CB084713}" srcOrd="0" destOrd="0" presId="urn:microsoft.com/office/officeart/2005/8/layout/hList7"/>
    <dgm:cxn modelId="{8838B290-3803-40ED-BFEF-66183201A573}" type="presParOf" srcId="{5A1F2115-A4B7-48AE-A006-31271844B979}" destId="{5AE5EF58-960C-4820-8D7C-3B9980C74572}" srcOrd="1" destOrd="0" presId="urn:microsoft.com/office/officeart/2005/8/layout/hList7"/>
    <dgm:cxn modelId="{226B3331-E64D-46AA-80A3-91D186437E81}" type="presParOf" srcId="{5A1F2115-A4B7-48AE-A006-31271844B979}" destId="{8BD85F40-1E9F-491F-BF5C-CF0467292323}" srcOrd="2" destOrd="0" presId="urn:microsoft.com/office/officeart/2005/8/layout/hList7"/>
    <dgm:cxn modelId="{548BDDD1-2972-4C01-9815-892AF8D5AB61}" type="presParOf" srcId="{5A1F2115-A4B7-48AE-A006-31271844B979}" destId="{E2486CD6-E958-46AD-AD57-689486303E8F}" srcOrd="3" destOrd="0" presId="urn:microsoft.com/office/officeart/2005/8/layout/hList7"/>
    <dgm:cxn modelId="{6546A1F7-D552-4422-969B-7E10A03B8728}" type="presParOf" srcId="{4DA5C34F-C9FD-4C24-96C3-156485D03D20}" destId="{7BFCFFEE-952E-46B6-BD34-973309150E00}" srcOrd="7" destOrd="0" presId="urn:microsoft.com/office/officeart/2005/8/layout/hList7"/>
    <dgm:cxn modelId="{859C9CF8-A91D-49D5-AECF-418C27ABEB97}" type="presParOf" srcId="{4DA5C34F-C9FD-4C24-96C3-156485D03D20}" destId="{FF90E88A-6825-4A1A-BED3-4A49F0DF2CAE}" srcOrd="8" destOrd="0" presId="urn:microsoft.com/office/officeart/2005/8/layout/hList7"/>
    <dgm:cxn modelId="{800205C3-89FB-4949-AB46-4DF8B7DCC4B4}" type="presParOf" srcId="{FF90E88A-6825-4A1A-BED3-4A49F0DF2CAE}" destId="{7D61FB74-8E55-4096-9A39-CDAF97E8ED6B}" srcOrd="0" destOrd="0" presId="urn:microsoft.com/office/officeart/2005/8/layout/hList7"/>
    <dgm:cxn modelId="{AE44F6AD-1266-41A8-B05F-958746B49991}" type="presParOf" srcId="{FF90E88A-6825-4A1A-BED3-4A49F0DF2CAE}" destId="{5D0A6874-ADF3-4E6E-9F87-D42DBCF1D80B}" srcOrd="1" destOrd="0" presId="urn:microsoft.com/office/officeart/2005/8/layout/hList7"/>
    <dgm:cxn modelId="{58DA22D6-BEAA-4D70-9F5C-6622919D1611}" type="presParOf" srcId="{FF90E88A-6825-4A1A-BED3-4A49F0DF2CAE}" destId="{A18A4EF7-AD6F-4A3D-9A47-0983F4FE9B0F}" srcOrd="2" destOrd="0" presId="urn:microsoft.com/office/officeart/2005/8/layout/hList7"/>
    <dgm:cxn modelId="{CD68FFA6-9193-4DA0-A762-B0DB7FB6A4A1}" type="presParOf" srcId="{FF90E88A-6825-4A1A-BED3-4A49F0DF2CAE}" destId="{649CC7B8-DD7E-49DA-BC29-4D9A9A64411B}"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DEC269-3B93-4288-BEAB-FE08B0AB5902}">
      <dsp:nvSpPr>
        <dsp:cNvPr id="0" name=""/>
        <dsp:cNvSpPr/>
      </dsp:nvSpPr>
      <dsp:spPr>
        <a:xfrm rot="10800000">
          <a:off x="1772538" y="0"/>
          <a:ext cx="6240209" cy="936315"/>
        </a:xfrm>
        <a:prstGeom prst="homePlate">
          <a:avLst/>
        </a:prstGeom>
        <a:solidFill>
          <a:srgbClr val="AFCC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889"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Corbel" panose="020B0503020204020204" pitchFamily="34" charset="0"/>
            </a:rPr>
            <a:t>Training</a:t>
          </a:r>
        </a:p>
        <a:p>
          <a:pPr marL="0" lvl="0" indent="0" algn="ctr" defTabSz="800100">
            <a:lnSpc>
              <a:spcPct val="90000"/>
            </a:lnSpc>
            <a:spcBef>
              <a:spcPct val="0"/>
            </a:spcBef>
            <a:spcAft>
              <a:spcPct val="35000"/>
            </a:spcAft>
            <a:buNone/>
          </a:pPr>
          <a:r>
            <a:rPr lang="en-US" sz="1400" kern="1200" dirty="0">
              <a:latin typeface="Corbel" panose="020B0503020204020204" pitchFamily="34" charset="0"/>
            </a:rPr>
            <a:t>Our certified trainers can train anyone on naloxone use or stigma of </a:t>
          </a:r>
          <a:br>
            <a:rPr lang="en-US" sz="1400" kern="1200" dirty="0">
              <a:latin typeface="Corbel" panose="020B0503020204020204" pitchFamily="34" charset="0"/>
            </a:rPr>
          </a:br>
          <a:r>
            <a:rPr lang="en-US" sz="1400" kern="1200" dirty="0">
              <a:latin typeface="Corbel" panose="020B0503020204020204" pitchFamily="34" charset="0"/>
            </a:rPr>
            <a:t>substance use disorders.</a:t>
          </a:r>
        </a:p>
      </dsp:txBody>
      <dsp:txXfrm rot="10800000">
        <a:off x="2006617" y="0"/>
        <a:ext cx="6006130" cy="936315"/>
      </dsp:txXfrm>
    </dsp:sp>
    <dsp:sp modelId="{FA4E5BDB-2460-49A9-8477-F96D240CFE07}">
      <dsp:nvSpPr>
        <dsp:cNvPr id="0" name=""/>
        <dsp:cNvSpPr/>
      </dsp:nvSpPr>
      <dsp:spPr>
        <a:xfrm>
          <a:off x="854629" y="2203"/>
          <a:ext cx="936315" cy="936315"/>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D2F42D-20B9-4003-8BFF-67BB540FE77A}">
      <dsp:nvSpPr>
        <dsp:cNvPr id="0" name=""/>
        <dsp:cNvSpPr/>
      </dsp:nvSpPr>
      <dsp:spPr>
        <a:xfrm rot="10800000">
          <a:off x="1805861" y="1218334"/>
          <a:ext cx="6240209" cy="936315"/>
        </a:xfrm>
        <a:prstGeom prst="homePlate">
          <a:avLst/>
        </a:prstGeom>
        <a:solidFill>
          <a:srgbClr val="639CC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889"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Corbel" panose="020B0503020204020204" pitchFamily="34" charset="0"/>
            </a:rPr>
            <a:t>Community Collaboration</a:t>
          </a:r>
        </a:p>
        <a:p>
          <a:pPr marL="0" lvl="0" indent="0" algn="ctr" defTabSz="622300">
            <a:lnSpc>
              <a:spcPct val="90000"/>
            </a:lnSpc>
            <a:spcBef>
              <a:spcPct val="0"/>
            </a:spcBef>
            <a:spcAft>
              <a:spcPct val="35000"/>
            </a:spcAft>
            <a:buNone/>
          </a:pPr>
          <a:r>
            <a:rPr lang="en-US" sz="1400" kern="1200" dirty="0">
              <a:latin typeface="Corbel" panose="020B0503020204020204" pitchFamily="34" charset="0"/>
            </a:rPr>
            <a:t>We can collaborate with your organization to work on your goals related to prevention, treatment, </a:t>
          </a:r>
          <a:br>
            <a:rPr lang="en-US" sz="1400" kern="1200" dirty="0">
              <a:latin typeface="Corbel" panose="020B0503020204020204" pitchFamily="34" charset="0"/>
            </a:rPr>
          </a:br>
          <a:r>
            <a:rPr lang="en-US" sz="1400" kern="1200" dirty="0">
              <a:latin typeface="Corbel" panose="020B0503020204020204" pitchFamily="34" charset="0"/>
            </a:rPr>
            <a:t>and recovery.</a:t>
          </a:r>
        </a:p>
      </dsp:txBody>
      <dsp:txXfrm rot="10800000">
        <a:off x="2039940" y="1218334"/>
        <a:ext cx="6006130" cy="936315"/>
      </dsp:txXfrm>
    </dsp:sp>
    <dsp:sp modelId="{70B9D255-ACFD-4EDA-BC43-4765FDD8BC98}">
      <dsp:nvSpPr>
        <dsp:cNvPr id="0" name=""/>
        <dsp:cNvSpPr/>
      </dsp:nvSpPr>
      <dsp:spPr>
        <a:xfrm>
          <a:off x="864311" y="1208587"/>
          <a:ext cx="936315" cy="936315"/>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75F5B2-33F5-4C35-819D-1B7287BE6A0A}">
      <dsp:nvSpPr>
        <dsp:cNvPr id="0" name=""/>
        <dsp:cNvSpPr/>
      </dsp:nvSpPr>
      <dsp:spPr>
        <a:xfrm rot="10800000">
          <a:off x="1805861" y="2434147"/>
          <a:ext cx="6240209" cy="936315"/>
        </a:xfrm>
        <a:prstGeom prst="homePlate">
          <a:avLst/>
        </a:prstGeom>
        <a:solidFill>
          <a:srgbClr val="2EA2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889" tIns="53340" rIns="99568" bIns="53340" numCol="1" spcCol="1270" anchor="ctr" anchorCtr="0">
          <a:noAutofit/>
        </a:bodyPr>
        <a:lstStyle/>
        <a:p>
          <a:pPr marL="0" lvl="0" indent="0" algn="ctr" defTabSz="600075">
            <a:lnSpc>
              <a:spcPct val="90000"/>
            </a:lnSpc>
            <a:spcBef>
              <a:spcPct val="0"/>
            </a:spcBef>
            <a:spcAft>
              <a:spcPct val="35000"/>
            </a:spcAft>
            <a:buNone/>
          </a:pPr>
          <a:r>
            <a:rPr lang="en-US" sz="1350" b="1" kern="1200" dirty="0">
              <a:latin typeface="Corbel" panose="020B0503020204020204" pitchFamily="34" charset="0"/>
            </a:rPr>
            <a:t>Technical Assistance</a:t>
          </a:r>
        </a:p>
        <a:p>
          <a:pPr marL="0" lvl="0" indent="0" algn="ctr" defTabSz="600075">
            <a:lnSpc>
              <a:spcPct val="90000"/>
            </a:lnSpc>
            <a:spcBef>
              <a:spcPct val="0"/>
            </a:spcBef>
            <a:spcAft>
              <a:spcPct val="35000"/>
            </a:spcAft>
            <a:buNone/>
          </a:pPr>
          <a:r>
            <a:rPr lang="en-US" sz="1350" kern="1200" dirty="0">
              <a:latin typeface="Corbel" panose="020B0503020204020204" pitchFamily="34" charset="0"/>
            </a:rPr>
            <a:t>Let us assist you in implementing or optimizing your technology to create better care coordination opportunities.</a:t>
          </a:r>
        </a:p>
      </dsp:txBody>
      <dsp:txXfrm rot="10800000">
        <a:off x="2039940" y="2434147"/>
        <a:ext cx="6006130" cy="936315"/>
      </dsp:txXfrm>
    </dsp:sp>
    <dsp:sp modelId="{48BA85EB-5CDD-44B5-9680-90579B9FA7FC}">
      <dsp:nvSpPr>
        <dsp:cNvPr id="0" name=""/>
        <dsp:cNvSpPr/>
      </dsp:nvSpPr>
      <dsp:spPr>
        <a:xfrm>
          <a:off x="874058" y="2463397"/>
          <a:ext cx="936315" cy="936315"/>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F48E36-80C5-4B98-8589-5260FB7E382B}">
      <dsp:nvSpPr>
        <dsp:cNvPr id="0" name=""/>
        <dsp:cNvSpPr/>
      </dsp:nvSpPr>
      <dsp:spPr>
        <a:xfrm rot="10800000">
          <a:off x="1805861" y="3649959"/>
          <a:ext cx="6240209" cy="936315"/>
        </a:xfrm>
        <a:prstGeom prst="homePlate">
          <a:avLst/>
        </a:prstGeom>
        <a:solidFill>
          <a:srgbClr val="14567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889" tIns="60960" rIns="113792" bIns="60960" numCol="1" spcCol="1270" anchor="t" anchorCtr="0">
          <a:noAutofit/>
        </a:bodyPr>
        <a:lstStyle/>
        <a:p>
          <a:pPr marL="0" lvl="0" indent="0" algn="ctr" defTabSz="711200">
            <a:lnSpc>
              <a:spcPct val="90000"/>
            </a:lnSpc>
            <a:spcBef>
              <a:spcPct val="0"/>
            </a:spcBef>
            <a:spcAft>
              <a:spcPct val="35000"/>
            </a:spcAft>
            <a:buNone/>
          </a:pPr>
          <a:r>
            <a:rPr lang="en-US" sz="1600" b="1" kern="1200">
              <a:latin typeface="Corbel" panose="020B0503020204020204" pitchFamily="34" charset="0"/>
            </a:rPr>
            <a:t>Education Events</a:t>
          </a:r>
        </a:p>
        <a:p>
          <a:pPr marL="0" lvl="0" indent="0" algn="ctr" defTabSz="711200">
            <a:lnSpc>
              <a:spcPct val="90000"/>
            </a:lnSpc>
            <a:spcBef>
              <a:spcPct val="0"/>
            </a:spcBef>
            <a:spcAft>
              <a:spcPct val="35000"/>
            </a:spcAft>
            <a:buNone/>
          </a:pPr>
          <a:r>
            <a:rPr lang="en-US" sz="1200" kern="1200">
              <a:latin typeface="Corbel" panose="020B0503020204020204" pitchFamily="34" charset="0"/>
            </a:rPr>
            <a:t>We host a variety of events focused on a variety of topics including sensitivity of results, prescribing guidelines, telehealth, value-based care</a:t>
          </a:r>
          <a:br>
            <a:rPr lang="en-US" sz="1200" kern="1200">
              <a:latin typeface="Corbel" panose="020B0503020204020204" pitchFamily="34" charset="0"/>
            </a:rPr>
          </a:br>
          <a:r>
            <a:rPr lang="en-US" sz="1200" kern="1200">
              <a:latin typeface="Corbel" panose="020B0503020204020204" pitchFamily="34" charset="0"/>
            </a:rPr>
            <a:t>models, and more .</a:t>
          </a:r>
        </a:p>
        <a:p>
          <a:pPr marL="57150" lvl="1" indent="-57150" algn="l" defTabSz="400050">
            <a:lnSpc>
              <a:spcPct val="90000"/>
            </a:lnSpc>
            <a:spcBef>
              <a:spcPct val="0"/>
            </a:spcBef>
            <a:spcAft>
              <a:spcPct val="15000"/>
            </a:spcAft>
            <a:buChar char="•"/>
          </a:pPr>
          <a:endParaRPr lang="en-US" sz="900" kern="1200">
            <a:latin typeface="Corbel" panose="020B0503020204020204" pitchFamily="34" charset="0"/>
          </a:endParaRPr>
        </a:p>
      </dsp:txBody>
      <dsp:txXfrm rot="10800000">
        <a:off x="2039940" y="3649959"/>
        <a:ext cx="6006130" cy="936315"/>
      </dsp:txXfrm>
    </dsp:sp>
    <dsp:sp modelId="{B256A4A7-81F1-45FF-8A03-3D9B373F2F17}">
      <dsp:nvSpPr>
        <dsp:cNvPr id="0" name=""/>
        <dsp:cNvSpPr/>
      </dsp:nvSpPr>
      <dsp:spPr>
        <a:xfrm>
          <a:off x="796072" y="3650296"/>
          <a:ext cx="936315" cy="936315"/>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765544-4451-43E0-9AC6-F71E83B5DF12}">
      <dsp:nvSpPr>
        <dsp:cNvPr id="0" name=""/>
        <dsp:cNvSpPr/>
      </dsp:nvSpPr>
      <dsp:spPr>
        <a:xfrm>
          <a:off x="1403774" y="3193846"/>
          <a:ext cx="1631250" cy="1400476"/>
        </a:xfrm>
        <a:prstGeom prst="hexagon">
          <a:avLst>
            <a:gd name="adj" fmla="val 25000"/>
            <a:gd name="vf" fmla="val 11547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kern="1200" dirty="0"/>
            <a:t>EHR Care Coordination</a:t>
          </a:r>
        </a:p>
      </dsp:txBody>
      <dsp:txXfrm>
        <a:off x="1656418" y="3410748"/>
        <a:ext cx="1125962" cy="966672"/>
      </dsp:txXfrm>
    </dsp:sp>
    <dsp:sp modelId="{D23CE2AD-5AD2-4D85-89E6-0A0F0599F48A}">
      <dsp:nvSpPr>
        <dsp:cNvPr id="0" name=""/>
        <dsp:cNvSpPr/>
      </dsp:nvSpPr>
      <dsp:spPr>
        <a:xfrm>
          <a:off x="1442696" y="3820091"/>
          <a:ext cx="190283" cy="164016"/>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DA3813-3EA1-4E4E-9FF9-339804BACEB0}">
      <dsp:nvSpPr>
        <dsp:cNvPr id="0" name=""/>
        <dsp:cNvSpPr/>
      </dsp:nvSpPr>
      <dsp:spPr>
        <a:xfrm>
          <a:off x="0" y="2419614"/>
          <a:ext cx="1631250" cy="1400476"/>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000" b="-8000"/>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4AD8857-DEB6-4E4A-9EF0-CB45EF65E2BF}">
      <dsp:nvSpPr>
        <dsp:cNvPr id="0" name=""/>
        <dsp:cNvSpPr/>
      </dsp:nvSpPr>
      <dsp:spPr>
        <a:xfrm>
          <a:off x="1117484" y="3634081"/>
          <a:ext cx="190283" cy="164016"/>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1903"/>
              <a:satOff val="31"/>
              <a:lumOff val="1264"/>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72923D-D4F1-409F-987A-B8DF4C4A2D02}">
      <dsp:nvSpPr>
        <dsp:cNvPr id="0" name=""/>
        <dsp:cNvSpPr/>
      </dsp:nvSpPr>
      <dsp:spPr>
        <a:xfrm>
          <a:off x="2807549" y="2415141"/>
          <a:ext cx="1631250" cy="1400476"/>
        </a:xfrm>
        <a:prstGeom prst="hexagon">
          <a:avLst>
            <a:gd name="adj" fmla="val 25000"/>
            <a:gd name="vf" fmla="val 115470"/>
          </a:avLst>
        </a:prstGeom>
        <a:solidFill>
          <a:schemeClr val="accent3">
            <a:hueOff val="4282"/>
            <a:satOff val="70"/>
            <a:lumOff val="2843"/>
            <a:alphaOff val="0"/>
          </a:schemeClr>
        </a:solidFill>
        <a:ln w="12700" cap="flat" cmpd="sng" algn="ctr">
          <a:solidFill>
            <a:schemeClr val="accent3">
              <a:hueOff val="4282"/>
              <a:satOff val="70"/>
              <a:lumOff val="2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kern="1200" dirty="0"/>
            <a:t>Treatment and Referrals</a:t>
          </a:r>
        </a:p>
      </dsp:txBody>
      <dsp:txXfrm>
        <a:off x="3060193" y="2632043"/>
        <a:ext cx="1125962" cy="966672"/>
      </dsp:txXfrm>
    </dsp:sp>
    <dsp:sp modelId="{9E77E9E7-8CBC-46B9-B8E5-90FCF41B5C50}">
      <dsp:nvSpPr>
        <dsp:cNvPr id="0" name=""/>
        <dsp:cNvSpPr/>
      </dsp:nvSpPr>
      <dsp:spPr>
        <a:xfrm>
          <a:off x="3930223" y="3626626"/>
          <a:ext cx="190283" cy="164016"/>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3806"/>
              <a:satOff val="62"/>
              <a:lumOff val="2527"/>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904764-1CC1-4B0D-BF3E-A214C11D642A}">
      <dsp:nvSpPr>
        <dsp:cNvPr id="0" name=""/>
        <dsp:cNvSpPr/>
      </dsp:nvSpPr>
      <dsp:spPr>
        <a:xfrm>
          <a:off x="4210459" y="3190864"/>
          <a:ext cx="1631250" cy="1400476"/>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8000" b="-8000"/>
          </a:stretch>
        </a:blipFill>
        <a:ln w="12700" cap="flat" cmpd="sng" algn="ctr">
          <a:solidFill>
            <a:schemeClr val="accent3">
              <a:hueOff val="4282"/>
              <a:satOff val="70"/>
              <a:lumOff val="28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39129F-1DDA-4B23-928A-E98720C42AE4}">
      <dsp:nvSpPr>
        <dsp:cNvPr id="0" name=""/>
        <dsp:cNvSpPr/>
      </dsp:nvSpPr>
      <dsp:spPr>
        <a:xfrm>
          <a:off x="4250245" y="3814126"/>
          <a:ext cx="190283" cy="164016"/>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5710"/>
              <a:satOff val="94"/>
              <a:lumOff val="3791"/>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6A31DE-E436-4781-89C8-0AAA1A5EFA38}">
      <dsp:nvSpPr>
        <dsp:cNvPr id="0" name=""/>
        <dsp:cNvSpPr/>
      </dsp:nvSpPr>
      <dsp:spPr>
        <a:xfrm>
          <a:off x="1403774" y="1645382"/>
          <a:ext cx="1631250" cy="1400476"/>
        </a:xfrm>
        <a:prstGeom prst="hexagon">
          <a:avLst>
            <a:gd name="adj" fmla="val 25000"/>
            <a:gd name="vf" fmla="val 115470"/>
          </a:avLst>
        </a:prstGeom>
        <a:solidFill>
          <a:schemeClr val="accent3">
            <a:hueOff val="8564"/>
            <a:satOff val="141"/>
            <a:lumOff val="5687"/>
            <a:alphaOff val="0"/>
          </a:schemeClr>
        </a:solidFill>
        <a:ln w="12700" cap="flat" cmpd="sng" algn="ctr">
          <a:solidFill>
            <a:schemeClr val="accent3">
              <a:hueOff val="8564"/>
              <a:satOff val="141"/>
              <a:lumOff val="568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kern="1200" dirty="0"/>
            <a:t>Workforce Enhancement</a:t>
          </a:r>
        </a:p>
      </dsp:txBody>
      <dsp:txXfrm>
        <a:off x="1656418" y="1862284"/>
        <a:ext cx="1125962" cy="966672"/>
      </dsp:txXfrm>
    </dsp:sp>
    <dsp:sp modelId="{B8DFE720-185B-464D-B645-F94F29E503CC}">
      <dsp:nvSpPr>
        <dsp:cNvPr id="0" name=""/>
        <dsp:cNvSpPr/>
      </dsp:nvSpPr>
      <dsp:spPr>
        <a:xfrm>
          <a:off x="2521258" y="1671848"/>
          <a:ext cx="190283" cy="164016"/>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7613"/>
              <a:satOff val="125"/>
              <a:lumOff val="5055"/>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260766-96E1-4386-9FAE-E4616F1338B9}">
      <dsp:nvSpPr>
        <dsp:cNvPr id="0" name=""/>
        <dsp:cNvSpPr/>
      </dsp:nvSpPr>
      <dsp:spPr>
        <a:xfrm>
          <a:off x="2807549" y="866676"/>
          <a:ext cx="1631250" cy="1400476"/>
        </a:xfrm>
        <a:prstGeom prst="hexagon">
          <a:avLst>
            <a:gd name="adj" fmla="val 25000"/>
            <a:gd name="vf" fmla="val 115470"/>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t="-8000" b="-8000"/>
          </a:stretch>
        </a:blipFill>
        <a:ln w="12700" cap="flat" cmpd="sng" algn="ctr">
          <a:solidFill>
            <a:schemeClr val="accent3">
              <a:hueOff val="8564"/>
              <a:satOff val="141"/>
              <a:lumOff val="5687"/>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03DE50-2306-47F1-93A1-695EB0FB532B}">
      <dsp:nvSpPr>
        <dsp:cNvPr id="0" name=""/>
        <dsp:cNvSpPr/>
      </dsp:nvSpPr>
      <dsp:spPr>
        <a:xfrm>
          <a:off x="2853390" y="1487329"/>
          <a:ext cx="190283" cy="164016"/>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9516"/>
              <a:satOff val="156"/>
              <a:lumOff val="6318"/>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A9ABC3-9E3E-4DF9-9475-BF0F1920251D}">
      <dsp:nvSpPr>
        <dsp:cNvPr id="0" name=""/>
        <dsp:cNvSpPr/>
      </dsp:nvSpPr>
      <dsp:spPr>
        <a:xfrm>
          <a:off x="4210459" y="1642399"/>
          <a:ext cx="1631250" cy="1400476"/>
        </a:xfrm>
        <a:prstGeom prst="hexagon">
          <a:avLst>
            <a:gd name="adj" fmla="val 25000"/>
            <a:gd name="vf" fmla="val 115470"/>
          </a:avLst>
        </a:prstGeom>
        <a:solidFill>
          <a:schemeClr val="accent3">
            <a:hueOff val="12846"/>
            <a:satOff val="211"/>
            <a:lumOff val="8530"/>
            <a:alphaOff val="0"/>
          </a:schemeClr>
        </a:solidFill>
        <a:ln w="12700" cap="flat" cmpd="sng" algn="ctr">
          <a:solidFill>
            <a:schemeClr val="accent3">
              <a:hueOff val="12846"/>
              <a:satOff val="211"/>
              <a:lumOff val="85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Staffing/Loan Repayment</a:t>
          </a:r>
        </a:p>
      </dsp:txBody>
      <dsp:txXfrm>
        <a:off x="4463103" y="1859301"/>
        <a:ext cx="1125962" cy="966672"/>
      </dsp:txXfrm>
    </dsp:sp>
    <dsp:sp modelId="{2A5E0B81-C797-4007-9D2D-BB2D1676F3BB}">
      <dsp:nvSpPr>
        <dsp:cNvPr id="0" name=""/>
        <dsp:cNvSpPr/>
      </dsp:nvSpPr>
      <dsp:spPr>
        <a:xfrm>
          <a:off x="5622018" y="2263053"/>
          <a:ext cx="190283" cy="164016"/>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11419"/>
              <a:satOff val="187"/>
              <a:lumOff val="7582"/>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A6EE21-0378-49E2-B86B-6FBF2BD69912}">
      <dsp:nvSpPr>
        <dsp:cNvPr id="0" name=""/>
        <dsp:cNvSpPr/>
      </dsp:nvSpPr>
      <dsp:spPr>
        <a:xfrm>
          <a:off x="5620024" y="914404"/>
          <a:ext cx="1631250" cy="1400476"/>
        </a:xfrm>
        <a:prstGeom prst="hexagon">
          <a:avLst>
            <a:gd name="adj" fmla="val 25000"/>
            <a:gd name="vf" fmla="val 11547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8000" b="-8000"/>
          </a:stretch>
        </a:blipFill>
        <a:ln w="12700" cap="flat" cmpd="sng" algn="ctr">
          <a:solidFill>
            <a:schemeClr val="accent3">
              <a:hueOff val="12846"/>
              <a:satOff val="211"/>
              <a:lumOff val="853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7A9A03-DF39-4032-90D4-D9BABE574F49}">
      <dsp:nvSpPr>
        <dsp:cNvPr id="0" name=""/>
        <dsp:cNvSpPr/>
      </dsp:nvSpPr>
      <dsp:spPr>
        <a:xfrm>
          <a:off x="5932526" y="2455026"/>
          <a:ext cx="190283" cy="164016"/>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13322"/>
              <a:satOff val="219"/>
              <a:lumOff val="8846"/>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60A236-B68E-4854-A324-5CD1A850BEBB}">
      <dsp:nvSpPr>
        <dsp:cNvPr id="0" name=""/>
        <dsp:cNvSpPr/>
      </dsp:nvSpPr>
      <dsp:spPr>
        <a:xfrm>
          <a:off x="5620024" y="2438399"/>
          <a:ext cx="1631250" cy="1400476"/>
        </a:xfrm>
        <a:prstGeom prst="hexagon">
          <a:avLst>
            <a:gd name="adj" fmla="val 25000"/>
            <a:gd name="vf" fmla="val 115470"/>
          </a:avLst>
        </a:prstGeom>
        <a:solidFill>
          <a:schemeClr val="accent3">
            <a:hueOff val="17129"/>
            <a:satOff val="281"/>
            <a:lumOff val="11373"/>
            <a:alphaOff val="0"/>
          </a:schemeClr>
        </a:solidFill>
        <a:ln w="12700" cap="flat" cmpd="sng" algn="ctr">
          <a:solidFill>
            <a:schemeClr val="accent3">
              <a:hueOff val="17129"/>
              <a:satOff val="281"/>
              <a:lumOff val="1137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240" rIns="0" bIns="15240" numCol="1" spcCol="1270" anchor="ctr" anchorCtr="0">
          <a:noAutofit/>
        </a:bodyPr>
        <a:lstStyle/>
        <a:p>
          <a:pPr marL="0" lvl="0" indent="0" algn="ctr" defTabSz="533400">
            <a:lnSpc>
              <a:spcPct val="90000"/>
            </a:lnSpc>
            <a:spcBef>
              <a:spcPct val="0"/>
            </a:spcBef>
            <a:spcAft>
              <a:spcPct val="35000"/>
            </a:spcAft>
            <a:buNone/>
          </a:pPr>
          <a:r>
            <a:rPr lang="en-US" sz="1200" kern="1200" dirty="0"/>
            <a:t>Billing/Coding Optimization</a:t>
          </a:r>
        </a:p>
      </dsp:txBody>
      <dsp:txXfrm>
        <a:off x="5872668" y="2655301"/>
        <a:ext cx="1125962" cy="966672"/>
      </dsp:txXfrm>
    </dsp:sp>
    <dsp:sp modelId="{E872CA57-712A-450B-8B8F-329B7FB9DF0A}">
      <dsp:nvSpPr>
        <dsp:cNvPr id="0" name=""/>
        <dsp:cNvSpPr/>
      </dsp:nvSpPr>
      <dsp:spPr>
        <a:xfrm>
          <a:off x="7025793" y="1509322"/>
          <a:ext cx="190283" cy="164016"/>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15225"/>
              <a:satOff val="250"/>
              <a:lumOff val="10109"/>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6D1897-BD0E-4AB4-A224-A554529C62D0}">
      <dsp:nvSpPr>
        <dsp:cNvPr id="0" name=""/>
        <dsp:cNvSpPr/>
      </dsp:nvSpPr>
      <dsp:spPr>
        <a:xfrm>
          <a:off x="7018008" y="1662901"/>
          <a:ext cx="1631250" cy="1400476"/>
        </a:xfrm>
        <a:prstGeom prst="hexagon">
          <a:avLst>
            <a:gd name="adj" fmla="val 25000"/>
            <a:gd name="vf" fmla="val 115470"/>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t="-8000" b="-8000"/>
          </a:stretch>
        </a:blipFill>
        <a:ln w="12700" cap="flat" cmpd="sng" algn="ctr">
          <a:solidFill>
            <a:schemeClr val="accent3">
              <a:hueOff val="17129"/>
              <a:satOff val="281"/>
              <a:lumOff val="11373"/>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D6DA22-C5E6-4227-B138-55CD55507947}">
      <dsp:nvSpPr>
        <dsp:cNvPr id="0" name=""/>
        <dsp:cNvSpPr/>
      </dsp:nvSpPr>
      <dsp:spPr>
        <a:xfrm>
          <a:off x="7343220" y="1694214"/>
          <a:ext cx="190283" cy="164016"/>
        </a:xfrm>
        <a:prstGeom prst="hexagon">
          <a:avLst>
            <a:gd name="adj" fmla="val 25000"/>
            <a:gd name="vf" fmla="val 115470"/>
          </a:avLst>
        </a:prstGeom>
        <a:solidFill>
          <a:schemeClr val="lt1">
            <a:hueOff val="0"/>
            <a:satOff val="0"/>
            <a:lumOff val="0"/>
            <a:alphaOff val="0"/>
          </a:schemeClr>
        </a:solidFill>
        <a:ln w="12700" cap="flat" cmpd="sng" algn="ctr">
          <a:solidFill>
            <a:schemeClr val="accent3">
              <a:hueOff val="17129"/>
              <a:satOff val="281"/>
              <a:lumOff val="11373"/>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2F6657-F622-4088-A392-0A464D240B55}">
      <dsp:nvSpPr>
        <dsp:cNvPr id="0" name=""/>
        <dsp:cNvSpPr/>
      </dsp:nvSpPr>
      <dsp:spPr>
        <a:xfrm>
          <a:off x="7696563" y="444028"/>
          <a:ext cx="1176662" cy="1176438"/>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6EE4CE4-C120-486C-81BC-092DEF9A090B}">
      <dsp:nvSpPr>
        <dsp:cNvPr id="0" name=""/>
        <dsp:cNvSpPr/>
      </dsp:nvSpPr>
      <dsp:spPr>
        <a:xfrm>
          <a:off x="7736184" y="483250"/>
          <a:ext cx="1098168" cy="1097995"/>
        </a:xfrm>
        <a:prstGeom prst="ellipse">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Loss of Hope</a:t>
          </a:r>
        </a:p>
      </dsp:txBody>
      <dsp:txXfrm>
        <a:off x="7893172" y="640136"/>
        <a:ext cx="784192" cy="784223"/>
      </dsp:txXfrm>
    </dsp:sp>
    <dsp:sp modelId="{D46EC0CA-6BB4-4227-96C5-01084CE5990E}">
      <dsp:nvSpPr>
        <dsp:cNvPr id="0" name=""/>
        <dsp:cNvSpPr/>
      </dsp:nvSpPr>
      <dsp:spPr>
        <a:xfrm rot="2700000">
          <a:off x="6481110" y="443896"/>
          <a:ext cx="1176496" cy="1176496"/>
        </a:xfrm>
        <a:prstGeom prst="teardrop">
          <a:avLst>
            <a:gd name="adj" fmla="val 1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5D26A37-4AA7-41C5-823A-8F9A5B4D95B2}">
      <dsp:nvSpPr>
        <dsp:cNvPr id="0" name=""/>
        <dsp:cNvSpPr/>
      </dsp:nvSpPr>
      <dsp:spPr>
        <a:xfrm>
          <a:off x="6520648" y="483250"/>
          <a:ext cx="1098168" cy="1097995"/>
        </a:xfrm>
        <a:prstGeom prst="ellipse">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Loss of Support</a:t>
          </a:r>
        </a:p>
      </dsp:txBody>
      <dsp:txXfrm>
        <a:off x="6677636" y="640136"/>
        <a:ext cx="784192" cy="784223"/>
      </dsp:txXfrm>
    </dsp:sp>
    <dsp:sp modelId="{C9956BE8-1776-45BF-94C6-1E994B31AEE0}">
      <dsp:nvSpPr>
        <dsp:cNvPr id="0" name=""/>
        <dsp:cNvSpPr/>
      </dsp:nvSpPr>
      <dsp:spPr>
        <a:xfrm rot="2700000">
          <a:off x="5265574" y="443896"/>
          <a:ext cx="1176496" cy="1176496"/>
        </a:xfrm>
        <a:prstGeom prst="teardrop">
          <a:avLst>
            <a:gd name="adj" fmla="val 1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F601755-7529-4EFD-AF29-68A9E4D5CBBB}">
      <dsp:nvSpPr>
        <dsp:cNvPr id="0" name=""/>
        <dsp:cNvSpPr/>
      </dsp:nvSpPr>
      <dsp:spPr>
        <a:xfrm>
          <a:off x="5305112" y="483250"/>
          <a:ext cx="1098168" cy="1097995"/>
        </a:xfrm>
        <a:prstGeom prst="ellipse">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Isolation</a:t>
          </a:r>
        </a:p>
      </dsp:txBody>
      <dsp:txXfrm>
        <a:off x="5462100" y="640136"/>
        <a:ext cx="784192" cy="784223"/>
      </dsp:txXfrm>
    </dsp:sp>
    <dsp:sp modelId="{53DF8EEE-7898-478D-A55E-BD9450D7CD87}">
      <dsp:nvSpPr>
        <dsp:cNvPr id="0" name=""/>
        <dsp:cNvSpPr/>
      </dsp:nvSpPr>
      <dsp:spPr>
        <a:xfrm rot="2700000">
          <a:off x="4050038" y="443896"/>
          <a:ext cx="1176496" cy="1176496"/>
        </a:xfrm>
        <a:prstGeom prst="teardrop">
          <a:avLst>
            <a:gd name="adj" fmla="val 1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8066C1D-4DE7-4136-8169-B7025C06A1DA}">
      <dsp:nvSpPr>
        <dsp:cNvPr id="0" name=""/>
        <dsp:cNvSpPr/>
      </dsp:nvSpPr>
      <dsp:spPr>
        <a:xfrm>
          <a:off x="4089576" y="483250"/>
          <a:ext cx="1098168" cy="1097995"/>
        </a:xfrm>
        <a:prstGeom prst="ellipse">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Stigma</a:t>
          </a:r>
        </a:p>
      </dsp:txBody>
      <dsp:txXfrm>
        <a:off x="4245817" y="640136"/>
        <a:ext cx="784192" cy="784223"/>
      </dsp:txXfrm>
    </dsp:sp>
    <dsp:sp modelId="{30B91E56-F542-4C03-9D6F-47272A5DD99A}">
      <dsp:nvSpPr>
        <dsp:cNvPr id="0" name=""/>
        <dsp:cNvSpPr/>
      </dsp:nvSpPr>
      <dsp:spPr>
        <a:xfrm rot="2700000">
          <a:off x="2834503" y="443896"/>
          <a:ext cx="1176496" cy="1176496"/>
        </a:xfrm>
        <a:prstGeom prst="teardrop">
          <a:avLst>
            <a:gd name="adj" fmla="val 1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0C6D250-90C9-4268-9A6B-A51DF57979BB}">
      <dsp:nvSpPr>
        <dsp:cNvPr id="0" name=""/>
        <dsp:cNvSpPr/>
      </dsp:nvSpPr>
      <dsp:spPr>
        <a:xfrm>
          <a:off x="2874040" y="483250"/>
          <a:ext cx="1098168" cy="1097995"/>
        </a:xfrm>
        <a:prstGeom prst="ellipse">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6510" tIns="16510" rIns="16510" bIns="16510" numCol="1" spcCol="1270" anchor="ctr" anchorCtr="0">
          <a:noAutofit/>
        </a:bodyPr>
        <a:lstStyle/>
        <a:p>
          <a:pPr marL="0" lvl="0" indent="0" algn="ctr" defTabSz="555625">
            <a:lnSpc>
              <a:spcPct val="90000"/>
            </a:lnSpc>
            <a:spcBef>
              <a:spcPct val="0"/>
            </a:spcBef>
            <a:spcAft>
              <a:spcPct val="35000"/>
            </a:spcAft>
            <a:buNone/>
          </a:pPr>
          <a:r>
            <a:rPr lang="en-US" sz="1250" kern="1200" dirty="0"/>
            <a:t>Substance Use</a:t>
          </a:r>
        </a:p>
      </dsp:txBody>
      <dsp:txXfrm>
        <a:off x="3030281" y="640136"/>
        <a:ext cx="784192" cy="784223"/>
      </dsp:txXfrm>
    </dsp:sp>
    <dsp:sp modelId="{E04639A0-4251-4B9F-9A86-F1E1141672F9}">
      <dsp:nvSpPr>
        <dsp:cNvPr id="0" name=""/>
        <dsp:cNvSpPr/>
      </dsp:nvSpPr>
      <dsp:spPr>
        <a:xfrm rot="2700000">
          <a:off x="1618967" y="443896"/>
          <a:ext cx="1176496" cy="1176496"/>
        </a:xfrm>
        <a:prstGeom prst="teardrop">
          <a:avLst>
            <a:gd name="adj" fmla="val 1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5F26C2C-67DB-40FD-AA72-CB17A12CFF54}">
      <dsp:nvSpPr>
        <dsp:cNvPr id="0" name=""/>
        <dsp:cNvSpPr/>
      </dsp:nvSpPr>
      <dsp:spPr>
        <a:xfrm>
          <a:off x="1657757" y="483250"/>
          <a:ext cx="1098168" cy="1097995"/>
        </a:xfrm>
        <a:prstGeom prst="ellipse">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Trauma</a:t>
          </a:r>
        </a:p>
      </dsp:txBody>
      <dsp:txXfrm>
        <a:off x="1814745" y="640136"/>
        <a:ext cx="784192" cy="7842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8BFFE7-FFDF-43A3-B546-7AA37A18C034}">
      <dsp:nvSpPr>
        <dsp:cNvPr id="0" name=""/>
        <dsp:cNvSpPr/>
      </dsp:nvSpPr>
      <dsp:spPr>
        <a:xfrm>
          <a:off x="-4738021" y="-726251"/>
          <a:ext cx="5643504" cy="5643504"/>
        </a:xfrm>
        <a:prstGeom prst="blockArc">
          <a:avLst>
            <a:gd name="adj1" fmla="val 18900000"/>
            <a:gd name="adj2" fmla="val 2700000"/>
            <a:gd name="adj3" fmla="val 383"/>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BAAF5C-5B1A-4F9F-B9BA-305592E1FCF6}">
      <dsp:nvSpPr>
        <dsp:cNvPr id="0" name=""/>
        <dsp:cNvSpPr/>
      </dsp:nvSpPr>
      <dsp:spPr>
        <a:xfrm>
          <a:off x="396273" y="261853"/>
          <a:ext cx="7776133" cy="524042"/>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5959"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In Existence Since 1972</a:t>
          </a:r>
        </a:p>
      </dsp:txBody>
      <dsp:txXfrm>
        <a:off x="396273" y="261853"/>
        <a:ext cx="7776133" cy="524042"/>
      </dsp:txXfrm>
    </dsp:sp>
    <dsp:sp modelId="{C46834AC-B795-43C7-A5D5-5726EAD03678}">
      <dsp:nvSpPr>
        <dsp:cNvPr id="0" name=""/>
        <dsp:cNvSpPr/>
      </dsp:nvSpPr>
      <dsp:spPr>
        <a:xfrm>
          <a:off x="68747" y="196348"/>
          <a:ext cx="655053" cy="655053"/>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DAE8F4-9240-454D-A1CB-B68D59F8A7DD}">
      <dsp:nvSpPr>
        <dsp:cNvPr id="0" name=""/>
        <dsp:cNvSpPr/>
      </dsp:nvSpPr>
      <dsp:spPr>
        <a:xfrm>
          <a:off x="771787" y="1047666"/>
          <a:ext cx="7400620" cy="524042"/>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5959"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Not-for-profit</a:t>
          </a:r>
        </a:p>
      </dsp:txBody>
      <dsp:txXfrm>
        <a:off x="771787" y="1047666"/>
        <a:ext cx="7400620" cy="524042"/>
      </dsp:txXfrm>
    </dsp:sp>
    <dsp:sp modelId="{E2AF904B-455F-4E0E-B3EA-8B1C65300C72}">
      <dsp:nvSpPr>
        <dsp:cNvPr id="0" name=""/>
        <dsp:cNvSpPr/>
      </dsp:nvSpPr>
      <dsp:spPr>
        <a:xfrm>
          <a:off x="444260" y="982160"/>
          <a:ext cx="655053" cy="655053"/>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5EAA0E-E363-447B-A8F7-45BA011A9F4F}">
      <dsp:nvSpPr>
        <dsp:cNvPr id="0" name=""/>
        <dsp:cNvSpPr/>
      </dsp:nvSpPr>
      <dsp:spPr>
        <a:xfrm>
          <a:off x="887039" y="1833478"/>
          <a:ext cx="7285367" cy="52404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5959"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Healthcare Resource </a:t>
          </a:r>
        </a:p>
      </dsp:txBody>
      <dsp:txXfrm>
        <a:off x="887039" y="1833478"/>
        <a:ext cx="7285367" cy="524042"/>
      </dsp:txXfrm>
    </dsp:sp>
    <dsp:sp modelId="{F071AA92-DAEE-417F-9D9F-3800DA1A16F3}">
      <dsp:nvSpPr>
        <dsp:cNvPr id="0" name=""/>
        <dsp:cNvSpPr/>
      </dsp:nvSpPr>
      <dsp:spPr>
        <a:xfrm>
          <a:off x="559513" y="1767973"/>
          <a:ext cx="655053" cy="655053"/>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71A222-98EB-4A9F-AEA5-EA48D117F7B5}">
      <dsp:nvSpPr>
        <dsp:cNvPr id="0" name=""/>
        <dsp:cNvSpPr/>
      </dsp:nvSpPr>
      <dsp:spPr>
        <a:xfrm>
          <a:off x="771787" y="2619291"/>
          <a:ext cx="7400620" cy="52404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5959"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Broad Engagement – Hospitals, Clinics, LTC, etc.</a:t>
          </a:r>
        </a:p>
      </dsp:txBody>
      <dsp:txXfrm>
        <a:off x="771787" y="2619291"/>
        <a:ext cx="7400620" cy="524042"/>
      </dsp:txXfrm>
    </dsp:sp>
    <dsp:sp modelId="{DC36EB5F-D302-4AE3-8F59-10628BC1E539}">
      <dsp:nvSpPr>
        <dsp:cNvPr id="0" name=""/>
        <dsp:cNvSpPr/>
      </dsp:nvSpPr>
      <dsp:spPr>
        <a:xfrm>
          <a:off x="444260" y="2553785"/>
          <a:ext cx="655053" cy="655053"/>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10DD81-AC5C-4983-8F7B-BAF290637047}">
      <dsp:nvSpPr>
        <dsp:cNvPr id="0" name=""/>
        <dsp:cNvSpPr/>
      </dsp:nvSpPr>
      <dsp:spPr>
        <a:xfrm>
          <a:off x="396273" y="3405103"/>
          <a:ext cx="7776133" cy="52404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5959" tIns="68580" rIns="68580" bIns="68580" numCol="1" spcCol="1270" anchor="ctr" anchorCtr="0">
          <a:noAutofit/>
        </a:bodyPr>
        <a:lstStyle/>
        <a:p>
          <a:pPr marL="0" lvl="0" indent="0" algn="l" defTabSz="1200150">
            <a:lnSpc>
              <a:spcPct val="90000"/>
            </a:lnSpc>
            <a:spcBef>
              <a:spcPct val="0"/>
            </a:spcBef>
            <a:spcAft>
              <a:spcPct val="35000"/>
            </a:spcAft>
            <a:buNone/>
          </a:pPr>
          <a:r>
            <a:rPr lang="en-US" sz="2700" kern="1200" dirty="0"/>
            <a:t>Teams of Experts</a:t>
          </a:r>
        </a:p>
      </dsp:txBody>
      <dsp:txXfrm>
        <a:off x="396273" y="3405103"/>
        <a:ext cx="7776133" cy="524042"/>
      </dsp:txXfrm>
    </dsp:sp>
    <dsp:sp modelId="{0519D45F-F32E-450C-9703-3ECC71952541}">
      <dsp:nvSpPr>
        <dsp:cNvPr id="0" name=""/>
        <dsp:cNvSpPr/>
      </dsp:nvSpPr>
      <dsp:spPr>
        <a:xfrm>
          <a:off x="68747" y="3339598"/>
          <a:ext cx="655053" cy="655053"/>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12801-D8CA-4F32-B953-419C190E2AEB}">
      <dsp:nvSpPr>
        <dsp:cNvPr id="0" name=""/>
        <dsp:cNvSpPr/>
      </dsp:nvSpPr>
      <dsp:spPr>
        <a:xfrm>
          <a:off x="1691729" y="1127"/>
          <a:ext cx="4846141" cy="440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US" sz="1900" kern="1200" dirty="0"/>
            <a:t>QIO- 45 Years</a:t>
          </a:r>
        </a:p>
      </dsp:txBody>
      <dsp:txXfrm>
        <a:off x="1691729" y="1127"/>
        <a:ext cx="4846141" cy="440558"/>
      </dsp:txXfrm>
    </dsp:sp>
    <dsp:sp modelId="{F0FB411E-3245-4F39-B392-DC4ED23BCCC0}">
      <dsp:nvSpPr>
        <dsp:cNvPr id="0" name=""/>
        <dsp:cNvSpPr/>
      </dsp:nvSpPr>
      <dsp:spPr>
        <a:xfrm>
          <a:off x="1691729" y="441685"/>
          <a:ext cx="646152" cy="107692"/>
        </a:xfrm>
        <a:prstGeom prst="parallelogram">
          <a:avLst>
            <a:gd name="adj" fmla="val 14084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134227-3816-44D0-A215-13179EE47300}">
      <dsp:nvSpPr>
        <dsp:cNvPr id="0" name=""/>
        <dsp:cNvSpPr/>
      </dsp:nvSpPr>
      <dsp:spPr>
        <a:xfrm>
          <a:off x="2375573" y="441685"/>
          <a:ext cx="646152" cy="107692"/>
        </a:xfrm>
        <a:prstGeom prst="parallelogram">
          <a:avLst>
            <a:gd name="adj" fmla="val 14084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D71E6EE-BEE3-46B2-BD1B-EBED572DE439}">
      <dsp:nvSpPr>
        <dsp:cNvPr id="0" name=""/>
        <dsp:cNvSpPr/>
      </dsp:nvSpPr>
      <dsp:spPr>
        <a:xfrm>
          <a:off x="3059418" y="441685"/>
          <a:ext cx="646152" cy="107692"/>
        </a:xfrm>
        <a:prstGeom prst="parallelogram">
          <a:avLst>
            <a:gd name="adj" fmla="val 14084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AAEB6C-1997-456B-A54F-E3D8D0842F06}">
      <dsp:nvSpPr>
        <dsp:cNvPr id="0" name=""/>
        <dsp:cNvSpPr/>
      </dsp:nvSpPr>
      <dsp:spPr>
        <a:xfrm>
          <a:off x="3743262" y="441685"/>
          <a:ext cx="646152" cy="107692"/>
        </a:xfrm>
        <a:prstGeom prst="parallelogram">
          <a:avLst>
            <a:gd name="adj" fmla="val 14084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91A163-9EBD-4DEB-8EA7-870AF8DA35C4}">
      <dsp:nvSpPr>
        <dsp:cNvPr id="0" name=""/>
        <dsp:cNvSpPr/>
      </dsp:nvSpPr>
      <dsp:spPr>
        <a:xfrm>
          <a:off x="4427106" y="441685"/>
          <a:ext cx="646152" cy="107692"/>
        </a:xfrm>
        <a:prstGeom prst="parallelogram">
          <a:avLst>
            <a:gd name="adj" fmla="val 14084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4E80DF-5FDA-4FE3-A260-AF978C3DF79A}">
      <dsp:nvSpPr>
        <dsp:cNvPr id="0" name=""/>
        <dsp:cNvSpPr/>
      </dsp:nvSpPr>
      <dsp:spPr>
        <a:xfrm>
          <a:off x="5110951" y="441685"/>
          <a:ext cx="646152" cy="107692"/>
        </a:xfrm>
        <a:prstGeom prst="parallelogram">
          <a:avLst>
            <a:gd name="adj" fmla="val 14084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FD65B6-9154-41D8-A791-034AFCEB6A15}">
      <dsp:nvSpPr>
        <dsp:cNvPr id="0" name=""/>
        <dsp:cNvSpPr/>
      </dsp:nvSpPr>
      <dsp:spPr>
        <a:xfrm>
          <a:off x="5794795" y="441685"/>
          <a:ext cx="646152" cy="107692"/>
        </a:xfrm>
        <a:prstGeom prst="parallelogram">
          <a:avLst>
            <a:gd name="adj" fmla="val 14084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A0BA9F3-2BCD-4CAD-AB18-2FDB8BA7BCBE}">
      <dsp:nvSpPr>
        <dsp:cNvPr id="0" name=""/>
        <dsp:cNvSpPr/>
      </dsp:nvSpPr>
      <dsp:spPr>
        <a:xfrm>
          <a:off x="1691729" y="612592"/>
          <a:ext cx="4846141" cy="440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US" sz="1900" kern="1200" dirty="0"/>
            <a:t>Regional Extension Center- 6 Years</a:t>
          </a:r>
        </a:p>
      </dsp:txBody>
      <dsp:txXfrm>
        <a:off x="1691729" y="612592"/>
        <a:ext cx="4846141" cy="440558"/>
      </dsp:txXfrm>
    </dsp:sp>
    <dsp:sp modelId="{D7F0440F-CFF2-46B0-B382-2C628E8FD0B6}">
      <dsp:nvSpPr>
        <dsp:cNvPr id="0" name=""/>
        <dsp:cNvSpPr/>
      </dsp:nvSpPr>
      <dsp:spPr>
        <a:xfrm>
          <a:off x="1691729" y="1053151"/>
          <a:ext cx="646152" cy="107692"/>
        </a:xfrm>
        <a:prstGeom prst="parallelogram">
          <a:avLst>
            <a:gd name="adj" fmla="val 14084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23303C-184C-4341-A72D-A67CDDD41329}">
      <dsp:nvSpPr>
        <dsp:cNvPr id="0" name=""/>
        <dsp:cNvSpPr/>
      </dsp:nvSpPr>
      <dsp:spPr>
        <a:xfrm>
          <a:off x="2375573" y="1053151"/>
          <a:ext cx="646152" cy="107692"/>
        </a:xfrm>
        <a:prstGeom prst="parallelogram">
          <a:avLst>
            <a:gd name="adj" fmla="val 14084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69980B-5C43-46ED-B47B-5284B6CAFA24}">
      <dsp:nvSpPr>
        <dsp:cNvPr id="0" name=""/>
        <dsp:cNvSpPr/>
      </dsp:nvSpPr>
      <dsp:spPr>
        <a:xfrm>
          <a:off x="3059418" y="1053151"/>
          <a:ext cx="646152" cy="107692"/>
        </a:xfrm>
        <a:prstGeom prst="parallelogram">
          <a:avLst>
            <a:gd name="adj" fmla="val 14084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971D5A-A918-43C2-896B-7D7462634D0D}">
      <dsp:nvSpPr>
        <dsp:cNvPr id="0" name=""/>
        <dsp:cNvSpPr/>
      </dsp:nvSpPr>
      <dsp:spPr>
        <a:xfrm>
          <a:off x="3743262" y="1053151"/>
          <a:ext cx="646152" cy="107692"/>
        </a:xfrm>
        <a:prstGeom prst="parallelogram">
          <a:avLst>
            <a:gd name="adj" fmla="val 14084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9286DF-6AED-4E62-B89F-BDE1915EA3F1}">
      <dsp:nvSpPr>
        <dsp:cNvPr id="0" name=""/>
        <dsp:cNvSpPr/>
      </dsp:nvSpPr>
      <dsp:spPr>
        <a:xfrm>
          <a:off x="4427106" y="1053151"/>
          <a:ext cx="646152" cy="107692"/>
        </a:xfrm>
        <a:prstGeom prst="parallelogram">
          <a:avLst>
            <a:gd name="adj" fmla="val 14084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3BD4F6-8F9D-4AD9-9D18-1BA17EE84AC3}">
      <dsp:nvSpPr>
        <dsp:cNvPr id="0" name=""/>
        <dsp:cNvSpPr/>
      </dsp:nvSpPr>
      <dsp:spPr>
        <a:xfrm>
          <a:off x="5110951" y="1053151"/>
          <a:ext cx="646152" cy="107692"/>
        </a:xfrm>
        <a:prstGeom prst="parallelogram">
          <a:avLst>
            <a:gd name="adj" fmla="val 14084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788B94-F8B4-4CCE-A39B-D7598F58B82D}">
      <dsp:nvSpPr>
        <dsp:cNvPr id="0" name=""/>
        <dsp:cNvSpPr/>
      </dsp:nvSpPr>
      <dsp:spPr>
        <a:xfrm>
          <a:off x="5794795" y="1053151"/>
          <a:ext cx="646152" cy="107692"/>
        </a:xfrm>
        <a:prstGeom prst="parallelogram">
          <a:avLst>
            <a:gd name="adj" fmla="val 14084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EBAB12-CFAF-40CF-A79C-E0855262DB46}">
      <dsp:nvSpPr>
        <dsp:cNvPr id="0" name=""/>
        <dsp:cNvSpPr/>
      </dsp:nvSpPr>
      <dsp:spPr>
        <a:xfrm>
          <a:off x="1691729" y="1224058"/>
          <a:ext cx="4846141" cy="440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US" sz="1900" kern="1200" dirty="0"/>
            <a:t>Hospital Quality Measures- 16 Years</a:t>
          </a:r>
        </a:p>
      </dsp:txBody>
      <dsp:txXfrm>
        <a:off x="1691729" y="1224058"/>
        <a:ext cx="4846141" cy="440558"/>
      </dsp:txXfrm>
    </dsp:sp>
    <dsp:sp modelId="{2D2D8FAA-B01D-4F3B-AFCC-1BED1F41E16D}">
      <dsp:nvSpPr>
        <dsp:cNvPr id="0" name=""/>
        <dsp:cNvSpPr/>
      </dsp:nvSpPr>
      <dsp:spPr>
        <a:xfrm>
          <a:off x="1691729" y="1664616"/>
          <a:ext cx="646152" cy="107692"/>
        </a:xfrm>
        <a:prstGeom prst="parallelogram">
          <a:avLst>
            <a:gd name="adj" fmla="val 14084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C0BCF2-537D-4176-ADE4-7B9B50CE89B5}">
      <dsp:nvSpPr>
        <dsp:cNvPr id="0" name=""/>
        <dsp:cNvSpPr/>
      </dsp:nvSpPr>
      <dsp:spPr>
        <a:xfrm>
          <a:off x="2375573" y="1664616"/>
          <a:ext cx="646152" cy="107692"/>
        </a:xfrm>
        <a:prstGeom prst="parallelogram">
          <a:avLst>
            <a:gd name="adj" fmla="val 14084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6E816E-773F-4AEE-BECE-C36D88816C1D}">
      <dsp:nvSpPr>
        <dsp:cNvPr id="0" name=""/>
        <dsp:cNvSpPr/>
      </dsp:nvSpPr>
      <dsp:spPr>
        <a:xfrm>
          <a:off x="3059418" y="1664616"/>
          <a:ext cx="646152" cy="107692"/>
        </a:xfrm>
        <a:prstGeom prst="parallelogram">
          <a:avLst>
            <a:gd name="adj" fmla="val 14084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11FBE2-9E75-4120-AE20-94F2FB3F1479}">
      <dsp:nvSpPr>
        <dsp:cNvPr id="0" name=""/>
        <dsp:cNvSpPr/>
      </dsp:nvSpPr>
      <dsp:spPr>
        <a:xfrm>
          <a:off x="3743262" y="1664616"/>
          <a:ext cx="646152" cy="107692"/>
        </a:xfrm>
        <a:prstGeom prst="parallelogram">
          <a:avLst>
            <a:gd name="adj" fmla="val 14084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F8D7E2-28C6-4AF4-BA48-9868F39E7AA1}">
      <dsp:nvSpPr>
        <dsp:cNvPr id="0" name=""/>
        <dsp:cNvSpPr/>
      </dsp:nvSpPr>
      <dsp:spPr>
        <a:xfrm>
          <a:off x="4427106" y="1664616"/>
          <a:ext cx="646152" cy="107692"/>
        </a:xfrm>
        <a:prstGeom prst="parallelogram">
          <a:avLst>
            <a:gd name="adj" fmla="val 14084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7093C7-1330-4EFF-B545-91923FEAD9AF}">
      <dsp:nvSpPr>
        <dsp:cNvPr id="0" name=""/>
        <dsp:cNvSpPr/>
      </dsp:nvSpPr>
      <dsp:spPr>
        <a:xfrm>
          <a:off x="5110951" y="1664616"/>
          <a:ext cx="646152" cy="107692"/>
        </a:xfrm>
        <a:prstGeom prst="parallelogram">
          <a:avLst>
            <a:gd name="adj" fmla="val 14084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BC4DCD-14AB-429D-898D-8E93C63D2415}">
      <dsp:nvSpPr>
        <dsp:cNvPr id="0" name=""/>
        <dsp:cNvSpPr/>
      </dsp:nvSpPr>
      <dsp:spPr>
        <a:xfrm>
          <a:off x="5794795" y="1664616"/>
          <a:ext cx="646152" cy="107692"/>
        </a:xfrm>
        <a:prstGeom prst="parallelogram">
          <a:avLst>
            <a:gd name="adj" fmla="val 14084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690D13-F5E9-4010-8E23-5E83BB1BC32B}">
      <dsp:nvSpPr>
        <dsp:cNvPr id="0" name=""/>
        <dsp:cNvSpPr/>
      </dsp:nvSpPr>
      <dsp:spPr>
        <a:xfrm>
          <a:off x="1691729" y="1835523"/>
          <a:ext cx="4846141" cy="440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US" sz="1900" kern="1200" dirty="0"/>
            <a:t>Analytics for Quality Programs- 23 Years</a:t>
          </a:r>
        </a:p>
      </dsp:txBody>
      <dsp:txXfrm>
        <a:off x="1691729" y="1835523"/>
        <a:ext cx="4846141" cy="440558"/>
      </dsp:txXfrm>
    </dsp:sp>
    <dsp:sp modelId="{B4B3301A-8CB6-4F7B-B6A4-A3EF587E2F4E}">
      <dsp:nvSpPr>
        <dsp:cNvPr id="0" name=""/>
        <dsp:cNvSpPr/>
      </dsp:nvSpPr>
      <dsp:spPr>
        <a:xfrm>
          <a:off x="1691729" y="2276081"/>
          <a:ext cx="646152" cy="107692"/>
        </a:xfrm>
        <a:prstGeom prst="parallelogram">
          <a:avLst>
            <a:gd name="adj" fmla="val 14084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5FBF10-6892-43D7-81B9-8C55EB45303E}">
      <dsp:nvSpPr>
        <dsp:cNvPr id="0" name=""/>
        <dsp:cNvSpPr/>
      </dsp:nvSpPr>
      <dsp:spPr>
        <a:xfrm>
          <a:off x="2375573" y="2276081"/>
          <a:ext cx="646152" cy="107692"/>
        </a:xfrm>
        <a:prstGeom prst="parallelogram">
          <a:avLst>
            <a:gd name="adj" fmla="val 14084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00D46D-9F16-4B75-AAC6-97BD8635B551}">
      <dsp:nvSpPr>
        <dsp:cNvPr id="0" name=""/>
        <dsp:cNvSpPr/>
      </dsp:nvSpPr>
      <dsp:spPr>
        <a:xfrm>
          <a:off x="3059418" y="2276081"/>
          <a:ext cx="646152" cy="107692"/>
        </a:xfrm>
        <a:prstGeom prst="parallelogram">
          <a:avLst>
            <a:gd name="adj" fmla="val 14084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76331B-A16C-49CA-8714-1BA363E1DB56}">
      <dsp:nvSpPr>
        <dsp:cNvPr id="0" name=""/>
        <dsp:cNvSpPr/>
      </dsp:nvSpPr>
      <dsp:spPr>
        <a:xfrm>
          <a:off x="3743262" y="2276081"/>
          <a:ext cx="646152" cy="107692"/>
        </a:xfrm>
        <a:prstGeom prst="parallelogram">
          <a:avLst>
            <a:gd name="adj" fmla="val 14084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07E52F-3855-4121-8B76-77DA0B57788E}">
      <dsp:nvSpPr>
        <dsp:cNvPr id="0" name=""/>
        <dsp:cNvSpPr/>
      </dsp:nvSpPr>
      <dsp:spPr>
        <a:xfrm>
          <a:off x="4427106" y="2276081"/>
          <a:ext cx="646152" cy="107692"/>
        </a:xfrm>
        <a:prstGeom prst="parallelogram">
          <a:avLst>
            <a:gd name="adj" fmla="val 14084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91050F-F3F5-4D02-8454-089CBD9EB1C7}">
      <dsp:nvSpPr>
        <dsp:cNvPr id="0" name=""/>
        <dsp:cNvSpPr/>
      </dsp:nvSpPr>
      <dsp:spPr>
        <a:xfrm>
          <a:off x="5110951" y="2276081"/>
          <a:ext cx="646152" cy="107692"/>
        </a:xfrm>
        <a:prstGeom prst="parallelogram">
          <a:avLst>
            <a:gd name="adj" fmla="val 14084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F71CC3-D5C0-436D-8807-F0EACA31FFD4}">
      <dsp:nvSpPr>
        <dsp:cNvPr id="0" name=""/>
        <dsp:cNvSpPr/>
      </dsp:nvSpPr>
      <dsp:spPr>
        <a:xfrm>
          <a:off x="5794795" y="2276081"/>
          <a:ext cx="646152" cy="107692"/>
        </a:xfrm>
        <a:prstGeom prst="parallelogram">
          <a:avLst>
            <a:gd name="adj" fmla="val 14084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086E4A5-18CA-4D02-8035-077FAE3E043D}">
      <dsp:nvSpPr>
        <dsp:cNvPr id="0" name=""/>
        <dsp:cNvSpPr/>
      </dsp:nvSpPr>
      <dsp:spPr>
        <a:xfrm>
          <a:off x="1691729" y="2446989"/>
          <a:ext cx="4846141" cy="440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US" sz="1900" kern="1200" dirty="0"/>
            <a:t>Value Based Payment Programs-11 years</a:t>
          </a:r>
        </a:p>
      </dsp:txBody>
      <dsp:txXfrm>
        <a:off x="1691729" y="2446989"/>
        <a:ext cx="4846141" cy="440558"/>
      </dsp:txXfrm>
    </dsp:sp>
    <dsp:sp modelId="{66C7AAA8-49D6-42CD-8276-6BFF73FEC756}">
      <dsp:nvSpPr>
        <dsp:cNvPr id="0" name=""/>
        <dsp:cNvSpPr/>
      </dsp:nvSpPr>
      <dsp:spPr>
        <a:xfrm>
          <a:off x="1691729" y="2887547"/>
          <a:ext cx="646152" cy="107692"/>
        </a:xfrm>
        <a:prstGeom prst="parallelogram">
          <a:avLst>
            <a:gd name="adj" fmla="val 14084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34D7992-B381-432F-9A00-D96FF370F44E}">
      <dsp:nvSpPr>
        <dsp:cNvPr id="0" name=""/>
        <dsp:cNvSpPr/>
      </dsp:nvSpPr>
      <dsp:spPr>
        <a:xfrm>
          <a:off x="2375573" y="2887547"/>
          <a:ext cx="646152" cy="107692"/>
        </a:xfrm>
        <a:prstGeom prst="parallelogram">
          <a:avLst>
            <a:gd name="adj" fmla="val 14084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C54E89-1325-4E8C-B19D-5AAAFAB489EA}">
      <dsp:nvSpPr>
        <dsp:cNvPr id="0" name=""/>
        <dsp:cNvSpPr/>
      </dsp:nvSpPr>
      <dsp:spPr>
        <a:xfrm>
          <a:off x="3059418" y="2887547"/>
          <a:ext cx="646152" cy="107692"/>
        </a:xfrm>
        <a:prstGeom prst="parallelogram">
          <a:avLst>
            <a:gd name="adj" fmla="val 14084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2005E2C-C21B-4E35-A80A-E64EEA157958}">
      <dsp:nvSpPr>
        <dsp:cNvPr id="0" name=""/>
        <dsp:cNvSpPr/>
      </dsp:nvSpPr>
      <dsp:spPr>
        <a:xfrm>
          <a:off x="3743262" y="2887547"/>
          <a:ext cx="646152" cy="107692"/>
        </a:xfrm>
        <a:prstGeom prst="parallelogram">
          <a:avLst>
            <a:gd name="adj" fmla="val 14084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3EFCC0-2F6C-41C4-BAD7-28437F2BDD0E}">
      <dsp:nvSpPr>
        <dsp:cNvPr id="0" name=""/>
        <dsp:cNvSpPr/>
      </dsp:nvSpPr>
      <dsp:spPr>
        <a:xfrm>
          <a:off x="4427106" y="2887547"/>
          <a:ext cx="646152" cy="107692"/>
        </a:xfrm>
        <a:prstGeom prst="parallelogram">
          <a:avLst>
            <a:gd name="adj" fmla="val 14084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B50C6F-8E0F-44C7-9DA1-79F7BAD44613}">
      <dsp:nvSpPr>
        <dsp:cNvPr id="0" name=""/>
        <dsp:cNvSpPr/>
      </dsp:nvSpPr>
      <dsp:spPr>
        <a:xfrm>
          <a:off x="5110951" y="2887547"/>
          <a:ext cx="646152" cy="107692"/>
        </a:xfrm>
        <a:prstGeom prst="parallelogram">
          <a:avLst>
            <a:gd name="adj" fmla="val 14084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1415CB-7443-4128-A750-DAD5B8712215}">
      <dsp:nvSpPr>
        <dsp:cNvPr id="0" name=""/>
        <dsp:cNvSpPr/>
      </dsp:nvSpPr>
      <dsp:spPr>
        <a:xfrm>
          <a:off x="5794795" y="2887547"/>
          <a:ext cx="646152" cy="107692"/>
        </a:xfrm>
        <a:prstGeom prst="parallelogram">
          <a:avLst>
            <a:gd name="adj" fmla="val 14084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D55D1C-A11D-4CCE-AD4E-4562DF4BED0A}">
      <dsp:nvSpPr>
        <dsp:cNvPr id="0" name=""/>
        <dsp:cNvSpPr/>
      </dsp:nvSpPr>
      <dsp:spPr>
        <a:xfrm>
          <a:off x="1691729" y="3058454"/>
          <a:ext cx="4846141" cy="440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US" sz="1900" kern="1200" dirty="0"/>
            <a:t>Case Review- 47 Years</a:t>
          </a:r>
        </a:p>
      </dsp:txBody>
      <dsp:txXfrm>
        <a:off x="1691729" y="3058454"/>
        <a:ext cx="4846141" cy="440558"/>
      </dsp:txXfrm>
    </dsp:sp>
    <dsp:sp modelId="{1903BE3C-9A06-4E01-A365-AA5A479D510B}">
      <dsp:nvSpPr>
        <dsp:cNvPr id="0" name=""/>
        <dsp:cNvSpPr/>
      </dsp:nvSpPr>
      <dsp:spPr>
        <a:xfrm>
          <a:off x="1691729" y="3499012"/>
          <a:ext cx="646152" cy="107692"/>
        </a:xfrm>
        <a:prstGeom prst="parallelogram">
          <a:avLst>
            <a:gd name="adj" fmla="val 14084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C31ACB-7B73-4844-8EFC-D3BC089BB71B}">
      <dsp:nvSpPr>
        <dsp:cNvPr id="0" name=""/>
        <dsp:cNvSpPr/>
      </dsp:nvSpPr>
      <dsp:spPr>
        <a:xfrm>
          <a:off x="2375573" y="3499012"/>
          <a:ext cx="646152" cy="107692"/>
        </a:xfrm>
        <a:prstGeom prst="parallelogram">
          <a:avLst>
            <a:gd name="adj" fmla="val 14084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922BE9-176B-4770-A21D-DF2243300969}">
      <dsp:nvSpPr>
        <dsp:cNvPr id="0" name=""/>
        <dsp:cNvSpPr/>
      </dsp:nvSpPr>
      <dsp:spPr>
        <a:xfrm>
          <a:off x="3059418" y="3499012"/>
          <a:ext cx="646152" cy="107692"/>
        </a:xfrm>
        <a:prstGeom prst="parallelogram">
          <a:avLst>
            <a:gd name="adj" fmla="val 14084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AF0E900-0B6D-41B5-93F4-7C2AA5F21221}">
      <dsp:nvSpPr>
        <dsp:cNvPr id="0" name=""/>
        <dsp:cNvSpPr/>
      </dsp:nvSpPr>
      <dsp:spPr>
        <a:xfrm>
          <a:off x="3743262" y="3499012"/>
          <a:ext cx="646152" cy="107692"/>
        </a:xfrm>
        <a:prstGeom prst="parallelogram">
          <a:avLst>
            <a:gd name="adj" fmla="val 14084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0B9B28B-E4C5-48EF-8250-3A72DA57FBE6}">
      <dsp:nvSpPr>
        <dsp:cNvPr id="0" name=""/>
        <dsp:cNvSpPr/>
      </dsp:nvSpPr>
      <dsp:spPr>
        <a:xfrm>
          <a:off x="4427106" y="3499012"/>
          <a:ext cx="646152" cy="107692"/>
        </a:xfrm>
        <a:prstGeom prst="parallelogram">
          <a:avLst>
            <a:gd name="adj" fmla="val 14084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F67469-8EB0-425E-8CF9-F29A61EC9789}">
      <dsp:nvSpPr>
        <dsp:cNvPr id="0" name=""/>
        <dsp:cNvSpPr/>
      </dsp:nvSpPr>
      <dsp:spPr>
        <a:xfrm>
          <a:off x="5110951" y="3499012"/>
          <a:ext cx="646152" cy="107692"/>
        </a:xfrm>
        <a:prstGeom prst="parallelogram">
          <a:avLst>
            <a:gd name="adj" fmla="val 14084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666FF0-513F-4777-B7A8-C519A81F7135}">
      <dsp:nvSpPr>
        <dsp:cNvPr id="0" name=""/>
        <dsp:cNvSpPr/>
      </dsp:nvSpPr>
      <dsp:spPr>
        <a:xfrm>
          <a:off x="5794795" y="3499012"/>
          <a:ext cx="646152" cy="107692"/>
        </a:xfrm>
        <a:prstGeom prst="parallelogram">
          <a:avLst>
            <a:gd name="adj" fmla="val 14084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519D90-71A5-46A4-A40A-7685376C6E0B}">
      <dsp:nvSpPr>
        <dsp:cNvPr id="0" name=""/>
        <dsp:cNvSpPr/>
      </dsp:nvSpPr>
      <dsp:spPr>
        <a:xfrm>
          <a:off x="1691729" y="3669919"/>
          <a:ext cx="4846141" cy="440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US" sz="1900" kern="1200" dirty="0"/>
            <a:t>HIPAA Solution- 8 Years</a:t>
          </a:r>
        </a:p>
      </dsp:txBody>
      <dsp:txXfrm>
        <a:off x="1691729" y="3669919"/>
        <a:ext cx="4846141" cy="440558"/>
      </dsp:txXfrm>
    </dsp:sp>
    <dsp:sp modelId="{707D11FC-D205-4D6A-8B20-AC8F04EF2C59}">
      <dsp:nvSpPr>
        <dsp:cNvPr id="0" name=""/>
        <dsp:cNvSpPr/>
      </dsp:nvSpPr>
      <dsp:spPr>
        <a:xfrm>
          <a:off x="1691729" y="4110478"/>
          <a:ext cx="646152" cy="107692"/>
        </a:xfrm>
        <a:prstGeom prst="parallelogram">
          <a:avLst>
            <a:gd name="adj" fmla="val 14084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C6E0C7-7B3C-47E6-9617-FB9926B94B28}">
      <dsp:nvSpPr>
        <dsp:cNvPr id="0" name=""/>
        <dsp:cNvSpPr/>
      </dsp:nvSpPr>
      <dsp:spPr>
        <a:xfrm>
          <a:off x="2375573" y="4110478"/>
          <a:ext cx="646152" cy="107692"/>
        </a:xfrm>
        <a:prstGeom prst="parallelogram">
          <a:avLst>
            <a:gd name="adj" fmla="val 14084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C40665-75DE-459B-9C73-218F31C86565}">
      <dsp:nvSpPr>
        <dsp:cNvPr id="0" name=""/>
        <dsp:cNvSpPr/>
      </dsp:nvSpPr>
      <dsp:spPr>
        <a:xfrm>
          <a:off x="3059418" y="4110478"/>
          <a:ext cx="646152" cy="107692"/>
        </a:xfrm>
        <a:prstGeom prst="parallelogram">
          <a:avLst>
            <a:gd name="adj" fmla="val 14084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DEB9F1-3BC6-403B-830B-280BE1AE672F}">
      <dsp:nvSpPr>
        <dsp:cNvPr id="0" name=""/>
        <dsp:cNvSpPr/>
      </dsp:nvSpPr>
      <dsp:spPr>
        <a:xfrm>
          <a:off x="3743262" y="4110478"/>
          <a:ext cx="646152" cy="107692"/>
        </a:xfrm>
        <a:prstGeom prst="parallelogram">
          <a:avLst>
            <a:gd name="adj" fmla="val 14084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85D8FD-A16A-4996-82B3-E9130EF070D0}">
      <dsp:nvSpPr>
        <dsp:cNvPr id="0" name=""/>
        <dsp:cNvSpPr/>
      </dsp:nvSpPr>
      <dsp:spPr>
        <a:xfrm>
          <a:off x="4427106" y="4110478"/>
          <a:ext cx="646152" cy="107692"/>
        </a:xfrm>
        <a:prstGeom prst="parallelogram">
          <a:avLst>
            <a:gd name="adj" fmla="val 14084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725BF6-9122-4082-B663-598F6717D18D}">
      <dsp:nvSpPr>
        <dsp:cNvPr id="0" name=""/>
        <dsp:cNvSpPr/>
      </dsp:nvSpPr>
      <dsp:spPr>
        <a:xfrm>
          <a:off x="5110951" y="4110478"/>
          <a:ext cx="646152" cy="107692"/>
        </a:xfrm>
        <a:prstGeom prst="parallelogram">
          <a:avLst>
            <a:gd name="adj" fmla="val 14084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F81FA7-037B-4379-B8E1-8FE2DE9FC4E3}">
      <dsp:nvSpPr>
        <dsp:cNvPr id="0" name=""/>
        <dsp:cNvSpPr/>
      </dsp:nvSpPr>
      <dsp:spPr>
        <a:xfrm>
          <a:off x="5794795" y="4110478"/>
          <a:ext cx="646152" cy="107692"/>
        </a:xfrm>
        <a:prstGeom prst="parallelogram">
          <a:avLst>
            <a:gd name="adj" fmla="val 14084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2DF687-8A8D-4A2D-826C-E190A0E40DA6}">
      <dsp:nvSpPr>
        <dsp:cNvPr id="0" name=""/>
        <dsp:cNvSpPr/>
      </dsp:nvSpPr>
      <dsp:spPr>
        <a:xfrm>
          <a:off x="1691729" y="4281385"/>
          <a:ext cx="4846141" cy="440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US" sz="1900" kern="1200" dirty="0"/>
            <a:t>Long-Term Care Quality Improvement- 20 years</a:t>
          </a:r>
        </a:p>
      </dsp:txBody>
      <dsp:txXfrm>
        <a:off x="1691729" y="4281385"/>
        <a:ext cx="4846141" cy="440558"/>
      </dsp:txXfrm>
    </dsp:sp>
    <dsp:sp modelId="{E48B5B24-ABE6-445C-B125-760A9FAC7771}">
      <dsp:nvSpPr>
        <dsp:cNvPr id="0" name=""/>
        <dsp:cNvSpPr/>
      </dsp:nvSpPr>
      <dsp:spPr>
        <a:xfrm>
          <a:off x="1691729" y="4721943"/>
          <a:ext cx="646152" cy="107692"/>
        </a:xfrm>
        <a:prstGeom prst="parallelogram">
          <a:avLst>
            <a:gd name="adj" fmla="val 14084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A9E278-3E0B-44DA-B454-2FEA2C83FA51}">
      <dsp:nvSpPr>
        <dsp:cNvPr id="0" name=""/>
        <dsp:cNvSpPr/>
      </dsp:nvSpPr>
      <dsp:spPr>
        <a:xfrm>
          <a:off x="2375573" y="4721943"/>
          <a:ext cx="646152" cy="107692"/>
        </a:xfrm>
        <a:prstGeom prst="parallelogram">
          <a:avLst>
            <a:gd name="adj" fmla="val 14084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DD0E96-4335-4BD9-860B-DB70F6B696CD}">
      <dsp:nvSpPr>
        <dsp:cNvPr id="0" name=""/>
        <dsp:cNvSpPr/>
      </dsp:nvSpPr>
      <dsp:spPr>
        <a:xfrm>
          <a:off x="3059418" y="4721943"/>
          <a:ext cx="646152" cy="107692"/>
        </a:xfrm>
        <a:prstGeom prst="parallelogram">
          <a:avLst>
            <a:gd name="adj" fmla="val 14084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C6611E-DB50-43E5-859A-03899FFB9A9B}">
      <dsp:nvSpPr>
        <dsp:cNvPr id="0" name=""/>
        <dsp:cNvSpPr/>
      </dsp:nvSpPr>
      <dsp:spPr>
        <a:xfrm>
          <a:off x="3743262" y="4721943"/>
          <a:ext cx="646152" cy="107692"/>
        </a:xfrm>
        <a:prstGeom prst="parallelogram">
          <a:avLst>
            <a:gd name="adj" fmla="val 140840"/>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0D4484-267C-4D69-BF0D-C25FFEAB7E1E}">
      <dsp:nvSpPr>
        <dsp:cNvPr id="0" name=""/>
        <dsp:cNvSpPr/>
      </dsp:nvSpPr>
      <dsp:spPr>
        <a:xfrm>
          <a:off x="4427106" y="4721943"/>
          <a:ext cx="646152" cy="107692"/>
        </a:xfrm>
        <a:prstGeom prst="parallelogram">
          <a:avLst>
            <a:gd name="adj" fmla="val 14084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FE9E9D-00D4-4281-ACA0-969B37B87668}">
      <dsp:nvSpPr>
        <dsp:cNvPr id="0" name=""/>
        <dsp:cNvSpPr/>
      </dsp:nvSpPr>
      <dsp:spPr>
        <a:xfrm>
          <a:off x="5110951" y="4721943"/>
          <a:ext cx="646152" cy="107692"/>
        </a:xfrm>
        <a:prstGeom prst="parallelogram">
          <a:avLst>
            <a:gd name="adj" fmla="val 140840"/>
          </a:avLst>
        </a:prstGeom>
        <a:solidFill>
          <a:schemeClr val="accent6">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A48F4C-37DF-4120-802B-FCAC42F15164}">
      <dsp:nvSpPr>
        <dsp:cNvPr id="0" name=""/>
        <dsp:cNvSpPr/>
      </dsp:nvSpPr>
      <dsp:spPr>
        <a:xfrm>
          <a:off x="5794795" y="4721943"/>
          <a:ext cx="646152" cy="107692"/>
        </a:xfrm>
        <a:prstGeom prst="parallelogram">
          <a:avLst>
            <a:gd name="adj" fmla="val 14084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C6566-0AF3-41E6-9D36-6EAE302DDFB5}">
      <dsp:nvSpPr>
        <dsp:cNvPr id="0" name=""/>
        <dsp:cNvSpPr/>
      </dsp:nvSpPr>
      <dsp:spPr>
        <a:xfrm>
          <a:off x="-4738021" y="-726251"/>
          <a:ext cx="5643504" cy="5643504"/>
        </a:xfrm>
        <a:prstGeom prst="blockArc">
          <a:avLst>
            <a:gd name="adj1" fmla="val 18900000"/>
            <a:gd name="adj2" fmla="val 2700000"/>
            <a:gd name="adj3" fmla="val 383"/>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3CB5E4-81B0-4874-A8F9-9087E9D309A3}">
      <dsp:nvSpPr>
        <dsp:cNvPr id="0" name=""/>
        <dsp:cNvSpPr/>
      </dsp:nvSpPr>
      <dsp:spPr>
        <a:xfrm>
          <a:off x="338018" y="220698"/>
          <a:ext cx="7834388" cy="44122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022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Experienced</a:t>
          </a:r>
        </a:p>
      </dsp:txBody>
      <dsp:txXfrm>
        <a:off x="338018" y="220698"/>
        <a:ext cx="7834388" cy="441228"/>
      </dsp:txXfrm>
    </dsp:sp>
    <dsp:sp modelId="{FDBF910A-057D-4A2D-903A-2A7E56005DD1}">
      <dsp:nvSpPr>
        <dsp:cNvPr id="0" name=""/>
        <dsp:cNvSpPr/>
      </dsp:nvSpPr>
      <dsp:spPr>
        <a:xfrm>
          <a:off x="62251" y="165544"/>
          <a:ext cx="551535" cy="55153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84EC52-71CC-40D4-ABCA-F595BA784D44}">
      <dsp:nvSpPr>
        <dsp:cNvPr id="0" name=""/>
        <dsp:cNvSpPr/>
      </dsp:nvSpPr>
      <dsp:spPr>
        <a:xfrm>
          <a:off x="700959" y="882456"/>
          <a:ext cx="7471448" cy="44122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022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Diversity of Clients</a:t>
          </a:r>
        </a:p>
      </dsp:txBody>
      <dsp:txXfrm>
        <a:off x="700959" y="882456"/>
        <a:ext cx="7471448" cy="441228"/>
      </dsp:txXfrm>
    </dsp:sp>
    <dsp:sp modelId="{3F6C8AF2-8566-4EB7-AC8D-9B1D9CC38B13}">
      <dsp:nvSpPr>
        <dsp:cNvPr id="0" name=""/>
        <dsp:cNvSpPr/>
      </dsp:nvSpPr>
      <dsp:spPr>
        <a:xfrm>
          <a:off x="425191" y="827303"/>
          <a:ext cx="551535" cy="55153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2FDAF99-9F26-4BD3-8A90-0CD3A94FC896}">
      <dsp:nvSpPr>
        <dsp:cNvPr id="0" name=""/>
        <dsp:cNvSpPr/>
      </dsp:nvSpPr>
      <dsp:spPr>
        <a:xfrm>
          <a:off x="866923" y="1544215"/>
          <a:ext cx="7305484" cy="44122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022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Hands-on Engagement</a:t>
          </a:r>
        </a:p>
      </dsp:txBody>
      <dsp:txXfrm>
        <a:off x="866923" y="1544215"/>
        <a:ext cx="7305484" cy="441228"/>
      </dsp:txXfrm>
    </dsp:sp>
    <dsp:sp modelId="{680E6865-5B16-4E03-9DC6-14AC9DD0F062}">
      <dsp:nvSpPr>
        <dsp:cNvPr id="0" name=""/>
        <dsp:cNvSpPr/>
      </dsp:nvSpPr>
      <dsp:spPr>
        <a:xfrm>
          <a:off x="591155" y="1489062"/>
          <a:ext cx="551535" cy="551535"/>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E5C0C8-1A08-4E20-B0AA-53C9012F3672}">
      <dsp:nvSpPr>
        <dsp:cNvPr id="0" name=""/>
        <dsp:cNvSpPr/>
      </dsp:nvSpPr>
      <dsp:spPr>
        <a:xfrm>
          <a:off x="866923" y="2205555"/>
          <a:ext cx="7305484" cy="441228"/>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022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Intelligent Staff with Diverse Background</a:t>
          </a:r>
        </a:p>
      </dsp:txBody>
      <dsp:txXfrm>
        <a:off x="866923" y="2205555"/>
        <a:ext cx="7305484" cy="441228"/>
      </dsp:txXfrm>
    </dsp:sp>
    <dsp:sp modelId="{81E1A1FE-3F8C-4460-A11E-0B953A5D5F56}">
      <dsp:nvSpPr>
        <dsp:cNvPr id="0" name=""/>
        <dsp:cNvSpPr/>
      </dsp:nvSpPr>
      <dsp:spPr>
        <a:xfrm>
          <a:off x="591155" y="2150402"/>
          <a:ext cx="551535" cy="551535"/>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CAB3BD-E7F0-4974-AE58-442B0E243FC6}">
      <dsp:nvSpPr>
        <dsp:cNvPr id="0" name=""/>
        <dsp:cNvSpPr/>
      </dsp:nvSpPr>
      <dsp:spPr>
        <a:xfrm>
          <a:off x="700959" y="2867314"/>
          <a:ext cx="7471448" cy="441228"/>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022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Practical Approaches</a:t>
          </a:r>
        </a:p>
      </dsp:txBody>
      <dsp:txXfrm>
        <a:off x="700959" y="2867314"/>
        <a:ext cx="7471448" cy="441228"/>
      </dsp:txXfrm>
    </dsp:sp>
    <dsp:sp modelId="{630A3983-0C9C-4372-BF77-8F2A3AA69214}">
      <dsp:nvSpPr>
        <dsp:cNvPr id="0" name=""/>
        <dsp:cNvSpPr/>
      </dsp:nvSpPr>
      <dsp:spPr>
        <a:xfrm>
          <a:off x="425191" y="2812161"/>
          <a:ext cx="551535" cy="551535"/>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736FCA-B9CE-470A-9E9A-7D66D6C23D3B}">
      <dsp:nvSpPr>
        <dsp:cNvPr id="0" name=""/>
        <dsp:cNvSpPr/>
      </dsp:nvSpPr>
      <dsp:spPr>
        <a:xfrm>
          <a:off x="338018" y="3529073"/>
          <a:ext cx="7834388" cy="441228"/>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0225" tIns="58420" rIns="58420" bIns="58420" numCol="1" spcCol="1270" anchor="ctr" anchorCtr="0">
          <a:noAutofit/>
        </a:bodyPr>
        <a:lstStyle/>
        <a:p>
          <a:pPr marL="0" lvl="0" indent="0" algn="l" defTabSz="1022350">
            <a:lnSpc>
              <a:spcPct val="90000"/>
            </a:lnSpc>
            <a:spcBef>
              <a:spcPct val="0"/>
            </a:spcBef>
            <a:spcAft>
              <a:spcPct val="35000"/>
            </a:spcAft>
            <a:buNone/>
          </a:pPr>
          <a:r>
            <a:rPr lang="en-US" sz="2300" kern="1200" dirty="0"/>
            <a:t>Local</a:t>
          </a:r>
        </a:p>
      </dsp:txBody>
      <dsp:txXfrm>
        <a:off x="338018" y="3529073"/>
        <a:ext cx="7834388" cy="441228"/>
      </dsp:txXfrm>
    </dsp:sp>
    <dsp:sp modelId="{B2BECEE5-7FCF-46A9-B93F-0B508B2AF9B1}">
      <dsp:nvSpPr>
        <dsp:cNvPr id="0" name=""/>
        <dsp:cNvSpPr/>
      </dsp:nvSpPr>
      <dsp:spPr>
        <a:xfrm>
          <a:off x="62251" y="3473919"/>
          <a:ext cx="551535" cy="551535"/>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E0D868-49F7-4790-B45B-2A6C73A8D493}">
      <dsp:nvSpPr>
        <dsp:cNvPr id="0" name=""/>
        <dsp:cNvSpPr/>
      </dsp:nvSpPr>
      <dsp:spPr>
        <a:xfrm>
          <a:off x="0" y="0"/>
          <a:ext cx="8229600" cy="64759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Quality Improvement Expertise</a:t>
          </a:r>
        </a:p>
      </dsp:txBody>
      <dsp:txXfrm>
        <a:off x="31613" y="31613"/>
        <a:ext cx="8166374" cy="584369"/>
      </dsp:txXfrm>
    </dsp:sp>
    <dsp:sp modelId="{B423CC0E-8780-4616-88E9-0562430898D9}">
      <dsp:nvSpPr>
        <dsp:cNvPr id="0" name=""/>
        <dsp:cNvSpPr/>
      </dsp:nvSpPr>
      <dsp:spPr>
        <a:xfrm>
          <a:off x="0" y="694923"/>
          <a:ext cx="8229600" cy="40240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Care Transitions and Referral Management</a:t>
          </a:r>
        </a:p>
        <a:p>
          <a:pPr marL="228600" lvl="1" indent="-228600" algn="l" defTabSz="933450">
            <a:lnSpc>
              <a:spcPct val="90000"/>
            </a:lnSpc>
            <a:spcBef>
              <a:spcPct val="0"/>
            </a:spcBef>
            <a:spcAft>
              <a:spcPct val="20000"/>
            </a:spcAft>
            <a:buChar char="•"/>
          </a:pPr>
          <a:r>
            <a:rPr lang="en-US" sz="2100" kern="1200"/>
            <a:t>Opioid Misuse and Reduction </a:t>
          </a:r>
        </a:p>
        <a:p>
          <a:pPr marL="228600" lvl="1" indent="-228600" algn="l" defTabSz="933450">
            <a:lnSpc>
              <a:spcPct val="90000"/>
            </a:lnSpc>
            <a:spcBef>
              <a:spcPct val="0"/>
            </a:spcBef>
            <a:spcAft>
              <a:spcPct val="20000"/>
            </a:spcAft>
            <a:buChar char="•"/>
          </a:pPr>
          <a:r>
            <a:rPr lang="en-US" sz="2100" kern="1200"/>
            <a:t>Diabetes Prevention Program</a:t>
          </a:r>
        </a:p>
        <a:p>
          <a:pPr marL="228600" lvl="1" indent="-228600" algn="l" defTabSz="933450">
            <a:lnSpc>
              <a:spcPct val="90000"/>
            </a:lnSpc>
            <a:spcBef>
              <a:spcPct val="0"/>
            </a:spcBef>
            <a:spcAft>
              <a:spcPct val="20000"/>
            </a:spcAft>
            <a:buChar char="•"/>
          </a:pPr>
          <a:r>
            <a:rPr lang="en-US" sz="2100" kern="1200"/>
            <a:t>Public Health Emergencies</a:t>
          </a:r>
        </a:p>
        <a:p>
          <a:pPr marL="457200" lvl="2" indent="-228600" algn="l" defTabSz="933450">
            <a:lnSpc>
              <a:spcPct val="90000"/>
            </a:lnSpc>
            <a:spcBef>
              <a:spcPct val="0"/>
            </a:spcBef>
            <a:spcAft>
              <a:spcPct val="20000"/>
            </a:spcAft>
            <a:buChar char="•"/>
          </a:pPr>
          <a:r>
            <a:rPr lang="en-US" sz="2100" kern="1200"/>
            <a:t>Registry Connections</a:t>
          </a:r>
        </a:p>
        <a:p>
          <a:pPr marL="457200" lvl="2" indent="-228600" algn="l" defTabSz="933450">
            <a:lnSpc>
              <a:spcPct val="90000"/>
            </a:lnSpc>
            <a:spcBef>
              <a:spcPct val="0"/>
            </a:spcBef>
            <a:spcAft>
              <a:spcPct val="20000"/>
            </a:spcAft>
            <a:buChar char="•"/>
          </a:pPr>
          <a:r>
            <a:rPr lang="en-US" sz="2100" kern="1200"/>
            <a:t>Reporting Requirements and Guidance</a:t>
          </a:r>
        </a:p>
        <a:p>
          <a:pPr marL="457200" lvl="2" indent="-228600" algn="l" defTabSz="933450">
            <a:lnSpc>
              <a:spcPct val="90000"/>
            </a:lnSpc>
            <a:spcBef>
              <a:spcPct val="0"/>
            </a:spcBef>
            <a:spcAft>
              <a:spcPct val="20000"/>
            </a:spcAft>
            <a:buChar char="•"/>
          </a:pPr>
          <a:r>
            <a:rPr lang="en-US" sz="2100" kern="1200" dirty="0"/>
            <a:t>COVID 19 Educational Training and Testing Implementation</a:t>
          </a:r>
        </a:p>
        <a:p>
          <a:pPr marL="228600" lvl="1" indent="-228600" algn="l" defTabSz="933450">
            <a:lnSpc>
              <a:spcPct val="90000"/>
            </a:lnSpc>
            <a:spcBef>
              <a:spcPct val="0"/>
            </a:spcBef>
            <a:spcAft>
              <a:spcPct val="20000"/>
            </a:spcAft>
            <a:buChar char="•"/>
          </a:pPr>
          <a:r>
            <a:rPr lang="en-US" sz="2100" kern="1200"/>
            <a:t>Dementia Care</a:t>
          </a:r>
        </a:p>
        <a:p>
          <a:pPr marL="228600" lvl="1" indent="-228600" algn="l" defTabSz="933450">
            <a:lnSpc>
              <a:spcPct val="90000"/>
            </a:lnSpc>
            <a:spcBef>
              <a:spcPct val="0"/>
            </a:spcBef>
            <a:spcAft>
              <a:spcPct val="20000"/>
            </a:spcAft>
            <a:buChar char="•"/>
          </a:pPr>
          <a:r>
            <a:rPr lang="en-US" sz="2100" kern="1200"/>
            <a:t>Chronic Disease Management</a:t>
          </a:r>
        </a:p>
        <a:p>
          <a:pPr marL="228600" lvl="1" indent="-228600" algn="l" defTabSz="933450">
            <a:lnSpc>
              <a:spcPct val="90000"/>
            </a:lnSpc>
            <a:spcBef>
              <a:spcPct val="0"/>
            </a:spcBef>
            <a:spcAft>
              <a:spcPct val="20000"/>
            </a:spcAft>
            <a:buChar char="•"/>
          </a:pPr>
          <a:r>
            <a:rPr lang="en-US" sz="2100" kern="1200"/>
            <a:t>Food Insecurity</a:t>
          </a:r>
        </a:p>
        <a:p>
          <a:pPr marL="228600" lvl="1" indent="-228600" algn="l" defTabSz="933450">
            <a:lnSpc>
              <a:spcPct val="90000"/>
            </a:lnSpc>
            <a:spcBef>
              <a:spcPct val="0"/>
            </a:spcBef>
            <a:spcAft>
              <a:spcPct val="20000"/>
            </a:spcAft>
            <a:buChar char="•"/>
          </a:pPr>
          <a:r>
            <a:rPr lang="en-US" sz="2100" kern="1200"/>
            <a:t>Project ECHO</a:t>
          </a:r>
        </a:p>
      </dsp:txBody>
      <dsp:txXfrm>
        <a:off x="0" y="694923"/>
        <a:ext cx="8229600" cy="402407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037C25-82FD-49EF-9443-8540E3A959A3}">
      <dsp:nvSpPr>
        <dsp:cNvPr id="0" name=""/>
        <dsp:cNvSpPr/>
      </dsp:nvSpPr>
      <dsp:spPr>
        <a:xfrm>
          <a:off x="0" y="100467"/>
          <a:ext cx="8229600" cy="55165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dirty="0"/>
            <a:t>Ambulatory Value-based Care Consulting</a:t>
          </a:r>
        </a:p>
      </dsp:txBody>
      <dsp:txXfrm>
        <a:off x="26930" y="127397"/>
        <a:ext cx="8175740" cy="497795"/>
      </dsp:txXfrm>
    </dsp:sp>
    <dsp:sp modelId="{C014CE36-C428-4E56-A2C8-BEB92AC37F4A}">
      <dsp:nvSpPr>
        <dsp:cNvPr id="0" name=""/>
        <dsp:cNvSpPr/>
      </dsp:nvSpPr>
      <dsp:spPr>
        <a:xfrm>
          <a:off x="0" y="652122"/>
          <a:ext cx="8229600" cy="9283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Accountable Care Organizations</a:t>
          </a:r>
        </a:p>
        <a:p>
          <a:pPr marL="171450" lvl="1" indent="-171450" algn="l" defTabSz="800100">
            <a:lnSpc>
              <a:spcPct val="90000"/>
            </a:lnSpc>
            <a:spcBef>
              <a:spcPct val="0"/>
            </a:spcBef>
            <a:spcAft>
              <a:spcPct val="20000"/>
            </a:spcAft>
            <a:buChar char="•"/>
          </a:pPr>
          <a:r>
            <a:rPr lang="en-US" sz="1800" kern="1200"/>
            <a:t>Merit-based Incentive Payment System</a:t>
          </a:r>
        </a:p>
        <a:p>
          <a:pPr marL="171450" lvl="1" indent="-171450" algn="l" defTabSz="800100">
            <a:lnSpc>
              <a:spcPct val="90000"/>
            </a:lnSpc>
            <a:spcBef>
              <a:spcPct val="0"/>
            </a:spcBef>
            <a:spcAft>
              <a:spcPct val="20000"/>
            </a:spcAft>
            <a:buChar char="•"/>
          </a:pPr>
          <a:r>
            <a:rPr lang="en-US" sz="1800" kern="1200"/>
            <a:t>Patient Centered Medical Home</a:t>
          </a:r>
        </a:p>
      </dsp:txBody>
      <dsp:txXfrm>
        <a:off x="0" y="652122"/>
        <a:ext cx="8229600" cy="928395"/>
      </dsp:txXfrm>
    </dsp:sp>
    <dsp:sp modelId="{CAFF7D9C-55AF-47D7-8E2A-B496AD07A628}">
      <dsp:nvSpPr>
        <dsp:cNvPr id="0" name=""/>
        <dsp:cNvSpPr/>
      </dsp:nvSpPr>
      <dsp:spPr>
        <a:xfrm>
          <a:off x="0" y="1580517"/>
          <a:ext cx="8229600" cy="551655"/>
        </a:xfrm>
        <a:prstGeom prst="roundRect">
          <a:avLst/>
        </a:prstGeom>
        <a:solidFill>
          <a:schemeClr val="accent2">
            <a:hueOff val="-84"/>
            <a:satOff val="-217"/>
            <a:lumOff val="70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Hospital Reporting</a:t>
          </a:r>
        </a:p>
      </dsp:txBody>
      <dsp:txXfrm>
        <a:off x="26930" y="1607447"/>
        <a:ext cx="8175740" cy="497795"/>
      </dsp:txXfrm>
    </dsp:sp>
    <dsp:sp modelId="{835B96A4-00EA-444D-9B1E-605A0EB1E985}">
      <dsp:nvSpPr>
        <dsp:cNvPr id="0" name=""/>
        <dsp:cNvSpPr/>
      </dsp:nvSpPr>
      <dsp:spPr>
        <a:xfrm>
          <a:off x="0" y="2132172"/>
          <a:ext cx="8229600" cy="1237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The Joint Commission</a:t>
          </a:r>
        </a:p>
        <a:p>
          <a:pPr marL="171450" lvl="1" indent="-171450" algn="l" defTabSz="800100">
            <a:lnSpc>
              <a:spcPct val="90000"/>
            </a:lnSpc>
            <a:spcBef>
              <a:spcPct val="0"/>
            </a:spcBef>
            <a:spcAft>
              <a:spcPct val="20000"/>
            </a:spcAft>
            <a:buChar char="•"/>
          </a:pPr>
          <a:r>
            <a:rPr lang="en-US" sz="1800" kern="1200"/>
            <a:t>Inpatient Quality Reporting</a:t>
          </a:r>
        </a:p>
        <a:p>
          <a:pPr marL="171450" lvl="1" indent="-171450" algn="l" defTabSz="800100">
            <a:lnSpc>
              <a:spcPct val="90000"/>
            </a:lnSpc>
            <a:spcBef>
              <a:spcPct val="0"/>
            </a:spcBef>
            <a:spcAft>
              <a:spcPct val="20000"/>
            </a:spcAft>
            <a:buChar char="•"/>
          </a:pPr>
          <a:r>
            <a:rPr lang="en-US" sz="1800" kern="1200"/>
            <a:t>Outpatient Quality Reporting</a:t>
          </a:r>
        </a:p>
        <a:p>
          <a:pPr marL="171450" lvl="1" indent="-171450" algn="l" defTabSz="800100">
            <a:lnSpc>
              <a:spcPct val="90000"/>
            </a:lnSpc>
            <a:spcBef>
              <a:spcPct val="0"/>
            </a:spcBef>
            <a:spcAft>
              <a:spcPct val="20000"/>
            </a:spcAft>
            <a:buChar char="•"/>
          </a:pPr>
          <a:r>
            <a:rPr lang="en-US" sz="1800" kern="1200"/>
            <a:t>Promoting Interoperability </a:t>
          </a:r>
        </a:p>
      </dsp:txBody>
      <dsp:txXfrm>
        <a:off x="0" y="2132172"/>
        <a:ext cx="8229600" cy="1237860"/>
      </dsp:txXfrm>
    </dsp:sp>
    <dsp:sp modelId="{C33E3C6F-1675-4DF0-A978-A0C1BD417123}">
      <dsp:nvSpPr>
        <dsp:cNvPr id="0" name=""/>
        <dsp:cNvSpPr/>
      </dsp:nvSpPr>
      <dsp:spPr>
        <a:xfrm>
          <a:off x="0" y="3370032"/>
          <a:ext cx="8229600" cy="551655"/>
        </a:xfrm>
        <a:prstGeom prst="roundRect">
          <a:avLst/>
        </a:prstGeom>
        <a:solidFill>
          <a:schemeClr val="accent2">
            <a:hueOff val="-168"/>
            <a:satOff val="-433"/>
            <a:lumOff val="141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Long-Term Care</a:t>
          </a:r>
        </a:p>
      </dsp:txBody>
      <dsp:txXfrm>
        <a:off x="26930" y="3396962"/>
        <a:ext cx="8175740" cy="497795"/>
      </dsp:txXfrm>
    </dsp:sp>
    <dsp:sp modelId="{B315AA10-641F-4FEE-874C-3784C4715FBE}">
      <dsp:nvSpPr>
        <dsp:cNvPr id="0" name=""/>
        <dsp:cNvSpPr/>
      </dsp:nvSpPr>
      <dsp:spPr>
        <a:xfrm>
          <a:off x="0" y="3921687"/>
          <a:ext cx="8229600"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a:t>Quality Improvement</a:t>
          </a:r>
        </a:p>
      </dsp:txBody>
      <dsp:txXfrm>
        <a:off x="0" y="3921687"/>
        <a:ext cx="8229600" cy="38088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25417-0F17-4B39-BE61-015980A8D0FC}">
      <dsp:nvSpPr>
        <dsp:cNvPr id="0" name=""/>
        <dsp:cNvSpPr/>
      </dsp:nvSpPr>
      <dsp:spPr>
        <a:xfrm>
          <a:off x="0" y="0"/>
          <a:ext cx="1503164" cy="4064000"/>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Risk Assessment</a:t>
          </a:r>
        </a:p>
      </dsp:txBody>
      <dsp:txXfrm>
        <a:off x="0" y="1625600"/>
        <a:ext cx="1503164" cy="1625600"/>
      </dsp:txXfrm>
    </dsp:sp>
    <dsp:sp modelId="{E5137B9D-B85B-40AC-A93D-D0D914CDD11E}">
      <dsp:nvSpPr>
        <dsp:cNvPr id="0" name=""/>
        <dsp:cNvSpPr/>
      </dsp:nvSpPr>
      <dsp:spPr>
        <a:xfrm>
          <a:off x="74926" y="243840"/>
          <a:ext cx="1353312" cy="1353312"/>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5E91F3F-C5B0-4B9F-8B31-02D0F3693ED0}">
      <dsp:nvSpPr>
        <dsp:cNvPr id="0" name=""/>
        <dsp:cNvSpPr/>
      </dsp:nvSpPr>
      <dsp:spPr>
        <a:xfrm>
          <a:off x="1548258" y="0"/>
          <a:ext cx="1503164" cy="4064000"/>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Security Consulting</a:t>
          </a:r>
        </a:p>
      </dsp:txBody>
      <dsp:txXfrm>
        <a:off x="1548258" y="1625600"/>
        <a:ext cx="1503164" cy="1625600"/>
      </dsp:txXfrm>
    </dsp:sp>
    <dsp:sp modelId="{28057495-6350-467C-85FD-D1271D08E0BA}">
      <dsp:nvSpPr>
        <dsp:cNvPr id="0" name=""/>
        <dsp:cNvSpPr/>
      </dsp:nvSpPr>
      <dsp:spPr>
        <a:xfrm>
          <a:off x="1623185" y="243840"/>
          <a:ext cx="1353312" cy="1353312"/>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A094B2-9453-404F-B749-193EAC280A1F}">
      <dsp:nvSpPr>
        <dsp:cNvPr id="0" name=""/>
        <dsp:cNvSpPr/>
      </dsp:nvSpPr>
      <dsp:spPr>
        <a:xfrm>
          <a:off x="3096517" y="0"/>
          <a:ext cx="1503164" cy="4064000"/>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Policy and Procedure Development</a:t>
          </a:r>
        </a:p>
      </dsp:txBody>
      <dsp:txXfrm>
        <a:off x="3096517" y="1625600"/>
        <a:ext cx="1503164" cy="1625600"/>
      </dsp:txXfrm>
    </dsp:sp>
    <dsp:sp modelId="{2DEFD4DC-7D8C-4F8A-9264-D41D6D630838}">
      <dsp:nvSpPr>
        <dsp:cNvPr id="0" name=""/>
        <dsp:cNvSpPr/>
      </dsp:nvSpPr>
      <dsp:spPr>
        <a:xfrm>
          <a:off x="3171443" y="243840"/>
          <a:ext cx="1353312" cy="1353312"/>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67FDE2-A633-4300-9128-0767CB084713}">
      <dsp:nvSpPr>
        <dsp:cNvPr id="0" name=""/>
        <dsp:cNvSpPr/>
      </dsp:nvSpPr>
      <dsp:spPr>
        <a:xfrm>
          <a:off x="4644776" y="0"/>
          <a:ext cx="1503164" cy="406400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Risk Management Meetings</a:t>
          </a:r>
        </a:p>
      </dsp:txBody>
      <dsp:txXfrm>
        <a:off x="4644776" y="1625600"/>
        <a:ext cx="1503164" cy="1625600"/>
      </dsp:txXfrm>
    </dsp:sp>
    <dsp:sp modelId="{E2486CD6-E958-46AD-AD57-689486303E8F}">
      <dsp:nvSpPr>
        <dsp:cNvPr id="0" name=""/>
        <dsp:cNvSpPr/>
      </dsp:nvSpPr>
      <dsp:spPr>
        <a:xfrm>
          <a:off x="4719702" y="243840"/>
          <a:ext cx="1353312" cy="1353312"/>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61FB74-8E55-4096-9A39-CDAF97E8ED6B}">
      <dsp:nvSpPr>
        <dsp:cNvPr id="0" name=""/>
        <dsp:cNvSpPr/>
      </dsp:nvSpPr>
      <dsp:spPr>
        <a:xfrm>
          <a:off x="6193035" y="0"/>
          <a:ext cx="1503164" cy="4064000"/>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n-US" sz="1700" kern="1200" dirty="0"/>
            <a:t>Continuous Improvement</a:t>
          </a:r>
        </a:p>
      </dsp:txBody>
      <dsp:txXfrm>
        <a:off x="6193035" y="1625600"/>
        <a:ext cx="1503164" cy="1625600"/>
      </dsp:txXfrm>
    </dsp:sp>
    <dsp:sp modelId="{649CC7B8-DD7E-49DA-BC29-4D9A9A64411B}">
      <dsp:nvSpPr>
        <dsp:cNvPr id="0" name=""/>
        <dsp:cNvSpPr/>
      </dsp:nvSpPr>
      <dsp:spPr>
        <a:xfrm>
          <a:off x="6267961" y="243840"/>
          <a:ext cx="1353312" cy="1353312"/>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596319-FF86-4BFD-B112-521B16606A49}">
      <dsp:nvSpPr>
        <dsp:cNvPr id="0" name=""/>
        <dsp:cNvSpPr/>
      </dsp:nvSpPr>
      <dsp:spPr>
        <a:xfrm>
          <a:off x="307847" y="3251200"/>
          <a:ext cx="7080504" cy="609600"/>
        </a:xfrm>
        <a:prstGeom prst="leftRightArrow">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0.36035</cdr:x>
      <cdr:y>0.04575</cdr:y>
    </cdr:from>
    <cdr:to>
      <cdr:x>0.36035</cdr:x>
      <cdr:y>0.79829</cdr:y>
    </cdr:to>
    <cdr:cxnSp macro="">
      <cdr:nvCxnSpPr>
        <cdr:cNvPr id="5" name="Straight Connector 4">
          <a:extLst xmlns:a="http://schemas.openxmlformats.org/drawingml/2006/main">
            <a:ext uri="{FF2B5EF4-FFF2-40B4-BE49-F238E27FC236}">
              <a16:creationId xmlns:a16="http://schemas.microsoft.com/office/drawing/2014/main" id="{F946446E-CF5E-4DBB-84A8-9F2A7CCEC246}"/>
            </a:ext>
          </a:extLst>
        </cdr:cNvPr>
        <cdr:cNvCxnSpPr/>
      </cdr:nvCxnSpPr>
      <cdr:spPr>
        <a:xfrm xmlns:a="http://schemas.openxmlformats.org/drawingml/2006/main">
          <a:off x="2800818" y="205692"/>
          <a:ext cx="0" cy="3383269"/>
        </a:xfrm>
        <a:prstGeom xmlns:a="http://schemas.openxmlformats.org/drawingml/2006/main" prst="line">
          <a:avLst/>
        </a:prstGeom>
        <a:ln xmlns:a="http://schemas.openxmlformats.org/drawingml/2006/main" w="2222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F76E2A-6BFB-3740-8CE0-377F4A91E5FF}"/>
              </a:ext>
            </a:extLst>
          </p:cNvPr>
          <p:cNvSpPr>
            <a:spLocks noGrp="1"/>
          </p:cNvSpPr>
          <p:nvPr>
            <p:ph type="hdr" sz="quarter"/>
          </p:nvPr>
        </p:nvSpPr>
        <p:spPr>
          <a:xfrm>
            <a:off x="0" y="0"/>
            <a:ext cx="2971800" cy="466434"/>
          </a:xfrm>
          <a:prstGeom prst="rect">
            <a:avLst/>
          </a:prstGeom>
        </p:spPr>
        <p:txBody>
          <a:bodyPr vert="horz" lIns="93177" tIns="46589" rIns="93177" bIns="46589" rtlCol="0"/>
          <a:lstStyle>
            <a:lvl1pPr algn="l">
              <a:defRPr sz="1200"/>
            </a:lvl1pPr>
          </a:lstStyle>
          <a:p>
            <a:endParaRPr lang="en-US" dirty="0"/>
          </a:p>
        </p:txBody>
      </p:sp>
      <p:sp>
        <p:nvSpPr>
          <p:cNvPr id="4" name="Footer Placeholder 3">
            <a:extLst>
              <a:ext uri="{FF2B5EF4-FFF2-40B4-BE49-F238E27FC236}">
                <a16:creationId xmlns:a16="http://schemas.microsoft.com/office/drawing/2014/main" id="{C8EA8A56-B4AE-AA40-A39D-52AD46FF6CCD}"/>
              </a:ext>
            </a:extLst>
          </p:cNvPr>
          <p:cNvSpPr>
            <a:spLocks noGrp="1"/>
          </p:cNvSpPr>
          <p:nvPr>
            <p:ph type="ftr" sz="quarter" idx="2"/>
          </p:nvPr>
        </p:nvSpPr>
        <p:spPr>
          <a:xfrm>
            <a:off x="0" y="8829968"/>
            <a:ext cx="297180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2C63214-FC0D-0645-89FC-514B2A85B07C}"/>
              </a:ext>
            </a:extLst>
          </p:cNvPr>
          <p:cNvSpPr>
            <a:spLocks noGrp="1"/>
          </p:cNvSpPr>
          <p:nvPr>
            <p:ph type="sldNum" sz="quarter" idx="3"/>
          </p:nvPr>
        </p:nvSpPr>
        <p:spPr>
          <a:xfrm>
            <a:off x="3884613" y="8829968"/>
            <a:ext cx="2971800" cy="466433"/>
          </a:xfrm>
          <a:prstGeom prst="rect">
            <a:avLst/>
          </a:prstGeom>
        </p:spPr>
        <p:txBody>
          <a:bodyPr vert="horz" lIns="93177" tIns="46589" rIns="93177" bIns="46589" rtlCol="0" anchor="b"/>
          <a:lstStyle>
            <a:lvl1pPr algn="r">
              <a:defRPr sz="1200"/>
            </a:lvl1pPr>
          </a:lstStyle>
          <a:p>
            <a:fld id="{3D30E582-69A6-974C-BABA-4AE3739A9FBB}" type="slidenum">
              <a:rPr lang="en-US" smtClean="0"/>
              <a:t>‹#›</a:t>
            </a:fld>
            <a:endParaRPr lang="en-US" dirty="0"/>
          </a:p>
        </p:txBody>
      </p:sp>
    </p:spTree>
    <p:extLst>
      <p:ext uri="{BB962C8B-B14F-4D97-AF65-F5344CB8AC3E}">
        <p14:creationId xmlns:p14="http://schemas.microsoft.com/office/powerpoint/2010/main" val="39738917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84613" y="0"/>
            <a:ext cx="2971800" cy="466434"/>
          </a:xfrm>
          <a:prstGeom prst="rect">
            <a:avLst/>
          </a:prstGeom>
        </p:spPr>
        <p:txBody>
          <a:bodyPr vert="horz" lIns="93177" tIns="46589" rIns="93177" bIns="46589" rtlCol="0"/>
          <a:lstStyle>
            <a:lvl1pPr algn="r">
              <a:defRPr sz="1200"/>
            </a:lvl1pPr>
          </a:lstStyle>
          <a:p>
            <a:fld id="{120EDEC5-D6AB-8643-A8B8-278794F4EB6C}" type="datetimeFigureOut">
              <a:rPr lang="en-US" smtClean="0"/>
              <a:t>9/15/2022</a:t>
            </a:fld>
            <a:endParaRPr lang="en-US" dirty="0"/>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297180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8"/>
            <a:ext cx="2971800" cy="466433"/>
          </a:xfrm>
          <a:prstGeom prst="rect">
            <a:avLst/>
          </a:prstGeom>
        </p:spPr>
        <p:txBody>
          <a:bodyPr vert="horz" lIns="93177" tIns="46589" rIns="93177" bIns="46589" rtlCol="0" anchor="b"/>
          <a:lstStyle>
            <a:lvl1pPr algn="r">
              <a:defRPr sz="1200"/>
            </a:lvl1pPr>
          </a:lstStyle>
          <a:p>
            <a:fld id="{D8B40B08-8BBB-504C-BAD2-61931D34972B}" type="slidenum">
              <a:rPr lang="en-US" smtClean="0"/>
              <a:t>‹#›</a:t>
            </a:fld>
            <a:endParaRPr lang="en-US" dirty="0"/>
          </a:p>
        </p:txBody>
      </p:sp>
    </p:spTree>
    <p:extLst>
      <p:ext uri="{BB962C8B-B14F-4D97-AF65-F5344CB8AC3E}">
        <p14:creationId xmlns:p14="http://schemas.microsoft.com/office/powerpoint/2010/main" val="523232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CFA40E-6170-4873-86F7-EF21F356E5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682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40B08-8BBB-504C-BAD2-61931D349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1339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40B08-8BBB-504C-BAD2-61931D349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8447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current data, For every 7 DO related ED visits, there are ~5 inpatient hospitalizations, and 1 death.</a:t>
            </a:r>
          </a:p>
        </p:txBody>
      </p:sp>
      <p:sp>
        <p:nvSpPr>
          <p:cNvPr id="4" name="Slide Number Placeholder 3"/>
          <p:cNvSpPr>
            <a:spLocks noGrp="1"/>
          </p:cNvSpPr>
          <p:nvPr>
            <p:ph type="sldNum" sz="quarter" idx="5"/>
          </p:nvPr>
        </p:nvSpPr>
        <p:spPr/>
        <p:txBody>
          <a:bodyPr/>
          <a:lstStyle/>
          <a:p>
            <a:fld id="{D8B40B08-8BBB-504C-BAD2-61931D34972B}" type="slidenum">
              <a:rPr lang="en-US" smtClean="0"/>
              <a:t>17</a:t>
            </a:fld>
            <a:endParaRPr lang="en-US"/>
          </a:p>
        </p:txBody>
      </p:sp>
    </p:spTree>
    <p:extLst>
      <p:ext uri="{BB962C8B-B14F-4D97-AF65-F5344CB8AC3E}">
        <p14:creationId xmlns:p14="http://schemas.microsoft.com/office/powerpoint/2010/main" val="2405172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18</a:t>
            </a:fld>
            <a:endParaRPr lang="en-US"/>
          </a:p>
        </p:txBody>
      </p:sp>
    </p:spTree>
    <p:extLst>
      <p:ext uri="{BB962C8B-B14F-4D97-AF65-F5344CB8AC3E}">
        <p14:creationId xmlns:p14="http://schemas.microsoft.com/office/powerpoint/2010/main" val="2310473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D8B40B08-8BBB-504C-BAD2-61931D34972B}" type="slidenum">
              <a:rPr lang="en-US" smtClean="0"/>
              <a:t>20</a:t>
            </a:fld>
            <a:endParaRPr lang="en-US" dirty="0"/>
          </a:p>
        </p:txBody>
      </p:sp>
    </p:spTree>
    <p:extLst>
      <p:ext uri="{BB962C8B-B14F-4D97-AF65-F5344CB8AC3E}">
        <p14:creationId xmlns:p14="http://schemas.microsoft.com/office/powerpoint/2010/main" val="800583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Arial" panose="020B0604020202020204" pitchFamily="34" charset="0"/>
                <a:ea typeface="+mn-ea"/>
                <a:cs typeface="Arial" panose="020B0604020202020204" pitchFamily="34" charset="0"/>
              </a:rPr>
              <a:t>All addictive substances activate the reward center in the brain raising the levels of dopamine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u="sng" kern="1200" dirty="0">
              <a:solidFill>
                <a:schemeClr val="tx1"/>
              </a:solidFill>
              <a:effectLst/>
              <a:latin typeface="Arial" panose="020B0604020202020204" pitchFamily="34" charset="0"/>
              <a:ea typeface="+mn-ea"/>
              <a:cs typeface="Arial" panose="020B0604020202020204" pitchFamily="34" charset="0"/>
            </a:endParaRPr>
          </a:p>
          <a:p>
            <a:r>
              <a:rPr lang="en-US" sz="1200" b="1" kern="1200" dirty="0">
                <a:solidFill>
                  <a:schemeClr val="tx1"/>
                </a:solidFill>
                <a:effectLst/>
                <a:latin typeface="Arial" panose="020B0604020202020204" pitchFamily="34" charset="0"/>
                <a:ea typeface="+mn-ea"/>
                <a:cs typeface="Arial" panose="020B0604020202020204" pitchFamily="34" charset="0"/>
              </a:rPr>
              <a:t>Understanding the difference between addiction and dependence and be confusing. </a:t>
            </a:r>
          </a:p>
          <a:p>
            <a:r>
              <a:rPr lang="en-US" sz="1200" b="0" kern="1200" dirty="0">
                <a:solidFill>
                  <a:schemeClr val="tx1"/>
                </a:solidFill>
                <a:effectLst/>
                <a:latin typeface="Arial" panose="020B0604020202020204" pitchFamily="34" charset="0"/>
                <a:ea typeface="+mn-ea"/>
                <a:cs typeface="Arial" panose="020B0604020202020204" pitchFamily="34" charset="0"/>
              </a:rPr>
              <a:t>When people use the term “dependence,” they are usually referring to a physical dependence on a substance. Dependence is characterized by the symptoms of tolerance and withdrawal. Although it is possible to have a physical dependence without being addicted.</a:t>
            </a:r>
          </a:p>
          <a:p>
            <a:pPr marL="171450" indent="-171450">
              <a:buFont typeface="Arial" panose="020B0604020202020204" pitchFamily="34" charset="0"/>
              <a:buChar char="•"/>
            </a:pPr>
            <a:endParaRPr lang="en-US" sz="1200" b="1"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b="0" kern="1200" dirty="0">
                <a:solidFill>
                  <a:schemeClr val="tx1"/>
                </a:solidFill>
                <a:effectLst/>
                <a:latin typeface="Arial" panose="020B0604020202020204" pitchFamily="34" charset="0"/>
                <a:ea typeface="+mn-ea"/>
                <a:cs typeface="Arial" panose="020B0604020202020204" pitchFamily="34" charset="0"/>
              </a:rPr>
              <a:t>Addiction—or compulsive drug use despite harmful consequences, is often characterized by an inability to stop using a substance, failure to meet work, social, or family obligations, and, sometimes (depending on the drug), includes tolerance and withdrawal. </a:t>
            </a:r>
          </a:p>
          <a:p>
            <a:pPr marL="171450" indent="-171450">
              <a:buFont typeface="Arial" panose="020B0604020202020204" pitchFamily="34" charset="0"/>
              <a:buChar char="•"/>
            </a:pPr>
            <a:r>
              <a:rPr lang="en-US" sz="1200" b="0" kern="1200" dirty="0">
                <a:solidFill>
                  <a:schemeClr val="tx1"/>
                </a:solidFill>
                <a:effectLst/>
                <a:latin typeface="Arial" panose="020B0604020202020204" pitchFamily="34" charset="0"/>
                <a:ea typeface="+mn-ea"/>
                <a:cs typeface="Arial" panose="020B0604020202020204" pitchFamily="34" charset="0"/>
              </a:rPr>
              <a:t>Tolerance is when the body adapts to the substance and requires more to achieve a specific effect. </a:t>
            </a:r>
          </a:p>
          <a:p>
            <a:pPr marL="171450" indent="-171450">
              <a:buFont typeface="Arial" panose="020B0604020202020204" pitchFamily="34" charset="0"/>
              <a:buChar char="•"/>
            </a:pPr>
            <a:r>
              <a:rPr lang="en-US" sz="1200" b="0" kern="1200" dirty="0">
                <a:solidFill>
                  <a:schemeClr val="tx1"/>
                </a:solidFill>
                <a:effectLst/>
                <a:latin typeface="Arial" panose="020B0604020202020204" pitchFamily="34" charset="0"/>
                <a:ea typeface="+mn-ea"/>
                <a:cs typeface="Arial" panose="020B0604020202020204" pitchFamily="34" charset="0"/>
              </a:rPr>
              <a:t>Withdrawal consists of drug-specific physical or mental symptoms if the drug is stopped suddenly.</a:t>
            </a:r>
          </a:p>
          <a:p>
            <a:endParaRPr lang="en-US" sz="1200" b="0" u="none"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b="0" u="none" kern="1200" dirty="0">
                <a:solidFill>
                  <a:schemeClr val="tx1"/>
                </a:solidFill>
                <a:effectLst/>
                <a:latin typeface="Arial" panose="020B0604020202020204" pitchFamily="34" charset="0"/>
                <a:ea typeface="+mn-ea"/>
                <a:cs typeface="Arial" panose="020B0604020202020204" pitchFamily="34" charset="0"/>
              </a:rPr>
              <a:t>Physical dependence can happen with the chronic use of many substances, including prescription medications, even if taken as instructed. So, physical dependence in and of itself does not constitute addiction, but it often accompanies addiction. </a:t>
            </a:r>
          </a:p>
          <a:p>
            <a:endParaRPr lang="en-US" sz="1200" u="sng"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kern="1200" baseline="0" dirty="0">
                <a:solidFill>
                  <a:schemeClr val="tx1"/>
                </a:solidFill>
                <a:effectLst/>
                <a:latin typeface="Arial" panose="020B0604020202020204" pitchFamily="34" charset="0"/>
                <a:ea typeface="+mn-ea"/>
                <a:cs typeface="Arial" panose="020B0604020202020204" pitchFamily="34" charset="0"/>
              </a:rPr>
              <a:t>Addiction doesn’t affect every person who is repeatedly exposed to an addictive substance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anose="020B0604020202020204" pitchFamily="34" charset="0"/>
                <a:ea typeface="+mn-ea"/>
                <a:cs typeface="Arial" panose="020B0604020202020204" pitchFamily="34" charset="0"/>
              </a:rPr>
              <a:t>As with any other disease, vulnerability to substance use disorder differs from person to person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anose="020B0604020202020204" pitchFamily="34" charset="0"/>
                <a:ea typeface="+mn-ea"/>
                <a:cs typeface="Arial" panose="020B0604020202020204" pitchFamily="34" charset="0"/>
              </a:rPr>
              <a:t>Remember you can build a tolerance or dependence to many types of substances including prescription and over the counter medications such as sleep medicines, laxatives, antidepressants, and even caffeine</a:t>
            </a:r>
          </a:p>
        </p:txBody>
      </p:sp>
      <p:sp>
        <p:nvSpPr>
          <p:cNvPr id="4" name="Slide Number Placeholder 3"/>
          <p:cNvSpPr>
            <a:spLocks noGrp="1"/>
          </p:cNvSpPr>
          <p:nvPr>
            <p:ph type="sldNum" sz="quarter" idx="10"/>
          </p:nvPr>
        </p:nvSpPr>
        <p:spPr/>
        <p:txBody>
          <a:bodyPr/>
          <a:lstStyle/>
          <a:p>
            <a:fld id="{D8B40B08-8BBB-504C-BAD2-61931D34972B}" type="slidenum">
              <a:rPr lang="en-US" smtClean="0"/>
              <a:t>21</a:t>
            </a:fld>
            <a:endParaRPr lang="en-US" dirty="0"/>
          </a:p>
        </p:txBody>
      </p:sp>
    </p:spTree>
    <p:extLst>
      <p:ext uri="{BB962C8B-B14F-4D97-AF65-F5344CB8AC3E}">
        <p14:creationId xmlns:p14="http://schemas.microsoft.com/office/powerpoint/2010/main" val="386760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0" u="sng" dirty="0">
                <a:effectLst/>
                <a:latin typeface="Arial" panose="020B0604020202020204" pitchFamily="34" charset="0"/>
                <a:ea typeface="Calibri" panose="020F0502020204030204" pitchFamily="34" charset="0"/>
                <a:cs typeface="Arial" panose="020B0604020202020204" pitchFamily="34" charset="0"/>
              </a:rPr>
              <a:t>Why do people use drugs?</a:t>
            </a:r>
          </a:p>
          <a:p>
            <a:pPr marL="0" marR="0">
              <a:lnSpc>
                <a:spcPct val="107000"/>
              </a:lnSpc>
              <a:spcBef>
                <a:spcPts val="0"/>
              </a:spcBef>
              <a:spcAft>
                <a:spcPts val="800"/>
              </a:spcAft>
            </a:pPr>
            <a:r>
              <a:rPr lang="en-US" sz="1200" b="1" dirty="0">
                <a:effectLst/>
                <a:latin typeface="Arial" panose="020B0604020202020204" pitchFamily="34" charset="0"/>
                <a:ea typeface="Calibri" panose="020F0502020204030204" pitchFamily="34" charset="0"/>
                <a:cs typeface="Arial" panose="020B0604020202020204" pitchFamily="34" charset="0"/>
              </a:rPr>
              <a:t>Drug use is a complex</a:t>
            </a:r>
            <a:r>
              <a:rPr lang="en-US" sz="1200" dirty="0">
                <a:effectLst/>
                <a:latin typeface="Arial" panose="020B0604020202020204" pitchFamily="34" charset="0"/>
                <a:ea typeface="Calibri" panose="020F0502020204030204" pitchFamily="34" charset="0"/>
                <a:cs typeface="Arial" panose="020B0604020202020204" pitchFamily="34" charset="0"/>
              </a:rPr>
              <a:t>, multi-faceted phenomenon that encompasses a range of behaviors. Likewise, PWUD are complex, multifaceted individuals who are more than their behaviors and may have different reasons for why they use drugs. MAYBE:</a:t>
            </a:r>
          </a:p>
          <a:p>
            <a:pPr marL="0" marR="0">
              <a:lnSpc>
                <a:spcPct val="107000"/>
              </a:lnSpc>
              <a:spcBef>
                <a:spcPts val="0"/>
              </a:spcBef>
              <a:spcAft>
                <a:spcPts val="800"/>
              </a:spcAft>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Arial" panose="020B0604020202020204" pitchFamily="34" charset="0"/>
              </a:rPr>
              <a:t>They are using methamphetamine at night because they are homeless and trying to stay awake to avoid being robbed or attacked</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Arial" panose="020B0604020202020204" pitchFamily="34" charset="0"/>
              </a:rPr>
              <a:t>Perhaps they take benzodiazepines to deal with extreme anxiety (and they live in an isolated area without access to transportation or mental health services)</a:t>
            </a: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Arial" panose="020B0604020202020204" pitchFamily="34" charset="0"/>
                <a:ea typeface="Calibri" panose="020F0502020204030204" pitchFamily="34" charset="0"/>
                <a:cs typeface="Arial" panose="020B0604020202020204" pitchFamily="34" charset="0"/>
              </a:rPr>
              <a:t>Or maybe they use heroin because of a work-related injury and they were cut off from health insurance for prescription pain medications, heroin is more accessible, manages the pain, and is cheaper</a:t>
            </a:r>
          </a:p>
          <a:p>
            <a:pPr marL="0" marR="0">
              <a:lnSpc>
                <a:spcPct val="107000"/>
              </a:lnSpc>
              <a:spcBef>
                <a:spcPts val="0"/>
              </a:spcBef>
              <a:spcAft>
                <a:spcPts val="800"/>
              </a:spcAft>
            </a:pPr>
            <a:endParaRPr lang="en-US" sz="1200" b="1"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b="1" dirty="0">
                <a:effectLst/>
                <a:latin typeface="Arial" panose="020B0604020202020204" pitchFamily="34" charset="0"/>
                <a:ea typeface="Calibri" panose="020F0502020204030204" pitchFamily="34" charset="0"/>
                <a:cs typeface="Arial" panose="020B0604020202020204" pitchFamily="34" charset="0"/>
              </a:rPr>
              <a:t>In order to work effectively with PWUD, it’s important to avoid making assumptions about why someone may use drugs or what it means about them – it just means they’re a person who is using drugs and has needs like everyone else. </a:t>
            </a:r>
          </a:p>
          <a:p>
            <a:endParaRPr lang="en-US" b="1" dirty="0">
              <a:latin typeface="Arial" panose="020B0604020202020204" pitchFamily="34" charset="0"/>
              <a:cs typeface="Arial" panose="020B0604020202020204" pitchFamily="34" charset="0"/>
            </a:endParaRPr>
          </a:p>
          <a:p>
            <a:r>
              <a:rPr lang="en-US" sz="1200" b="1" kern="1200" dirty="0">
                <a:solidFill>
                  <a:schemeClr val="tx1"/>
                </a:solidFill>
                <a:effectLst/>
                <a:latin typeface="Arial" panose="020B0604020202020204" pitchFamily="34" charset="0"/>
                <a:ea typeface="+mn-ea"/>
                <a:cs typeface="Arial" panose="020B0604020202020204" pitchFamily="34" charset="0"/>
              </a:rPr>
              <a:t>Why people “don’t just stop” using drugs</a:t>
            </a:r>
            <a:endParaRPr lang="en-US" sz="12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It May help people feel good or feel better in the moment</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It could help manage physical and emotional pain</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They might be more accessible or cheaper compared with prescribed drugs</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They May help some individuals feel more social or connected </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Drug use may help co-occurring situations feel more manageable – including homelessness, lack of employment, lack of social support, and unmet mental health needs</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The individual may also be physically dependent and experience withdrawal without continued use</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Or they May not have access to options – including support services | to stop using drugs (such as treatment)</a:t>
            </a:r>
          </a:p>
          <a:p>
            <a:pPr marL="171450" lvl="0" indent="-171450">
              <a:buFont typeface="Arial" panose="020B0604020202020204" pitchFamily="34" charset="0"/>
              <a:buChar char="•"/>
            </a:pPr>
            <a:endParaRPr lang="en-US" sz="1200" b="1" kern="1200" dirty="0">
              <a:solidFill>
                <a:schemeClr val="tx1"/>
              </a:solidFill>
              <a:effectLst/>
              <a:latin typeface="Arial" panose="020B0604020202020204" pitchFamily="34" charset="0"/>
              <a:ea typeface="+mn-ea"/>
              <a:cs typeface="Arial" panose="020B0604020202020204" pitchFamily="34" charset="0"/>
            </a:endParaRPr>
          </a:p>
          <a:p>
            <a:r>
              <a:rPr lang="en-US" sz="1200" b="1" kern="1200" dirty="0">
                <a:solidFill>
                  <a:schemeClr val="tx1"/>
                </a:solidFill>
                <a:effectLst/>
                <a:latin typeface="Arial" panose="020B0604020202020204" pitchFamily="34" charset="0"/>
                <a:ea typeface="+mn-ea"/>
                <a:cs typeface="Arial" panose="020B0604020202020204" pitchFamily="34" charset="0"/>
              </a:rPr>
              <a:t>Some people may not be interested in abstaining from drugs</a:t>
            </a:r>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22</a:t>
            </a:fld>
            <a:endParaRPr lang="en-US" dirty="0"/>
          </a:p>
        </p:txBody>
      </p:sp>
    </p:spTree>
    <p:extLst>
      <p:ext uri="{BB962C8B-B14F-4D97-AF65-F5344CB8AC3E}">
        <p14:creationId xmlns:p14="http://schemas.microsoft.com/office/powerpoint/2010/main" val="2330877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i="0" kern="1200" dirty="0">
                <a:solidFill>
                  <a:schemeClr val="tx1"/>
                </a:solidFill>
                <a:effectLst/>
                <a:latin typeface="Arial" panose="020B0604020202020204" pitchFamily="34" charset="0"/>
                <a:ea typeface="+mn-ea"/>
                <a:cs typeface="Arial" panose="020B0604020202020204" pitchFamily="34" charset="0"/>
              </a:rPr>
              <a:t>Stigma is a discrimination </a:t>
            </a:r>
            <a:r>
              <a:rPr lang="en-US" sz="1200" b="0" i="0" kern="1200" dirty="0">
                <a:solidFill>
                  <a:schemeClr val="tx1"/>
                </a:solidFill>
                <a:effectLst/>
                <a:latin typeface="Arial" panose="020B0604020202020204" pitchFamily="34" charset="0"/>
                <a:ea typeface="+mn-ea"/>
                <a:cs typeface="Arial" panose="020B0604020202020204" pitchFamily="34" charset="0"/>
              </a:rPr>
              <a:t>against an identifiable group of people, a place, or a nation. Stigma about people with SUD might include stereotyping thoughts like they are dangerous, incapable of managing treatment, or at fault for their condition.</a:t>
            </a:r>
          </a:p>
          <a:p>
            <a:pPr marL="171450" indent="-171450">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For people with an SUD, stigma may stem from an outdated belief that addiction is a moral failing, instead of what we know— it’s a chronic, treatable disease from which patients can recover and continue to lead healthy lives.</a:t>
            </a:r>
          </a:p>
          <a:p>
            <a:endParaRPr lang="en-US" dirty="0">
              <a:latin typeface="Arial" panose="020B0604020202020204" pitchFamily="34" charset="0"/>
              <a:cs typeface="Arial" panose="020B0604020202020204" pitchFamily="34" charset="0"/>
            </a:endParaRPr>
          </a:p>
          <a:p>
            <a:r>
              <a:rPr lang="en-US" sz="1200" b="1" u="sng" kern="1200" dirty="0">
                <a:solidFill>
                  <a:schemeClr val="tx1"/>
                </a:solidFill>
                <a:effectLst/>
                <a:latin typeface="Arial" panose="020B0604020202020204" pitchFamily="34" charset="0"/>
                <a:ea typeface="+mn-ea"/>
                <a:cs typeface="Arial" panose="020B0604020202020204" pitchFamily="34" charset="0"/>
              </a:rPr>
              <a:t>Many</a:t>
            </a:r>
            <a:r>
              <a:rPr lang="en-US" sz="1200" b="1" u="sng" kern="1200" baseline="0" dirty="0">
                <a:solidFill>
                  <a:schemeClr val="tx1"/>
                </a:solidFill>
                <a:effectLst/>
                <a:latin typeface="Arial" panose="020B0604020202020204" pitchFamily="34" charset="0"/>
                <a:ea typeface="+mn-ea"/>
                <a:cs typeface="Arial" panose="020B0604020202020204" pitchFamily="34" charset="0"/>
              </a:rPr>
              <a:t> mistakenly think that people who use drugs</a:t>
            </a:r>
            <a:endParaRPr lang="en-US" sz="1200" b="1"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Lack morals and willpower</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That they’re lazy and deviant</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They are often labeled as criminals</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Seen as dangerous and unpredictable</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And incapable of managing their treatment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8B40B08-8BBB-504C-BAD2-61931D34972B}" type="slidenum">
              <a:rPr lang="en-US" smtClean="0"/>
              <a:t>23</a:t>
            </a:fld>
            <a:endParaRPr lang="en-US" dirty="0"/>
          </a:p>
        </p:txBody>
      </p:sp>
    </p:spTree>
    <p:extLst>
      <p:ext uri="{BB962C8B-B14F-4D97-AF65-F5344CB8AC3E}">
        <p14:creationId xmlns:p14="http://schemas.microsoft.com/office/powerpoint/2010/main" val="1916829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Arial" panose="020B0604020202020204" pitchFamily="34" charset="0"/>
                <a:ea typeface="+mn-ea"/>
                <a:cs typeface="Arial" panose="020B0604020202020204" pitchFamily="34" charset="0"/>
              </a:rPr>
              <a:t>Drug-related stigma</a:t>
            </a:r>
            <a:r>
              <a:rPr lang="en-US" sz="1200" kern="1200" dirty="0">
                <a:solidFill>
                  <a:schemeClr val="tx1"/>
                </a:solidFill>
                <a:effectLst/>
                <a:latin typeface="Arial" panose="020B0604020202020204" pitchFamily="34" charset="0"/>
                <a:ea typeface="+mn-ea"/>
                <a:cs typeface="Arial" panose="020B0604020202020204" pitchFamily="34" charset="0"/>
              </a:rPr>
              <a:t> </a:t>
            </a: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can be compounded by other stigmas and prejudices related to race/ethnicity, sexual orientation, gender, class, HIV status, incarceration history, and poverty</a:t>
            </a: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These stigmas, along with inequality and social determinants of health can affect the persons capacity for effectively dealing with drug-related harm.</a:t>
            </a:r>
          </a:p>
          <a:p>
            <a:pPr marL="0" indent="0">
              <a:buFont typeface="Arial" panose="020B0604020202020204" pitchFamily="34" charset="0"/>
              <a:buNone/>
            </a:pPr>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Feeling stigmatized can reduce the willingness of individuals with SUD to seek treatment or services</a:t>
            </a:r>
          </a:p>
          <a:p>
            <a:pPr marL="171450" indent="-171450">
              <a:buFont typeface="Arial" panose="020B0604020202020204" pitchFamily="34" charset="0"/>
              <a:buChar char="•"/>
            </a:pPr>
            <a:r>
              <a:rPr lang="en-US" sz="1200" b="0" i="0" kern="1200" dirty="0">
                <a:solidFill>
                  <a:schemeClr val="tx1"/>
                </a:solidFill>
                <a:effectLst/>
                <a:latin typeface="Arial" panose="020B0604020202020204" pitchFamily="34" charset="0"/>
                <a:ea typeface="+mn-ea"/>
                <a:cs typeface="Arial" panose="020B0604020202020204" pitchFamily="34" charset="0"/>
              </a:rPr>
              <a:t>In addition stigma can lead others to feel pity, fear, anger, and a desire to socially distance from people with an SUD, leading to a continued loss of support and loss of hope</a:t>
            </a:r>
            <a:endParaRPr lang="en-US" sz="1200" b="0" i="0" kern="1200" baseline="30000" dirty="0">
              <a:solidFill>
                <a:schemeClr val="tx1"/>
              </a:solidFill>
              <a:effectLst/>
              <a:latin typeface="Arial" panose="020B0604020202020204" pitchFamily="34" charset="0"/>
              <a:ea typeface="+mn-ea"/>
              <a:cs typeface="Arial" panose="020B0604020202020204" pitchFamily="34" charset="0"/>
            </a:endParaRPr>
          </a:p>
          <a:p>
            <a:r>
              <a:rPr lang="en-US" sz="1200" b="0" i="0" kern="1200" baseline="30000" dirty="0">
                <a:solidFill>
                  <a:schemeClr val="tx1"/>
                </a:solidFill>
                <a:effectLst/>
                <a:latin typeface="Arial" panose="020B0604020202020204" pitchFamily="34" charset="0"/>
                <a:ea typeface="+mn-ea"/>
                <a:cs typeface="Arial" panose="020B0604020202020204" pitchFamily="34" charset="0"/>
              </a:rPr>
              <a:t>	</a:t>
            </a:r>
            <a:r>
              <a:rPr lang="en-US" sz="1200" b="0" i="0" kern="1200" baseline="0" dirty="0">
                <a:solidFill>
                  <a:schemeClr val="tx1"/>
                </a:solidFill>
                <a:effectLst/>
                <a:latin typeface="Arial" panose="020B0604020202020204" pitchFamily="34" charset="0"/>
                <a:ea typeface="+mn-ea"/>
                <a:cs typeface="Arial" panose="020B0604020202020204" pitchFamily="34" charset="0"/>
              </a:rPr>
              <a:t>“loose all support, loose all hope”</a:t>
            </a:r>
          </a:p>
          <a:p>
            <a:endParaRPr lang="en-US" sz="1200" b="0" i="0" kern="1200" baseline="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24</a:t>
            </a:fld>
            <a:endParaRPr lang="en-US" dirty="0"/>
          </a:p>
        </p:txBody>
      </p:sp>
    </p:spTree>
    <p:extLst>
      <p:ext uri="{BB962C8B-B14F-4D97-AF65-F5344CB8AC3E}">
        <p14:creationId xmlns:p14="http://schemas.microsoft.com/office/powerpoint/2010/main" val="2344219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25</a:t>
            </a:fld>
            <a:endParaRPr lang="en-US" dirty="0"/>
          </a:p>
        </p:txBody>
      </p:sp>
    </p:spTree>
    <p:extLst>
      <p:ext uri="{BB962C8B-B14F-4D97-AF65-F5344CB8AC3E}">
        <p14:creationId xmlns:p14="http://schemas.microsoft.com/office/powerpoint/2010/main" val="918823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7</a:t>
            </a:fld>
            <a:endParaRPr lang="en-US" dirty="0"/>
          </a:p>
        </p:txBody>
      </p:sp>
    </p:spTree>
    <p:extLst>
      <p:ext uri="{BB962C8B-B14F-4D97-AF65-F5344CB8AC3E}">
        <p14:creationId xmlns:p14="http://schemas.microsoft.com/office/powerpoint/2010/main" val="14469549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900"/>
              </a:spcBef>
              <a:spcAft>
                <a:spcPts val="0"/>
              </a:spcAft>
              <a:buClrTx/>
              <a:buSzTx/>
              <a:buFont typeface="Wingdings" pitchFamily="2" charset="2"/>
              <a:buNone/>
              <a:tabLst/>
              <a:defRPr/>
            </a:pPr>
            <a:r>
              <a:rPr kumimoji="0" lang="en-US" sz="1200" b="0" i="0" u="none" strike="noStrike" kern="1200" cap="none" spc="0" normalizeH="0" baseline="0" noProof="0" dirty="0">
                <a:ln>
                  <a:noFill/>
                </a:ln>
                <a:solidFill>
                  <a:srgbClr val="464646"/>
                </a:solidFill>
                <a:effectLst/>
                <a:uLnTx/>
                <a:uFillTx/>
                <a:latin typeface="Arial" panose="020B0604020202020204"/>
                <a:ea typeface="+mn-ea"/>
                <a:cs typeface="+mn-cs"/>
              </a:rPr>
              <a:t>Although there is no universally accepted definition of harm reduction, most individuals agree that Harm Reduction is a set of practical, public health strategies designed to reduce the negative consequences of drug use and promote healthy individual lifestyles and communities.</a:t>
            </a:r>
          </a:p>
          <a:p>
            <a:pPr marL="0" marR="0" lvl="0" indent="0" algn="l" defTabSz="914400" rtl="0" eaLnBrk="1" fontAlgn="auto" latinLnBrk="0" hangingPunct="1">
              <a:lnSpc>
                <a:spcPct val="100000"/>
              </a:lnSpc>
              <a:spcBef>
                <a:spcPts val="900"/>
              </a:spcBef>
              <a:spcAft>
                <a:spcPts val="0"/>
              </a:spcAft>
              <a:buClrTx/>
              <a:buSzTx/>
              <a:buFont typeface="Wingdings" pitchFamily="2" charset="2"/>
              <a:buNone/>
              <a:tabLst/>
              <a:defRPr/>
            </a:pPr>
            <a:endParaRPr kumimoji="0" lang="en-US" sz="1200" b="0" i="0" u="none" strike="noStrike" kern="1200" cap="none" spc="0" normalizeH="0" baseline="0" noProof="0" dirty="0">
              <a:ln>
                <a:noFill/>
              </a:ln>
              <a:solidFill>
                <a:srgbClr val="464646"/>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900"/>
              </a:spcBef>
              <a:spcAft>
                <a:spcPts val="0"/>
              </a:spcAft>
              <a:buClrTx/>
              <a:buSzTx/>
              <a:buFont typeface="Wingdings" pitchFamily="2" charset="2"/>
              <a:buNone/>
              <a:tabLst/>
              <a:defRPr/>
            </a:pPr>
            <a:r>
              <a:rPr kumimoji="0" lang="en-US" sz="1200" b="0" i="0" u="none" strike="noStrike" kern="1200" cap="none" spc="0" normalizeH="0" baseline="0" noProof="0" dirty="0">
                <a:ln>
                  <a:noFill/>
                </a:ln>
                <a:solidFill>
                  <a:srgbClr val="464646"/>
                </a:solidFill>
                <a:effectLst/>
                <a:uLnTx/>
                <a:uFillTx/>
                <a:latin typeface="Arial" panose="020B0604020202020204"/>
                <a:ea typeface="+mn-ea"/>
                <a:cs typeface="+mn-cs"/>
              </a:rPr>
              <a:t>Harm reduction is a person-centered concept that accepts two fundamental truisms</a:t>
            </a:r>
          </a:p>
          <a:p>
            <a:pPr marL="261400" marR="0" lvl="1" indent="0" algn="l" defTabSz="914400" rtl="0" eaLnBrk="1" fontAlgn="auto" latinLnBrk="0" hangingPunct="1">
              <a:lnSpc>
                <a:spcPct val="100000"/>
              </a:lnSpc>
              <a:spcBef>
                <a:spcPts val="900"/>
              </a:spcBef>
              <a:spcAft>
                <a:spcPts val="0"/>
              </a:spcAft>
              <a:buClrTx/>
              <a:buSzTx/>
              <a:buFont typeface="Wingdings" pitchFamily="2" charset="2"/>
              <a:buNone/>
              <a:tabLst/>
              <a:defRPr/>
            </a:pPr>
            <a:r>
              <a:rPr kumimoji="0" lang="en-US" sz="1200" b="0" i="0" u="none" strike="noStrike" kern="1200" cap="none" spc="0" normalizeH="0" baseline="0" noProof="0" dirty="0">
                <a:ln>
                  <a:noFill/>
                </a:ln>
                <a:solidFill>
                  <a:srgbClr val="464646"/>
                </a:solidFill>
                <a:effectLst/>
                <a:uLnTx/>
                <a:uFillTx/>
                <a:latin typeface="Arial" panose="020B0604020202020204"/>
                <a:ea typeface="+mn-ea"/>
                <a:cs typeface="+mn-cs"/>
              </a:rPr>
              <a:t>•Illicit and licit substance use is a reality, present throughout history. AND</a:t>
            </a:r>
          </a:p>
          <a:p>
            <a:pPr marL="261400" marR="0" lvl="1" indent="0" algn="l" defTabSz="914400" rtl="0" eaLnBrk="1" fontAlgn="auto" latinLnBrk="0" hangingPunct="1">
              <a:lnSpc>
                <a:spcPct val="100000"/>
              </a:lnSpc>
              <a:spcBef>
                <a:spcPts val="900"/>
              </a:spcBef>
              <a:spcAft>
                <a:spcPts val="0"/>
              </a:spcAft>
              <a:buClrTx/>
              <a:buSzTx/>
              <a:buFont typeface="Wingdings" pitchFamily="2" charset="2"/>
              <a:buNone/>
              <a:tabLst/>
              <a:defRPr/>
            </a:pPr>
            <a:r>
              <a:rPr kumimoji="0" lang="en-US" sz="1200" b="0" i="0" u="none" strike="noStrike" kern="1200" cap="none" spc="0" normalizeH="0" baseline="0" noProof="0" dirty="0">
                <a:ln>
                  <a:noFill/>
                </a:ln>
                <a:solidFill>
                  <a:srgbClr val="464646"/>
                </a:solidFill>
                <a:effectLst/>
                <a:uLnTx/>
                <a:uFillTx/>
                <a:latin typeface="Arial" panose="020B0604020202020204"/>
                <a:ea typeface="+mn-ea"/>
                <a:cs typeface="+mn-cs"/>
              </a:rPr>
              <a:t>•There are very real and significant dangers directly associated with substance use as we know it in today's modern world</a:t>
            </a:r>
          </a:p>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26</a:t>
            </a:fld>
            <a:endParaRPr lang="en-US" dirty="0"/>
          </a:p>
        </p:txBody>
      </p:sp>
    </p:spTree>
    <p:extLst>
      <p:ext uri="{BB962C8B-B14F-4D97-AF65-F5344CB8AC3E}">
        <p14:creationId xmlns:p14="http://schemas.microsoft.com/office/powerpoint/2010/main" val="156634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goals of harm reduction is to improve the health and well-being of individuals, their partners, friends, families, and communities</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Harm reduction refers to policies, programs, and practices that aim to minimize adverse health, social and legal impacts of drug use. It is grounded in human rights and social justice and focuses on positive change and working with people without judgment, coercion, discrimination, or requiring that they stop using drugs as a precondition of support. </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It also encompasses a range of health and social services and practices that apply to illicit and licit drugs. Globally, (non specific to OK) Some of these include, drug consumption rooms, equipment exchange programs, non-abstinence-based housing and employment, drug checking, overdose prevention and reversal, psychosocial support, and education on safer drug use. </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These type of preventative approaches are proven cost-effective, evidence-based, and positively impact individual and community health.</a:t>
            </a:r>
          </a:p>
        </p:txBody>
      </p:sp>
      <p:sp>
        <p:nvSpPr>
          <p:cNvPr id="4" name="Slide Number Placeholder 3"/>
          <p:cNvSpPr>
            <a:spLocks noGrp="1"/>
          </p:cNvSpPr>
          <p:nvPr>
            <p:ph type="sldNum" sz="quarter" idx="5"/>
          </p:nvPr>
        </p:nvSpPr>
        <p:spPr/>
        <p:txBody>
          <a:bodyPr/>
          <a:lstStyle/>
          <a:p>
            <a:fld id="{D8B40B08-8BBB-504C-BAD2-61931D34972B}" type="slidenum">
              <a:rPr lang="en-US" smtClean="0"/>
              <a:t>27</a:t>
            </a:fld>
            <a:endParaRPr lang="en-US" dirty="0"/>
          </a:p>
        </p:txBody>
      </p:sp>
    </p:spTree>
    <p:extLst>
      <p:ext uri="{BB962C8B-B14F-4D97-AF65-F5344CB8AC3E}">
        <p14:creationId xmlns:p14="http://schemas.microsoft.com/office/powerpoint/2010/main" val="2694378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4F4F4F"/>
                </a:solidFill>
                <a:effectLst/>
                <a:latin typeface="Arial" panose="020B0604020202020204" pitchFamily="34" charset="0"/>
                <a:cs typeface="Arial" panose="020B0604020202020204" pitchFamily="34" charset="0"/>
              </a:rPr>
              <a:t>Harm reduction is not a specific ridged protocol. It should be adapted to reflect the specific needs of both the </a:t>
            </a:r>
            <a:r>
              <a:rPr lang="en-US" b="0" i="1" dirty="0">
                <a:solidFill>
                  <a:srgbClr val="4F4F4F"/>
                </a:solidFill>
                <a:effectLst/>
                <a:latin typeface="Arial" panose="020B0604020202020204" pitchFamily="34" charset="0"/>
                <a:cs typeface="Arial" panose="020B0604020202020204" pitchFamily="34" charset="0"/>
              </a:rPr>
              <a:t>individual and the community</a:t>
            </a:r>
            <a:r>
              <a:rPr lang="en-US" b="0" i="0" dirty="0">
                <a:solidFill>
                  <a:srgbClr val="4F4F4F"/>
                </a:solidFill>
                <a:effectLst/>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US" b="0" i="0" dirty="0">
                <a:solidFill>
                  <a:srgbClr val="4F4F4F"/>
                </a:solidFill>
                <a:effectLst/>
                <a:latin typeface="Arial" panose="020B0604020202020204" pitchFamily="34" charset="0"/>
                <a:cs typeface="Arial" panose="020B0604020202020204" pitchFamily="34" charset="0"/>
              </a:rPr>
              <a:t>There’s no one single way to “do harm reduction”.</a:t>
            </a:r>
          </a:p>
          <a:p>
            <a:endParaRPr lang="en-US" b="0" i="0" dirty="0">
              <a:solidFill>
                <a:srgbClr val="4F4F4F"/>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i="0" dirty="0">
                <a:solidFill>
                  <a:srgbClr val="4F4F4F"/>
                </a:solidFill>
                <a:effectLst/>
                <a:latin typeface="Arial" panose="020B0604020202020204" pitchFamily="34" charset="0"/>
                <a:cs typeface="Arial" panose="020B0604020202020204" pitchFamily="34" charset="0"/>
              </a:rPr>
              <a:t>Harm reduction should be based on the individual’s starting point and their readiness to change a risk behavior- basically we want to “Meet them where they’re at” and apply strategies aimed at reducing harm as much as possible, with the individual empowered to make those decisions</a:t>
            </a:r>
          </a:p>
          <a:p>
            <a:endParaRPr lang="en-US" b="0" i="0" dirty="0">
              <a:solidFill>
                <a:srgbClr val="4F4F4F"/>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4F4F4F"/>
                </a:solidFill>
                <a:effectLst/>
                <a:latin typeface="Arial" panose="020B0604020202020204" pitchFamily="34" charset="0"/>
                <a:cs typeface="Arial" panose="020B0604020202020204" pitchFamily="34" charset="0"/>
              </a:rPr>
              <a:t>In addition </a:t>
            </a:r>
            <a:r>
              <a:rPr lang="en-US" sz="1200" b="0" i="0" dirty="0">
                <a:solidFill>
                  <a:srgbClr val="4F4F4F"/>
                </a:solidFill>
                <a:effectLst/>
                <a:latin typeface="+mn-lt"/>
                <a:cs typeface="Arial" panose="020B0604020202020204" pitchFamily="34" charset="0"/>
              </a:rPr>
              <a:t>it e</a:t>
            </a:r>
            <a:r>
              <a:rPr lang="en-US" sz="1200" dirty="0">
                <a:latin typeface="+mn-lt"/>
              </a:rPr>
              <a:t>stablishes quality of well-being — not necessarily cessation of substance use — as the criteria for success.</a:t>
            </a:r>
          </a:p>
          <a:p>
            <a:endParaRPr lang="en-US" b="0" i="0" dirty="0">
              <a:solidFill>
                <a:srgbClr val="4F4F4F"/>
              </a:solidFill>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28</a:t>
            </a:fld>
            <a:endParaRPr lang="en-US" dirty="0"/>
          </a:p>
        </p:txBody>
      </p:sp>
    </p:spTree>
    <p:extLst>
      <p:ext uri="{BB962C8B-B14F-4D97-AF65-F5344CB8AC3E}">
        <p14:creationId xmlns:p14="http://schemas.microsoft.com/office/powerpoint/2010/main" val="3558819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Harm reduction is rooted in a commitment to addressing discrimination and ensuring that nobody is excluded from the health and social services they may need because of their substance use, their race, their gender, gender identity, sexual orientation, and their choice of work, or economic status. </a:t>
            </a:r>
          </a:p>
          <a:p>
            <a:endParaRPr lang="en-US" dirty="0"/>
          </a:p>
          <a:p>
            <a:pPr marL="171450" indent="-171450">
              <a:buFont typeface="Arial" panose="020B0604020202020204" pitchFamily="34" charset="0"/>
              <a:buChar char="•"/>
            </a:pPr>
            <a:r>
              <a:rPr lang="en-US" dirty="0"/>
              <a:t>In addition, people should be able to access services without having to overcome unnecessary barriers, including, discriminatory regulations.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Another strategy of inclusiveness is the meaningful involvement of people who use drugs in designing, implementing, and evaluating the harm reduction programs and policies that serve them.</a:t>
            </a:r>
          </a:p>
        </p:txBody>
      </p:sp>
      <p:sp>
        <p:nvSpPr>
          <p:cNvPr id="4" name="Slide Number Placeholder 3"/>
          <p:cNvSpPr>
            <a:spLocks noGrp="1"/>
          </p:cNvSpPr>
          <p:nvPr>
            <p:ph type="sldNum" sz="quarter" idx="5"/>
          </p:nvPr>
        </p:nvSpPr>
        <p:spPr/>
        <p:txBody>
          <a:bodyPr/>
          <a:lstStyle/>
          <a:p>
            <a:fld id="{D8B40B08-8BBB-504C-BAD2-61931D34972B}" type="slidenum">
              <a:rPr lang="en-US" smtClean="0"/>
              <a:t>29</a:t>
            </a:fld>
            <a:endParaRPr lang="en-US" dirty="0"/>
          </a:p>
        </p:txBody>
      </p:sp>
    </p:spTree>
    <p:extLst>
      <p:ext uri="{BB962C8B-B14F-4D97-AF65-F5344CB8AC3E}">
        <p14:creationId xmlns:p14="http://schemas.microsoft.com/office/powerpoint/2010/main" val="8263187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Why do we need these harm reduction services? </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The United States continues to experience a significant substance use and overdose epidemic which seems to have worsened in the face of COVID and new more deadly substances such as fentanyl</a:t>
            </a:r>
          </a:p>
          <a:p>
            <a:endParaRPr lang="en-US" dirty="0"/>
          </a:p>
          <a:p>
            <a:pPr marL="171450" indent="-171450">
              <a:buFont typeface="Arial" panose="020B0604020202020204" pitchFamily="34" charset="0"/>
              <a:buChar char="•"/>
            </a:pPr>
            <a:r>
              <a:rPr lang="en-US" dirty="0"/>
              <a:t>Harm reduction services save lives by being available and accessible to people and emphasizing the need for humility and compassion toward individuals who use drugs. Harm reduction plays a significant role in preventing drug-related deaths and offering access to healthcare, social services, and treatment.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This reduces overdose fatalities, acute life-threatening infections related to unsterile drug injection, and chronic diseases such as HIV/HCV.</a:t>
            </a:r>
          </a:p>
        </p:txBody>
      </p:sp>
      <p:sp>
        <p:nvSpPr>
          <p:cNvPr id="4" name="Slide Number Placeholder 3"/>
          <p:cNvSpPr>
            <a:spLocks noGrp="1"/>
          </p:cNvSpPr>
          <p:nvPr>
            <p:ph type="sldNum" sz="quarter" idx="5"/>
          </p:nvPr>
        </p:nvSpPr>
        <p:spPr/>
        <p:txBody>
          <a:bodyPr/>
          <a:lstStyle/>
          <a:p>
            <a:fld id="{D8B40B08-8BBB-504C-BAD2-61931D34972B}" type="slidenum">
              <a:rPr lang="en-US" smtClean="0"/>
              <a:t>31</a:t>
            </a:fld>
            <a:endParaRPr lang="en-US" dirty="0"/>
          </a:p>
        </p:txBody>
      </p:sp>
    </p:spTree>
    <p:extLst>
      <p:ext uri="{BB962C8B-B14F-4D97-AF65-F5344CB8AC3E}">
        <p14:creationId xmlns:p14="http://schemas.microsoft.com/office/powerpoint/2010/main" val="2669574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4A4A4A"/>
                </a:solidFill>
                <a:effectLst/>
                <a:latin typeface="Tahoma" panose="020B0604030504040204" pitchFamily="34" charset="0"/>
              </a:rPr>
              <a:t>Harm reduction is part of the overall continuum of care. It encompasses approaches proven to prevent death, injury, and disease. It is an effective approach to addressing the public health epidemic involving substance use as well as infectious disease and other harms associated with drug use. </a:t>
            </a:r>
          </a:p>
          <a:p>
            <a:endParaRPr lang="en-US" b="0" i="0" dirty="0">
              <a:solidFill>
                <a:srgbClr val="4A4A4A"/>
              </a:solidFill>
              <a:effectLst/>
              <a:latin typeface="Tahoma" panose="020B0604030504040204" pitchFamily="34" charset="0"/>
            </a:endParaRPr>
          </a:p>
          <a:p>
            <a:pPr marL="171450" indent="-171450">
              <a:buFont typeface="Arial" panose="020B0604020202020204" pitchFamily="34" charset="0"/>
              <a:buChar char="•"/>
            </a:pPr>
            <a:r>
              <a:rPr lang="en-US" b="0" i="0" dirty="0">
                <a:solidFill>
                  <a:srgbClr val="4A4A4A"/>
                </a:solidFill>
                <a:effectLst/>
                <a:latin typeface="Tahoma" panose="020B0604030504040204" pitchFamily="34" charset="0"/>
              </a:rPr>
              <a:t>It can connect individual to overdose prevention information such as education, counseling and referral to treatment for SUD or infectious diseases</a:t>
            </a:r>
          </a:p>
          <a:p>
            <a:pPr marL="171450" indent="-171450">
              <a:buFont typeface="Arial" panose="020B0604020202020204" pitchFamily="34" charset="0"/>
              <a:buChar char="•"/>
            </a:pPr>
            <a:r>
              <a:rPr lang="en-US" b="0" i="0" dirty="0">
                <a:solidFill>
                  <a:srgbClr val="4A4A4A"/>
                </a:solidFill>
                <a:effectLst/>
                <a:latin typeface="Tahoma" panose="020B0604030504040204" pitchFamily="34" charset="0"/>
              </a:rPr>
              <a:t>Also it provides an opportunity to distribute Narcan or Naloxone to individual at risk or who might witness an overdose</a:t>
            </a:r>
          </a:p>
          <a:p>
            <a:pPr marL="171450" indent="-171450">
              <a:buFont typeface="Arial" panose="020B0604020202020204" pitchFamily="34" charset="0"/>
              <a:buChar char="•"/>
            </a:pPr>
            <a:r>
              <a:rPr lang="en-US" b="0" i="0" dirty="0">
                <a:solidFill>
                  <a:srgbClr val="4A4A4A"/>
                </a:solidFill>
                <a:effectLst/>
                <a:latin typeface="Tahoma" panose="020B0604030504040204" pitchFamily="34" charset="0"/>
              </a:rPr>
              <a:t>Harm reduction offers education on decreasing the behavioral risk of injection drug use to prevent HIV, viral hepatitis, and other infectious disease</a:t>
            </a:r>
          </a:p>
          <a:p>
            <a:endParaRPr lang="en-US" b="0" i="0" dirty="0">
              <a:solidFill>
                <a:srgbClr val="4A4A4A"/>
              </a:solidFill>
              <a:effectLst/>
              <a:latin typeface="Tahoma" panose="020B0604030504040204" pitchFamily="34" charset="0"/>
            </a:endParaRPr>
          </a:p>
          <a:p>
            <a:endParaRPr lang="en-US" b="0" i="0" dirty="0">
              <a:solidFill>
                <a:srgbClr val="4A4A4A"/>
              </a:solidFill>
              <a:effectLst/>
              <a:latin typeface="Tahoma" panose="020B0604030504040204" pitchFamily="34" charset="0"/>
            </a:endParaRPr>
          </a:p>
          <a:p>
            <a:r>
              <a:rPr lang="en-US" b="0" i="0" dirty="0">
                <a:solidFill>
                  <a:srgbClr val="4A4A4A"/>
                </a:solidFill>
                <a:effectLst/>
                <a:latin typeface="Tahoma" panose="020B0604030504040204" pitchFamily="34" charset="0"/>
              </a:rPr>
              <a:t>Can also:</a:t>
            </a:r>
          </a:p>
          <a:p>
            <a:pPr algn="l">
              <a:buFont typeface="Arial" panose="020B0604020202020204" pitchFamily="34" charset="0"/>
              <a:buChar char="•"/>
            </a:pPr>
            <a:r>
              <a:rPr lang="en-US" b="0" i="0" dirty="0">
                <a:solidFill>
                  <a:srgbClr val="4A4A4A"/>
                </a:solidFill>
                <a:effectLst/>
                <a:latin typeface="+mn-lt"/>
              </a:rPr>
              <a:t>Reduce stigma associated with substance use and co-occurring disorders</a:t>
            </a:r>
          </a:p>
          <a:p>
            <a:pPr algn="l">
              <a:buFont typeface="Arial" panose="020B0604020202020204" pitchFamily="34" charset="0"/>
              <a:buChar char="•"/>
            </a:pPr>
            <a:r>
              <a:rPr lang="en-US" b="0" i="0" dirty="0">
                <a:solidFill>
                  <a:srgbClr val="4A4A4A"/>
                </a:solidFill>
                <a:effectLst/>
                <a:latin typeface="+mn-lt"/>
              </a:rPr>
              <a:t>Promote a philosophy of hope and healing by utilizing those with lived experience in the management of harm reduction services, and connecting those who have expressed interest, to treatment, peer support workers and other recovery support services.</a:t>
            </a:r>
          </a:p>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32</a:t>
            </a:fld>
            <a:endParaRPr lang="en-US" dirty="0"/>
          </a:p>
        </p:txBody>
      </p:sp>
    </p:spTree>
    <p:extLst>
      <p:ext uri="{BB962C8B-B14F-4D97-AF65-F5344CB8AC3E}">
        <p14:creationId xmlns:p14="http://schemas.microsoft.com/office/powerpoint/2010/main" val="567574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i="0" dirty="0">
                <a:solidFill>
                  <a:srgbClr val="4A4A4A"/>
                </a:solidFill>
                <a:effectLst/>
                <a:latin typeface="Tahoma" panose="020B0604030504040204" pitchFamily="34" charset="0"/>
              </a:rPr>
              <a:t>Incorporating harm reduction activities can reduce many negative effects on health and social wellbeing due to use of alcohol, other drugs, and related behaviors.</a:t>
            </a:r>
          </a:p>
          <a:p>
            <a:endParaRPr lang="en-US" b="0" i="0" dirty="0">
              <a:solidFill>
                <a:srgbClr val="4A4A4A"/>
              </a:solidFill>
              <a:effectLst/>
              <a:latin typeface="Tahoma" panose="020B0604030504040204" pitchFamily="34" charset="0"/>
            </a:endParaRPr>
          </a:p>
          <a:p>
            <a:pPr marL="171450" indent="-171450">
              <a:buFont typeface="Arial" panose="020B0604020202020204" pitchFamily="34" charset="0"/>
              <a:buChar char="•"/>
            </a:pPr>
            <a:r>
              <a:rPr lang="en-US" b="0" i="0" dirty="0">
                <a:solidFill>
                  <a:srgbClr val="4A4A4A"/>
                </a:solidFill>
                <a:effectLst/>
                <a:latin typeface="Tahoma" panose="020B0604030504040204" pitchFamily="34" charset="0"/>
              </a:rPr>
              <a:t>It can optimizes sexual health and Reduce the spread of sexually transmitted and other blood-borne infections by providing access to </a:t>
            </a:r>
            <a:r>
              <a:rPr lang="en-US" b="0" i="0" dirty="0" err="1">
                <a:solidFill>
                  <a:srgbClr val="4A4A4A"/>
                </a:solidFill>
                <a:effectLst/>
                <a:latin typeface="Tahoma" panose="020B0604030504040204" pitchFamily="34" charset="0"/>
              </a:rPr>
              <a:t>PrEP</a:t>
            </a:r>
            <a:r>
              <a:rPr lang="en-US" b="0" i="0" dirty="0">
                <a:solidFill>
                  <a:srgbClr val="4A4A4A"/>
                </a:solidFill>
                <a:effectLst/>
                <a:latin typeface="Tahoma" panose="020B0604030504040204" pitchFamily="34" charset="0"/>
              </a:rPr>
              <a:t> and PEP (pre- and post exposure prophylaxis) to prevent HIV also many programs also offer access to condoms or other contraceptive options</a:t>
            </a:r>
          </a:p>
          <a:p>
            <a:endParaRPr lang="en-US" b="0" i="0" dirty="0">
              <a:solidFill>
                <a:srgbClr val="4A4A4A"/>
              </a:solidFill>
              <a:effectLst/>
              <a:latin typeface="Tahoma" panose="020B0604030504040204" pitchFamily="34" charset="0"/>
            </a:endParaRPr>
          </a:p>
          <a:p>
            <a:pPr marL="171450" indent="-171450">
              <a:buFont typeface="Arial" panose="020B0604020202020204" pitchFamily="34" charset="0"/>
              <a:buChar char="•"/>
            </a:pPr>
            <a:r>
              <a:rPr lang="en-US" b="0" i="0" dirty="0">
                <a:solidFill>
                  <a:srgbClr val="4A4A4A"/>
                </a:solidFill>
                <a:effectLst/>
                <a:latin typeface="Tahoma" panose="020B0604030504040204" pitchFamily="34" charset="0"/>
              </a:rPr>
              <a:t>Harm reduction activities Reduce overdose risk among individuals who use substances by offering fentanyl testing, Narcan, new sterile injection equipment</a:t>
            </a:r>
          </a:p>
          <a:p>
            <a:pPr marL="171450" indent="-171450">
              <a:buFont typeface="Arial" panose="020B0604020202020204" pitchFamily="34" charset="0"/>
              <a:buChar char="•"/>
            </a:pPr>
            <a:endParaRPr lang="en-US" b="0" i="0" dirty="0">
              <a:solidFill>
                <a:srgbClr val="4A4A4A"/>
              </a:solidFill>
              <a:effectLst/>
              <a:latin typeface="Tahoma" panose="020B0604030504040204" pitchFamily="34" charset="0"/>
            </a:endParaRPr>
          </a:p>
          <a:p>
            <a:pPr marL="171450" indent="-171450">
              <a:buFont typeface="Arial" panose="020B0604020202020204" pitchFamily="34" charset="0"/>
              <a:buChar char="•"/>
            </a:pPr>
            <a:r>
              <a:rPr lang="en-US" b="0" i="0" dirty="0">
                <a:solidFill>
                  <a:srgbClr val="4A4A4A"/>
                </a:solidFill>
                <a:effectLst/>
                <a:latin typeface="Tahoma" panose="020B0604030504040204" pitchFamily="34" charset="0"/>
              </a:rPr>
              <a:t>And as we spoke about before reduces stigma and breaks access barriers to both health and social services</a:t>
            </a:r>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33</a:t>
            </a:fld>
            <a:endParaRPr lang="en-US" dirty="0"/>
          </a:p>
        </p:txBody>
      </p:sp>
    </p:spTree>
    <p:extLst>
      <p:ext uri="{BB962C8B-B14F-4D97-AF65-F5344CB8AC3E}">
        <p14:creationId xmlns:p14="http://schemas.microsoft.com/office/powerpoint/2010/main" val="4066214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This is an overview of how prevention and harm reduction intersect. </a:t>
            </a:r>
          </a:p>
          <a:p>
            <a:pPr marL="171450" indent="-171450">
              <a:buFont typeface="Arial" panose="020B0604020202020204" pitchFamily="34" charset="0"/>
              <a:buChar char="•"/>
            </a:pPr>
            <a:r>
              <a:rPr lang="en-US" dirty="0"/>
              <a:t>As noted they meet in the middle where we start to focus on reducing harm through early detection and education once problematic use has already begun </a:t>
            </a:r>
          </a:p>
          <a:p>
            <a:pPr marL="171450" indent="-171450">
              <a:buFont typeface="Arial" panose="020B0604020202020204" pitchFamily="34" charset="0"/>
              <a:buChar char="•"/>
            </a:pPr>
            <a:r>
              <a:rPr lang="en-US" dirty="0"/>
              <a:t>And harm reduction extends all the way through the green when the focus becomes reducing harms that could result in serious deterioration or death.</a:t>
            </a:r>
          </a:p>
        </p:txBody>
      </p:sp>
      <p:sp>
        <p:nvSpPr>
          <p:cNvPr id="4" name="Slide Number Placeholder 3"/>
          <p:cNvSpPr>
            <a:spLocks noGrp="1"/>
          </p:cNvSpPr>
          <p:nvPr>
            <p:ph type="sldNum" sz="quarter" idx="5"/>
          </p:nvPr>
        </p:nvSpPr>
        <p:spPr/>
        <p:txBody>
          <a:bodyPr/>
          <a:lstStyle/>
          <a:p>
            <a:fld id="{D8B40B08-8BBB-504C-BAD2-61931D34972B}" type="slidenum">
              <a:rPr lang="en-US" smtClean="0"/>
              <a:t>35</a:t>
            </a:fld>
            <a:endParaRPr lang="en-US" dirty="0"/>
          </a:p>
        </p:txBody>
      </p:sp>
    </p:spTree>
    <p:extLst>
      <p:ext uri="{BB962C8B-B14F-4D97-AF65-F5344CB8AC3E}">
        <p14:creationId xmlns:p14="http://schemas.microsoft.com/office/powerpoint/2010/main" val="28921674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anose="020B0604020202020204" pitchFamily="34" charset="0"/>
                <a:cs typeface="Arial" panose="020B0604020202020204" pitchFamily="34" charset="0"/>
              </a:rPr>
              <a:t>This diagram shows best practices for overdose prevention.</a:t>
            </a:r>
          </a:p>
          <a:p>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The green represents primary prevention strategies, using upstream approaches to prevent people from initiating drug use by reducing vulnerability</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The middle is secondary prevention strategies focusing on reduction of the risk of overdose such as education, screening, support and treatment</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And the top prevention strategies is a lot of our overview today which includes equipment exchange, naloxone programs, good Samaritan, and fentanyl testing</a:t>
            </a:r>
          </a:p>
        </p:txBody>
      </p:sp>
      <p:sp>
        <p:nvSpPr>
          <p:cNvPr id="4" name="Slide Number Placeholder 3"/>
          <p:cNvSpPr>
            <a:spLocks noGrp="1"/>
          </p:cNvSpPr>
          <p:nvPr>
            <p:ph type="sldNum" sz="quarter" idx="10"/>
          </p:nvPr>
        </p:nvSpPr>
        <p:spPr/>
        <p:txBody>
          <a:bodyPr/>
          <a:lstStyle/>
          <a:p>
            <a:fld id="{D8B40B08-8BBB-504C-BAD2-61931D34972B}" type="slidenum">
              <a:rPr lang="en-US" smtClean="0"/>
              <a:t>36</a:t>
            </a:fld>
            <a:endParaRPr lang="en-US"/>
          </a:p>
        </p:txBody>
      </p:sp>
    </p:spTree>
    <p:extLst>
      <p:ext uri="{BB962C8B-B14F-4D97-AF65-F5344CB8AC3E}">
        <p14:creationId xmlns:p14="http://schemas.microsoft.com/office/powerpoint/2010/main" val="19657385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Although the services they provide may vary, Harm Reduction Programs are community-based programs that provide access to sterile equipment, they facilitate safe disposal of used supplies, and provide and link individuals to other important services and programs such 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Substance use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Screening and treatment for HIV and viral hepatitis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HIV Testing and Prophylaxis Medication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Screening and testing for sexually transmitted infections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Abscess and wound care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Education on overdose prevention and safe injection practices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Vaccinations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Narcan distribution and education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Access to drug checking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linkages to social, mental health and medical services (in many communities this includes linkages to non abstinence housing and employments opportunities)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37</a:t>
            </a:fld>
            <a:endParaRPr lang="en-US" dirty="0"/>
          </a:p>
        </p:txBody>
      </p:sp>
    </p:spTree>
    <p:extLst>
      <p:ext uri="{BB962C8B-B14F-4D97-AF65-F5344CB8AC3E}">
        <p14:creationId xmlns:p14="http://schemas.microsoft.com/office/powerpoint/2010/main" val="12710287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this is going to be a general overview of harm reduction just to open up any discussions you might want to have. The official Train the Trainer Harm Reduction PPT will come in a few weeks and that will be the official ppt for you guys. </a:t>
            </a:r>
          </a:p>
          <a:p>
            <a:endParaRPr lang="en-US" dirty="0"/>
          </a:p>
          <a:p>
            <a:r>
              <a:rPr lang="en-US" dirty="0"/>
              <a:t>I know many of you attended the OSDH Harm Reduction Training on Tuesday so some of this might be redundant, and I apologize for that. We will try to keep it pretty laid back so feel free to ask questions or engage in discussion along the way or at the end. Some slides are the same as the general DO ppt, but it never hurts to discuss them again.</a:t>
            </a:r>
          </a:p>
          <a:p>
            <a:endParaRPr lang="en-US" dirty="0"/>
          </a:p>
          <a:p>
            <a:endParaRPr lang="en-US" dirty="0"/>
          </a:p>
          <a:p>
            <a:r>
              <a:rPr lang="en-US" dirty="0"/>
              <a:t>I want to bring up something super important that we will continue discussing with the harm reduction train the trainer, but we can certainly start the conversation now. </a:t>
            </a:r>
          </a:p>
          <a:p>
            <a:endParaRPr lang="en-US" dirty="0"/>
          </a:p>
          <a:p>
            <a:r>
              <a:rPr lang="en-US" dirty="0"/>
              <a:t>When we are discussing or providing education in the community make sure you are extremely careful about your language around harm reduction. According to legislation, all services should be summed up and referred to as harm reduction programming and we need avoid terms such as syringe or needle altogether. </a:t>
            </a:r>
          </a:p>
          <a:p>
            <a:endParaRPr lang="en-US" dirty="0"/>
          </a:p>
          <a:p>
            <a:r>
              <a:rPr lang="en-US" dirty="0"/>
              <a:t>It is super important avoid those terms even if equipment exchange is what a particular harm reduction program is centered around. </a:t>
            </a:r>
          </a:p>
          <a:p>
            <a:endParaRPr lang="en-US" dirty="0"/>
          </a:p>
          <a:p>
            <a:r>
              <a:rPr lang="en-US" dirty="0"/>
              <a:t>We want to be respectful of this current harm reduction legislation because it does sunset in 5 years, and when that happens we really need legislation to pass again and hopefully further expand services. Fingers crossed, if we really work on reducing stigma around drug use and individuals with substance use disorder, in 5 years the community will feel more humility and receptive to particular verbiage and program descriptions. </a:t>
            </a:r>
          </a:p>
          <a:p>
            <a:endParaRPr lang="en-US" dirty="0"/>
          </a:p>
          <a:p>
            <a:r>
              <a:rPr lang="en-US" dirty="0"/>
              <a:t>Feel free to discuss or ask questions this or anything else </a:t>
            </a:r>
          </a:p>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8</a:t>
            </a:fld>
            <a:endParaRPr lang="en-US" dirty="0"/>
          </a:p>
        </p:txBody>
      </p:sp>
    </p:spTree>
    <p:extLst>
      <p:ext uri="{BB962C8B-B14F-4D97-AF65-F5344CB8AC3E}">
        <p14:creationId xmlns:p14="http://schemas.microsoft.com/office/powerpoint/2010/main" val="7412881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Nonsterile injections can lead to transmission of HIV, viral hepatitis, bacterial, and fungal infections and other complications.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By providing access to sterile injection equipment, Harm Reduction Programs help people prevent transmitting bloodborne and other infections when they inject drugs.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In addition to being at risk for HIV, viral hepatitis, and other blood-borne and sexually transmitted infections, people who inject drugs can get other serious, life-threatening, and costly health problems, such as infections of the heart valves (endocarditis), serious skin infections, and deep tissue abscesses.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Arial" panose="020B0604020202020204" pitchFamily="34" charset="0"/>
                <a:cs typeface="Arial" panose="020B0604020202020204" pitchFamily="34" charset="0"/>
              </a:rPr>
              <a:t>Access to sterile supplies can help prevent these infections, and health care provided within Harm Reduction Programs can catch these problems early and provide easy-to-access treatment to a population that may be reluctant to go to a hospital or seek other medical care.</a:t>
            </a:r>
          </a:p>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38</a:t>
            </a:fld>
            <a:endParaRPr lang="en-US" dirty="0"/>
          </a:p>
        </p:txBody>
      </p:sp>
    </p:spTree>
    <p:extLst>
      <p:ext uri="{BB962C8B-B14F-4D97-AF65-F5344CB8AC3E}">
        <p14:creationId xmlns:p14="http://schemas.microsoft.com/office/powerpoint/2010/main" val="3356997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Do harm reduction programs reduce overdose?</a:t>
            </a:r>
          </a:p>
          <a:p>
            <a:endParaRPr lang="en-US" b="1" dirty="0"/>
          </a:p>
          <a:p>
            <a:pPr marL="171450" indent="-171450">
              <a:buFont typeface="Arial" panose="020B0604020202020204" pitchFamily="34" charset="0"/>
              <a:buChar char="•"/>
            </a:pPr>
            <a:r>
              <a:rPr lang="en-US" dirty="0"/>
              <a:t>Research indicates utilizing HR services decrease risk of overdose.</a:t>
            </a:r>
          </a:p>
          <a:p>
            <a:pPr marL="171450" indent="-171450">
              <a:buFont typeface="Arial" panose="020B0604020202020204" pitchFamily="34" charset="0"/>
              <a:buChar char="•"/>
            </a:pPr>
            <a:r>
              <a:rPr lang="en-US" dirty="0"/>
              <a:t>In fact individuals who inject substances and utilize harm reduction services are more likely to enter treatment, and reduce substance use</a:t>
            </a:r>
          </a:p>
          <a:p>
            <a:pPr marL="171450" indent="-171450">
              <a:buFont typeface="Arial" panose="020B0604020202020204" pitchFamily="34" charset="0"/>
              <a:buChar char="•"/>
            </a:pPr>
            <a:r>
              <a:rPr lang="en-US" dirty="0"/>
              <a:t>They are also three times more likely to reduce or stop illicit substance injection than individuals who don’t use harm reduction services</a:t>
            </a:r>
          </a:p>
          <a:p>
            <a:endParaRPr lang="en-US" dirty="0"/>
          </a:p>
          <a:p>
            <a:r>
              <a:rPr lang="en-US" dirty="0"/>
              <a:t>In addition harm reduction programming play a key role in providing education to prevent overdose by educating clients and community members on identifying an overdose and administering opioid reversal agents such as Narcan</a:t>
            </a:r>
          </a:p>
        </p:txBody>
      </p:sp>
      <p:sp>
        <p:nvSpPr>
          <p:cNvPr id="4" name="Slide Number Placeholder 3"/>
          <p:cNvSpPr>
            <a:spLocks noGrp="1"/>
          </p:cNvSpPr>
          <p:nvPr>
            <p:ph type="sldNum" sz="quarter" idx="5"/>
          </p:nvPr>
        </p:nvSpPr>
        <p:spPr/>
        <p:txBody>
          <a:bodyPr/>
          <a:lstStyle/>
          <a:p>
            <a:fld id="{D8B40B08-8BBB-504C-BAD2-61931D34972B}" type="slidenum">
              <a:rPr lang="en-US" smtClean="0"/>
              <a:t>39</a:t>
            </a:fld>
            <a:endParaRPr lang="en-US" dirty="0"/>
          </a:p>
        </p:txBody>
      </p:sp>
    </p:spTree>
    <p:extLst>
      <p:ext uri="{BB962C8B-B14F-4D97-AF65-F5344CB8AC3E}">
        <p14:creationId xmlns:p14="http://schemas.microsoft.com/office/powerpoint/2010/main" val="998615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effectLst/>
                <a:latin typeface="Arial" panose="020B0604020202020204" pitchFamily="34" charset="0"/>
                <a:ea typeface="Calibri" panose="020F0502020204030204" pitchFamily="34" charset="0"/>
                <a:cs typeface="Arial" panose="020B0604020202020204" pitchFamily="34" charset="0"/>
              </a:rPr>
              <a:t>Good Samaritan drug overdose laws provide immunity from prosecution, for drug possession, when individuals who are experiencing or witnessing an overdose seek emergency services</a:t>
            </a:r>
          </a:p>
          <a:p>
            <a:endParaRPr lang="en-US" sz="1200" b="1" dirty="0">
              <a:effectLst/>
              <a:latin typeface="Arial" panose="020B0604020202020204" pitchFamily="34" charset="0"/>
              <a:ea typeface="Calibri" panose="020F0502020204030204" pitchFamily="34" charset="0"/>
              <a:cs typeface="Arial" panose="020B0604020202020204" pitchFamily="34" charset="0"/>
            </a:endParaRPr>
          </a:p>
          <a:p>
            <a:r>
              <a:rPr lang="en-US" sz="1200" b="1" dirty="0">
                <a:effectLst/>
                <a:latin typeface="Arial" panose="020B0604020202020204" pitchFamily="34" charset="0"/>
                <a:ea typeface="Calibri" panose="020F0502020204030204" pitchFamily="34" charset="0"/>
                <a:cs typeface="Arial" panose="020B0604020202020204" pitchFamily="34" charset="0"/>
              </a:rPr>
              <a:t>-Many bystanders delay calling 911 increasing risk of overdose or what I’ve seen often people are just left at the door or in the lobby and sometimes in the parking lot of the ER</a:t>
            </a:r>
          </a:p>
          <a:p>
            <a:endParaRPr lang="en-US" sz="1200" b="1" dirty="0">
              <a:effectLst/>
              <a:latin typeface="Arial" panose="020B0604020202020204" pitchFamily="34" charset="0"/>
              <a:ea typeface="Calibri" panose="020F0502020204030204" pitchFamily="34" charset="0"/>
              <a:cs typeface="Arial" panose="020B0604020202020204" pitchFamily="34" charset="0"/>
            </a:endParaRPr>
          </a:p>
          <a:p>
            <a:r>
              <a:rPr lang="en-US" sz="1200" b="1" dirty="0">
                <a:effectLst/>
                <a:latin typeface="Arial" panose="020B0604020202020204" pitchFamily="34" charset="0"/>
                <a:ea typeface="Calibri" panose="020F0502020204030204" pitchFamily="34" charset="0"/>
                <a:cs typeface="Arial" panose="020B0604020202020204" pitchFamily="34" charset="0"/>
              </a:rPr>
              <a:t>Good Samaritan laws vary by state; some states provide expansive protection whiles others may offer less sizable security. </a:t>
            </a:r>
          </a:p>
          <a:p>
            <a:r>
              <a:rPr lang="en-US" sz="1200" dirty="0">
                <a:effectLst/>
                <a:latin typeface="Arial" panose="020B0604020202020204" pitchFamily="34" charset="0"/>
                <a:ea typeface="Calibri" panose="020F0502020204030204" pitchFamily="34" charset="0"/>
                <a:cs typeface="Arial" panose="020B0604020202020204" pitchFamily="34" charset="0"/>
              </a:rPr>
              <a:t>-40 states and the District of Columbia have enacted some form of a Good Samaritan or 911 drug immunity law</a:t>
            </a:r>
          </a:p>
          <a:p>
            <a:r>
              <a:rPr lang="en-US" sz="1200" dirty="0">
                <a:latin typeface="Arial" panose="020B0604020202020204" pitchFamily="34" charset="0"/>
                <a:cs typeface="Arial" panose="020B0604020202020204" pitchFamily="34" charset="0"/>
              </a:rPr>
              <a:t>-Research suggest that individuals who use substances and learn about Good Samaritan laws, are more likely to call 911 during an overdose</a:t>
            </a:r>
          </a:p>
          <a:p>
            <a:r>
              <a:rPr lang="en-US" sz="1200" dirty="0">
                <a:latin typeface="Arial" panose="020B0604020202020204" pitchFamily="34" charset="0"/>
                <a:cs typeface="Arial" panose="020B0604020202020204" pitchFamily="34" charset="0"/>
              </a:rPr>
              <a:t>-law enforcement officers in states that have adopted Good Samaritan laws report that these laws have improved citizens’ image of law enforcement</a:t>
            </a:r>
          </a:p>
          <a:p>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40</a:t>
            </a:fld>
            <a:endParaRPr lang="en-US" dirty="0"/>
          </a:p>
        </p:txBody>
      </p:sp>
    </p:spTree>
    <p:extLst>
      <p:ext uri="{BB962C8B-B14F-4D97-AF65-F5344CB8AC3E}">
        <p14:creationId xmlns:p14="http://schemas.microsoft.com/office/powerpoint/2010/main" val="29124113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slide represents the verbiage seen on Oklahoma’s Good Samaritan Law</a:t>
            </a:r>
          </a:p>
          <a:p>
            <a:endParaRPr lang="en-US" b="1" dirty="0"/>
          </a:p>
          <a:p>
            <a:r>
              <a:rPr lang="en-US" dirty="0"/>
              <a:t>A peace officer shall not take a person into custody based solely on the commission of an offense involving a controlled substance if:</a:t>
            </a:r>
          </a:p>
          <a:p>
            <a:endParaRPr lang="en-US" dirty="0"/>
          </a:p>
          <a:p>
            <a:r>
              <a:rPr lang="en-US" dirty="0"/>
              <a:t>The individual appears to be in need, due to the use of a controlled dangerous substance</a:t>
            </a:r>
          </a:p>
          <a:p>
            <a:endParaRPr lang="en-US" dirty="0"/>
          </a:p>
          <a:p>
            <a:r>
              <a:rPr lang="en-US" dirty="0"/>
              <a:t>And</a:t>
            </a:r>
          </a:p>
          <a:p>
            <a:endParaRPr lang="en-US" dirty="0"/>
          </a:p>
          <a:p>
            <a:r>
              <a:rPr lang="en-US" dirty="0"/>
              <a:t>The person</a:t>
            </a:r>
          </a:p>
          <a:p>
            <a:pPr marL="171450" indent="-171450">
              <a:buFont typeface="Arial" panose="020B0604020202020204" pitchFamily="34" charset="0"/>
              <a:buChar char="•"/>
            </a:pPr>
            <a:r>
              <a:rPr lang="en-US" dirty="0"/>
              <a:t>Provides their full name and relevant information</a:t>
            </a:r>
          </a:p>
          <a:p>
            <a:pPr marL="171450" indent="-171450">
              <a:buFont typeface="Arial" panose="020B0604020202020204" pitchFamily="34" charset="0"/>
              <a:buChar char="•"/>
            </a:pPr>
            <a:r>
              <a:rPr lang="en-US" dirty="0"/>
              <a:t>Remains at the scene with the individual in need</a:t>
            </a:r>
          </a:p>
          <a:p>
            <a:pPr marL="171450" indent="-171450">
              <a:buFont typeface="Arial" panose="020B0604020202020204" pitchFamily="34" charset="0"/>
              <a:buChar char="•"/>
            </a:pPr>
            <a:r>
              <a:rPr lang="en-US" dirty="0"/>
              <a:t>And if fully cooperative with EMS and officers</a:t>
            </a:r>
          </a:p>
          <a:p>
            <a:endParaRPr lang="en-US" dirty="0"/>
          </a:p>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41</a:t>
            </a:fld>
            <a:endParaRPr lang="en-US" dirty="0"/>
          </a:p>
        </p:txBody>
      </p:sp>
    </p:spTree>
    <p:extLst>
      <p:ext uri="{BB962C8B-B14F-4D97-AF65-F5344CB8AC3E}">
        <p14:creationId xmlns:p14="http://schemas.microsoft.com/office/powerpoint/2010/main" val="7069453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Fentanyl is a synthetic opioid 50 times stronger than heroin which means that consuming the same amount of fentanyl and heroin may impact the body differently depending on tolerance</a:t>
            </a:r>
          </a:p>
          <a:p>
            <a:endParaRPr lang="en-US" dirty="0"/>
          </a:p>
          <a:p>
            <a:r>
              <a:rPr lang="en-US" dirty="0"/>
              <a:t>Although fentanyl is a prescribed pain medication, mostly given in healthcare settings, the majority of fentanyl-related harm are linked to illicitly made fentanyl</a:t>
            </a:r>
          </a:p>
          <a:p>
            <a:r>
              <a:rPr lang="en-US" dirty="0"/>
              <a:t>It is commonly mixed with other drugs including heroin, meth, marijuana and cocaine because it is cheap to manufacture, but that means that it is common that individuals may not realize they have fentanyl in their supply increasing risk of overdoes</a:t>
            </a:r>
          </a:p>
          <a:p>
            <a:endParaRPr lang="en-US" dirty="0"/>
          </a:p>
          <a:p>
            <a:r>
              <a:rPr lang="en-US" dirty="0"/>
              <a:t>Please keep in mind that although fentanyl and its analogues are very potent opioids, it is not resistant to naloxone, Naloxone can and will work for fentanyl overdose although it may take more than one does for the individual to respond. </a:t>
            </a:r>
          </a:p>
          <a:p>
            <a:endParaRPr lang="en-US" dirty="0"/>
          </a:p>
          <a:p>
            <a:r>
              <a:rPr lang="en-US" b="1" i="0" dirty="0">
                <a:solidFill>
                  <a:srgbClr val="420C8E"/>
                </a:solidFill>
                <a:effectLst/>
                <a:latin typeface="Open Sans" panose="020B0606030504020204" pitchFamily="34" charset="0"/>
              </a:rPr>
              <a:t>The risk of fentanyl overdose or exposure to emergency responders is extremely low. </a:t>
            </a:r>
          </a:p>
          <a:p>
            <a:endParaRPr lang="en-US" b="1" i="0" dirty="0">
              <a:solidFill>
                <a:srgbClr val="420C8E"/>
              </a:solidFill>
              <a:effectLst/>
              <a:latin typeface="Open Sans" panose="020B0606030504020204" pitchFamily="34" charset="0"/>
            </a:endParaRPr>
          </a:p>
          <a:p>
            <a:r>
              <a:rPr lang="en-US" b="1" i="0" dirty="0">
                <a:solidFill>
                  <a:srgbClr val="420C8E"/>
                </a:solidFill>
                <a:effectLst/>
                <a:latin typeface="Open Sans" panose="020B0606030504020204" pitchFamily="34" charset="0"/>
              </a:rPr>
              <a:t>To date, there have not been reports of emergency responders developing signs or symptoms consistent with opioid toxicity from incidental contact with opioids. </a:t>
            </a:r>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42</a:t>
            </a:fld>
            <a:endParaRPr lang="en-US" dirty="0"/>
          </a:p>
        </p:txBody>
      </p:sp>
    </p:spTree>
    <p:extLst>
      <p:ext uri="{BB962C8B-B14F-4D97-AF65-F5344CB8AC3E}">
        <p14:creationId xmlns:p14="http://schemas.microsoft.com/office/powerpoint/2010/main" val="19875445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Stories about unintentional overdoses to first responders create hysteria, which creates the potential for delays in treatment of people who are sick from drugs. In the event of an overdose, every second counts. We need our bystanders, family, friends, and first responders to be empowered and equipped to act in case they witness an overdose. Hopefully through education, we can change this harmful narrative and encourage more people to act in time of crisis.</a:t>
            </a:r>
          </a:p>
          <a:p>
            <a:endParaRPr lang="en-US" dirty="0"/>
          </a:p>
          <a:p>
            <a:pPr algn="l" fontAlgn="base"/>
            <a:r>
              <a:rPr lang="en-US" b="1" i="0" dirty="0">
                <a:solidFill>
                  <a:srgbClr val="290044"/>
                </a:solidFill>
                <a:effectLst/>
                <a:latin typeface="inherit"/>
              </a:rPr>
              <a:t>Fentanyl powder is essentially not absorbed through skin, and would take massive amounts over long time to cause an overdose. Even in extremely potent fentanyl analogs</a:t>
            </a:r>
            <a:endParaRPr lang="en-US" b="0" i="0" dirty="0">
              <a:solidFill>
                <a:srgbClr val="290044"/>
              </a:solidFill>
              <a:effectLst/>
              <a:latin typeface="Open Sans" panose="020B0606030504020204" pitchFamily="34" charset="0"/>
            </a:endParaRPr>
          </a:p>
          <a:p>
            <a:pPr algn="l" fontAlgn="base"/>
            <a:endParaRPr lang="en-US" b="0" i="0" dirty="0">
              <a:solidFill>
                <a:srgbClr val="290044"/>
              </a:solidFill>
              <a:effectLst/>
              <a:latin typeface="Open Sans" panose="020B0606030504020204" pitchFamily="34" charset="0"/>
            </a:endParaRPr>
          </a:p>
          <a:p>
            <a:pPr algn="l" fontAlgn="base"/>
            <a:r>
              <a:rPr lang="en-US" b="0" i="0" dirty="0">
                <a:solidFill>
                  <a:srgbClr val="290044"/>
                </a:solidFill>
                <a:effectLst/>
                <a:latin typeface="Open Sans" panose="020B0606030504020204" pitchFamily="34" charset="0"/>
              </a:rPr>
              <a:t>“The fentanyl in the illicit drug supply comes in powder or solid form, and must have direct contact with mucous membranes or the bloodstream via snorting (inhalation), smoking, or injection to take effect. </a:t>
            </a:r>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43</a:t>
            </a:fld>
            <a:endParaRPr lang="en-US" dirty="0"/>
          </a:p>
        </p:txBody>
      </p:sp>
    </p:spTree>
    <p:extLst>
      <p:ext uri="{BB962C8B-B14F-4D97-AF65-F5344CB8AC3E}">
        <p14:creationId xmlns:p14="http://schemas.microsoft.com/office/powerpoint/2010/main" val="1332625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position statements have been released stating that overdose risk by first responders is not likely and to date there have not been any reports of emergency responders developing signs of overdose from contact with opioids</a:t>
            </a:r>
          </a:p>
        </p:txBody>
      </p:sp>
      <p:sp>
        <p:nvSpPr>
          <p:cNvPr id="4" name="Slide Number Placeholder 3"/>
          <p:cNvSpPr>
            <a:spLocks noGrp="1"/>
          </p:cNvSpPr>
          <p:nvPr>
            <p:ph type="sldNum" sz="quarter" idx="5"/>
          </p:nvPr>
        </p:nvSpPr>
        <p:spPr/>
        <p:txBody>
          <a:bodyPr/>
          <a:lstStyle/>
          <a:p>
            <a:fld id="{D8B40B08-8BBB-504C-BAD2-61931D34972B}" type="slidenum">
              <a:rPr lang="en-US" smtClean="0"/>
              <a:t>44</a:t>
            </a:fld>
            <a:endParaRPr lang="en-US" dirty="0"/>
          </a:p>
        </p:txBody>
      </p:sp>
    </p:spTree>
    <p:extLst>
      <p:ext uri="{BB962C8B-B14F-4D97-AF65-F5344CB8AC3E}">
        <p14:creationId xmlns:p14="http://schemas.microsoft.com/office/powerpoint/2010/main" val="38511722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45</a:t>
            </a:fld>
            <a:endParaRPr lang="en-US" dirty="0"/>
          </a:p>
        </p:txBody>
      </p:sp>
    </p:spTree>
    <p:extLst>
      <p:ext uri="{BB962C8B-B14F-4D97-AF65-F5344CB8AC3E}">
        <p14:creationId xmlns:p14="http://schemas.microsoft.com/office/powerpoint/2010/main" val="38899294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panose="020B0604020202020204" pitchFamily="34" charset="0"/>
                <a:cs typeface="Arial" panose="020B0604020202020204" pitchFamily="34" charset="0"/>
              </a:rPr>
              <a:t>Fentanyl Test Strips, is a type of “Drug checking” proven to reducing overdose risk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-Individuals using a substance, may have no idea that a powerful synthetic opioid could be present, and FTS are a simple, evidence-based method of testing the substance and averting drug overdose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t>
            </a:r>
            <a:r>
              <a:rPr lang="en-US" sz="1200" dirty="0">
                <a:effectLst/>
                <a:latin typeface="Arial" panose="020B0604020202020204" pitchFamily="34" charset="0"/>
                <a:ea typeface="Calibri" panose="020F0502020204030204" pitchFamily="34" charset="0"/>
                <a:cs typeface="Arial" panose="020B0604020202020204" pitchFamily="34" charset="0"/>
              </a:rPr>
              <a:t>Fentanyl test strips not only have the potential to reduce overdoses, but the process of obtaining them can bring individuals with substance use disorders in contact with a community organization or other harm reduction support for the first time and can lead to reduced risk for substance-related harms and improved health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-By testing a drug batch with a single fentanyl test strip, the individual is provided valuable information that can best support their unique situation: The user can choose to use a different batch, use less of the current batch, use in the presence of others, or make sure naloxone is on hand.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Arial" panose="020B0604020202020204" pitchFamily="34" charset="0"/>
              </a:rPr>
              <a:t>-Although the strips do not provide information on the exact amount of fentanyl present, testing can provide enough time, space, and information for an individual to contemplate their options. This alone can support a greater sense of empowerment over health, prompting safer behaviors and practices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46</a:t>
            </a:fld>
            <a:endParaRPr lang="en-US" dirty="0"/>
          </a:p>
        </p:txBody>
      </p:sp>
    </p:spTree>
    <p:extLst>
      <p:ext uri="{BB962C8B-B14F-4D97-AF65-F5344CB8AC3E}">
        <p14:creationId xmlns:p14="http://schemas.microsoft.com/office/powerpoint/2010/main" val="36124938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sng" dirty="0">
                <a:latin typeface="Arial" panose="020B0604020202020204" pitchFamily="34" charset="0"/>
                <a:cs typeface="Arial" panose="020B0604020202020204" pitchFamily="34" charset="0"/>
              </a:rPr>
              <a:t>Naloxone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Naloxone </a:t>
            </a:r>
            <a:r>
              <a:rPr lang="en-US" sz="1200" kern="1200" dirty="0">
                <a:solidFill>
                  <a:schemeClr val="tx1"/>
                </a:solidFill>
                <a:effectLst/>
                <a:latin typeface="Arial" panose="020B0604020202020204" pitchFamily="34" charset="0"/>
                <a:ea typeface="+mn-ea"/>
                <a:cs typeface="Arial" panose="020B0604020202020204" pitchFamily="34" charset="0"/>
              </a:rPr>
              <a:t>(also known by the brand name Narcan) is a medication called an opioid antagonist, which means it is able to knock the opioids off the brain’s opioid receptors allowing the person to breath again, and quickly and safely reverses an opioid overdose</a:t>
            </a:r>
          </a:p>
          <a:p>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Naloxone only works for opioid overdoses. If the overdose is a result of using both alcohol and opioids, administering naloxone might help by addressing the opioid part of the overdose.</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Naloxone is a non-addictive prescription medication with no harmful side effects</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It only works if a person has opioids in their system; it has no effect if opioids are absent</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There is no potential for abuse</a:t>
            </a: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And can be injected in a muscle, vein, under the skin, or sprayed into the nose.  And lasts 20-90 minutes</a:t>
            </a:r>
            <a:endParaRPr lang="en-US" dirty="0">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47</a:t>
            </a:fld>
            <a:endParaRPr lang="en-US" dirty="0"/>
          </a:p>
        </p:txBody>
      </p:sp>
    </p:spTree>
    <p:extLst>
      <p:ext uri="{BB962C8B-B14F-4D97-AF65-F5344CB8AC3E}">
        <p14:creationId xmlns:p14="http://schemas.microsoft.com/office/powerpoint/2010/main" val="2473901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9</a:t>
            </a:fld>
            <a:endParaRPr lang="en-US" dirty="0"/>
          </a:p>
        </p:txBody>
      </p:sp>
    </p:spTree>
    <p:extLst>
      <p:ext uri="{BB962C8B-B14F-4D97-AF65-F5344CB8AC3E}">
        <p14:creationId xmlns:p14="http://schemas.microsoft.com/office/powerpoint/2010/main" val="8354735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sng" dirty="0">
                <a:latin typeface="Arial" panose="020B0604020202020204" pitchFamily="34" charset="0"/>
                <a:cs typeface="Arial" panose="020B0604020202020204" pitchFamily="34" charset="0"/>
              </a:rPr>
              <a:t>Overdose Response and Naloxone Administration</a:t>
            </a:r>
          </a:p>
          <a:p>
            <a:r>
              <a:rPr lang="en-US" sz="1200" b="1" kern="1200" dirty="0">
                <a:solidFill>
                  <a:schemeClr val="tx1"/>
                </a:solidFill>
                <a:effectLst/>
                <a:latin typeface="Arial" panose="020B0604020202020204" pitchFamily="34" charset="0"/>
                <a:ea typeface="+mn-ea"/>
                <a:cs typeface="Arial" panose="020B0604020202020204" pitchFamily="34" charset="0"/>
              </a:rPr>
              <a:t>If there is suspicion of overdose</a:t>
            </a:r>
            <a:r>
              <a:rPr lang="en-US" sz="1200" kern="1200" dirty="0">
                <a:solidFill>
                  <a:schemeClr val="tx1"/>
                </a:solidFill>
                <a:effectLst/>
                <a:latin typeface="Arial" panose="020B0604020202020204" pitchFamily="34" charset="0"/>
                <a:ea typeface="+mn-ea"/>
                <a:cs typeface="Arial" panose="020B0604020202020204" pitchFamily="34" charset="0"/>
              </a:rPr>
              <a:t>, call 911 immediately and administer Naloxone</a:t>
            </a:r>
          </a:p>
          <a:p>
            <a:pPr marL="171450" indent="-171450">
              <a:buFont typeface="Arial" panose="020B0604020202020204" pitchFamily="34" charset="0"/>
              <a:buChar char="•"/>
            </a:pPr>
            <a:endParaRPr lang="en-US" sz="120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A second dose can be given if the person continues to be non responsive</a:t>
            </a: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Naloxone only lasts between 20-90 minutes and often the effects of the opioids last much longer, so is possible that after the naloxone wears off the overdose could recur.</a:t>
            </a:r>
          </a:p>
          <a:p>
            <a:pPr marL="171450" indent="-171450">
              <a:buFont typeface="Arial" panose="020B0604020202020204" pitchFamily="34" charset="0"/>
              <a:buChar char="•"/>
            </a:pPr>
            <a:endParaRPr lang="en-US" sz="120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If the person refuses aftercare from EMS, it is important that someone stays with them and waits out the risk period in case another dose is needed.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anose="020B0604020202020204" pitchFamily="34" charset="0"/>
                <a:ea typeface="+mn-ea"/>
                <a:cs typeface="Arial" panose="020B0604020202020204" pitchFamily="34" charset="0"/>
              </a:rPr>
              <a:t>After giving someone naloxone, they often wake up feeling symptoms of withdrawal and may want to use again right away. It is very important that a person does not use again immediately, to avoid a second overdose, or re-sedation.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Remember that naloxone administration may be repeated without harm if the person goes out again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48</a:t>
            </a:fld>
            <a:endParaRPr lang="en-US" dirty="0"/>
          </a:p>
        </p:txBody>
      </p:sp>
    </p:spTree>
    <p:extLst>
      <p:ext uri="{BB962C8B-B14F-4D97-AF65-F5344CB8AC3E}">
        <p14:creationId xmlns:p14="http://schemas.microsoft.com/office/powerpoint/2010/main" val="23275889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OSDH supplies ambulance services, fire departments, and volunteer fire departments Naloxone through our Naloxone Project. All you guys have to do is refer any EMS personnel to me or Jeannie and we will make sure their questions are answered and they receive Naloxone.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you guys don’t have to do anything more than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to give you an overview of what happens on our end: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When an agency wants to receive Narcan, we have all the all agency staff watch an online training video, then and they must sign an annual MOA with us.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Once they have all staff watch the video and I receive their signed MOA I will place an order with our pharmacy to mail 1 kit (which is 2 doses) for every active agency vehicle.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they use a dose, they fill out what we call a usage form and once I receive that form I will immediately order them a new dose.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they have an expired dose or kit all they have to do is contact me and I will send them a replacement kit.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They keep and dispose of the expired kit per their agency protocol for expired medications. </a:t>
            </a:r>
          </a:p>
        </p:txBody>
      </p:sp>
      <p:sp>
        <p:nvSpPr>
          <p:cNvPr id="4" name="Slide Number Placeholder 3"/>
          <p:cNvSpPr>
            <a:spLocks noGrp="1"/>
          </p:cNvSpPr>
          <p:nvPr>
            <p:ph type="sldNum" sz="quarter" idx="5"/>
          </p:nvPr>
        </p:nvSpPr>
        <p:spPr/>
        <p:txBody>
          <a:bodyPr/>
          <a:lstStyle/>
          <a:p>
            <a:fld id="{D8B40B08-8BBB-504C-BAD2-61931D34972B}" type="slidenum">
              <a:rPr lang="en-US" smtClean="0"/>
              <a:t>49</a:t>
            </a:fld>
            <a:endParaRPr lang="en-US"/>
          </a:p>
        </p:txBody>
      </p:sp>
    </p:spTree>
    <p:extLst>
      <p:ext uri="{BB962C8B-B14F-4D97-AF65-F5344CB8AC3E}">
        <p14:creationId xmlns:p14="http://schemas.microsoft.com/office/powerpoint/2010/main" val="3813911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sng" dirty="0">
                <a:latin typeface="Arial" panose="020B0604020202020204" pitchFamily="34" charset="0"/>
                <a:cs typeface="Arial" panose="020B0604020202020204" pitchFamily="34" charset="0"/>
              </a:rPr>
              <a:t>Identifying an Overdose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The line between being very high and an overdose </a:t>
            </a:r>
            <a:r>
              <a:rPr lang="en-US" sz="1200" kern="1200" dirty="0">
                <a:solidFill>
                  <a:schemeClr val="tx1"/>
                </a:solidFill>
                <a:effectLst/>
                <a:latin typeface="Arial" panose="020B0604020202020204" pitchFamily="34" charset="0"/>
                <a:ea typeface="+mn-ea"/>
                <a:cs typeface="Arial" panose="020B0604020202020204" pitchFamily="34" charset="0"/>
              </a:rPr>
              <a:t>is about responsiveness. If someone seems very high and it is getting harder for them to stay awake, it is important that they are not left alone. If the person is still conscious, walk them around, keep them awake, and monitor their breathing.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Overdose signs and symptoms are going to be very specific to the substance especially if distinguishing between a stimulant like meth and a depressant like fentanyl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Overdose signs to look for with an opioid could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anose="020B0604020202020204" pitchFamily="34" charset="0"/>
                <a:ea typeface="+mn-ea"/>
                <a:cs typeface="Arial" panose="020B0604020202020204" pitchFamily="34" charset="0"/>
              </a:rPr>
              <a:t>Unresponsive to stimulation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anose="020B0604020202020204" pitchFamily="34" charset="0"/>
                <a:ea typeface="+mn-ea"/>
                <a:cs typeface="Arial" panose="020B0604020202020204" pitchFamily="34" charset="0"/>
              </a:rPr>
              <a:t>Fingernails and lips turn blue or purplish black. For lighter skinned people, the skin tone turns bluish purple, for darker skinned people, it turns grayish or ashen.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anose="020B0604020202020204" pitchFamily="34" charset="0"/>
                <a:ea typeface="+mn-ea"/>
                <a:cs typeface="Arial" panose="020B0604020202020204" pitchFamily="34" charset="0"/>
              </a:rPr>
              <a:t>Breathing is very slow and shallow, erratic, or has stopped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anose="020B0604020202020204" pitchFamily="34" charset="0"/>
                <a:ea typeface="+mn-ea"/>
                <a:cs typeface="Arial" panose="020B0604020202020204" pitchFamily="34" charset="0"/>
              </a:rPr>
              <a:t>Choking sounds, or a snore-like gurgling noise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anose="020B0604020202020204" pitchFamily="34" charset="0"/>
                <a:ea typeface="+mn-ea"/>
                <a:cs typeface="Arial" panose="020B0604020202020204" pitchFamily="34" charset="0"/>
              </a:rPr>
              <a:t>Body is very limp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anose="020B0604020202020204" pitchFamily="34" charset="0"/>
                <a:ea typeface="+mn-ea"/>
                <a:cs typeface="Arial" panose="020B0604020202020204" pitchFamily="34" charset="0"/>
              </a:rPr>
              <a:t>Changes in body temperature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anose="020B0604020202020204" pitchFamily="34" charset="0"/>
                <a:ea typeface="+mn-ea"/>
                <a:cs typeface="Arial" panose="020B0604020202020204" pitchFamily="34" charset="0"/>
              </a:rPr>
              <a:t>Vomiting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anose="020B0604020202020204" pitchFamily="34" charset="0"/>
                <a:ea typeface="+mn-ea"/>
                <a:cs typeface="Arial" panose="020B0604020202020204" pitchFamily="34" charset="0"/>
              </a:rPr>
              <a:t>Confusion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anose="020B0604020202020204" pitchFamily="34" charset="0"/>
                <a:ea typeface="+mn-ea"/>
                <a:cs typeface="Arial" panose="020B0604020202020204" pitchFamily="34" charset="0"/>
              </a:rPr>
              <a:t>Fentanyl overdose can occasionally cause rapid rigidity of the chest so they could feel a very tight chest and shortness of breath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Stimulant overdoses also referred to as overamping, look very different and often feel very different to the individual experiencing the overdose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Arial" panose="020B0604020202020204" pitchFamily="34" charset="0"/>
                <a:ea typeface="+mn-ea"/>
                <a:cs typeface="Arial" panose="020B0604020202020204" pitchFamily="34" charset="0"/>
              </a:rPr>
              <a:t>Taking high doses of a stimulant can raise a person’s body temperature and blood pressure to dangerous levels and make the heart beat irregularly. This can lead to seizures, heart failure, hyperthermia, and death. In my experience deaths from meth are usually cardiac related.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Some signs and symptoms to look for when trying to determine if someone is endanger of taking too much of a stimulant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anose="020B0604020202020204" pitchFamily="34" charset="0"/>
                <a:ea typeface="+mn-ea"/>
                <a:cs typeface="Arial" panose="020B0604020202020204" pitchFamily="34" charset="0"/>
              </a:rPr>
              <a:t>Unable to stay still/often they don’t sleep for long periods of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anose="020B0604020202020204" pitchFamily="34" charset="0"/>
                <a:ea typeface="+mn-ea"/>
                <a:cs typeface="Arial" panose="020B0604020202020204" pitchFamily="34" charset="0"/>
              </a:rPr>
              <a:t>Chest pain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anose="020B0604020202020204" pitchFamily="34" charset="0"/>
                <a:ea typeface="+mn-ea"/>
                <a:cs typeface="Arial" panose="020B0604020202020204" pitchFamily="34" charset="0"/>
              </a:rPr>
              <a:t>Irregular breathing/short of breath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anose="020B0604020202020204" pitchFamily="34" charset="0"/>
                <a:ea typeface="+mn-ea"/>
                <a:cs typeface="Arial" panose="020B0604020202020204" pitchFamily="34" charset="0"/>
              </a:rPr>
              <a:t>High body temperature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anose="020B0604020202020204" pitchFamily="34" charset="0"/>
                <a:ea typeface="+mn-ea"/>
                <a:cs typeface="Arial" panose="020B0604020202020204" pitchFamily="34" charset="0"/>
              </a:rPr>
              <a:t>Fast heart rate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Arial" panose="020B0604020202020204" pitchFamily="34" charset="0"/>
                <a:ea typeface="+mn-ea"/>
                <a:cs typeface="Arial" panose="020B0604020202020204" pitchFamily="34" charset="0"/>
              </a:rPr>
              <a:t>Psychosis, confusion and agitation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kern="1200" dirty="0">
                <a:solidFill>
                  <a:schemeClr val="tx1"/>
                </a:solidFill>
                <a:effectLst/>
                <a:latin typeface="Arial" panose="020B0604020202020204" pitchFamily="34" charset="0"/>
                <a:ea typeface="+mn-ea"/>
                <a:cs typeface="Arial" panose="020B0604020202020204" pitchFamily="34" charset="0"/>
              </a:rPr>
              <a:t>If you suspect an overdose, DO NOT leave the person alone and DO NOT delay calling 911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52</a:t>
            </a:fld>
            <a:endParaRPr lang="en-US" dirty="0"/>
          </a:p>
        </p:txBody>
      </p:sp>
    </p:spTree>
    <p:extLst>
      <p:ext uri="{BB962C8B-B14F-4D97-AF65-F5344CB8AC3E}">
        <p14:creationId xmlns:p14="http://schemas.microsoft.com/office/powerpoint/2010/main" val="23814311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54</a:t>
            </a:fld>
            <a:endParaRPr lang="en-US"/>
          </a:p>
        </p:txBody>
      </p:sp>
    </p:spTree>
    <p:extLst>
      <p:ext uri="{BB962C8B-B14F-4D97-AF65-F5344CB8AC3E}">
        <p14:creationId xmlns:p14="http://schemas.microsoft.com/office/powerpoint/2010/main" val="27197532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D4FEFF-2C0B-4600-BFC9-9A878815FC3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34965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724456A-748B-4311-A605-07CCAFF87E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6530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If speaker has no slides leave this slide up while they are speaking.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CFA40E-6170-4873-86F7-EF21F356E5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2157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Explain graph</a:t>
            </a:r>
          </a:p>
          <a:p>
            <a:pPr marL="171450" indent="-171450">
              <a:buFontTx/>
              <a:buChar char="-"/>
            </a:pPr>
            <a:r>
              <a:rPr lang="en-US" dirty="0"/>
              <a:t>Prior</a:t>
            </a:r>
            <a:r>
              <a:rPr lang="en-US" baseline="0" dirty="0"/>
              <a:t> to 2016, OK rates were much higher than the national rates (national rate increases largely due to increases in illicit fentanyl)</a:t>
            </a:r>
          </a:p>
          <a:p>
            <a:pPr marL="628650" lvl="1" indent="-171450">
              <a:buFontTx/>
              <a:buChar char="-"/>
            </a:pPr>
            <a:r>
              <a:rPr lang="en-US" baseline="0" dirty="0"/>
              <a:t>Reduction in OK DO rates from 2016-2019 with an increase happening 2019-2020 of 16% increase compared to the US at a 31% increase.</a:t>
            </a:r>
          </a:p>
          <a:p>
            <a:pPr marL="628650" lvl="1" indent="-171450">
              <a:buFontTx/>
              <a:buChar char="-"/>
            </a:pPr>
            <a:r>
              <a:rPr lang="en-US" baseline="0" dirty="0"/>
              <a:t>2009, OK had the 2nd highest DO rate ; 2019 OK had the 33rd highest OK DO rate</a:t>
            </a:r>
          </a:p>
          <a:p>
            <a:pPr marL="1085850" lvl="2" indent="-171450">
              <a:buFontTx/>
              <a:buChar char="-"/>
            </a:pPr>
            <a:r>
              <a:rPr lang="en-US" baseline="0" dirty="0"/>
              <a:t>2000, 237 DO deaths</a:t>
            </a:r>
          </a:p>
          <a:p>
            <a:pPr marL="1085850" lvl="2" indent="-171450">
              <a:buFontTx/>
              <a:buChar char="-"/>
            </a:pPr>
            <a:r>
              <a:rPr lang="en-US" baseline="0" dirty="0"/>
              <a:t>2016, 813</a:t>
            </a:r>
          </a:p>
          <a:p>
            <a:pPr marL="1085850" lvl="2" indent="-171450">
              <a:buFontTx/>
              <a:buChar char="-"/>
            </a:pPr>
            <a:r>
              <a:rPr lang="en-US" baseline="0" dirty="0"/>
              <a:t>2017, 775</a:t>
            </a:r>
          </a:p>
          <a:p>
            <a:pPr marL="1085850" lvl="2" indent="-171450">
              <a:buFontTx/>
              <a:buChar char="-"/>
            </a:pPr>
            <a:r>
              <a:rPr lang="en-US" baseline="0" dirty="0"/>
              <a:t>2018, 716</a:t>
            </a:r>
          </a:p>
          <a:p>
            <a:pPr marL="1085850" lvl="2" indent="-171450">
              <a:buFontTx/>
              <a:buChar char="-"/>
            </a:pPr>
            <a:r>
              <a:rPr lang="en-US" baseline="0" dirty="0"/>
              <a:t>2019, 645</a:t>
            </a:r>
          </a:p>
          <a:p>
            <a:pPr marL="1085850" lvl="2" indent="-171450">
              <a:buFontTx/>
              <a:buChar char="-"/>
            </a:pPr>
            <a:r>
              <a:rPr lang="en-US" baseline="0" dirty="0"/>
              <a:t>2020, 762 (WONDER for 2020 and WISQARS for above – WIQARS doesn’t have 2020 data yet)</a:t>
            </a:r>
          </a:p>
          <a:p>
            <a:pPr marL="171450" lvl="0" indent="-171450">
              <a:buFontTx/>
              <a:buChar char="-"/>
            </a:pPr>
            <a:r>
              <a:rPr lang="en-US" baseline="0" dirty="0"/>
              <a:t>Majority of DO deaths in OK are unintentional (Due to differences in data collection among states, all intents are included for national-level comparison)</a:t>
            </a:r>
          </a:p>
          <a:p>
            <a:pPr marL="628650" lvl="1" indent="-171450">
              <a:buFontTx/>
              <a:buChar char="-"/>
            </a:pPr>
            <a:r>
              <a:rPr lang="en-US" baseline="0" dirty="0"/>
              <a:t>Explain unintentional/accidental</a:t>
            </a:r>
          </a:p>
          <a:p>
            <a:pPr marL="628650" lvl="1" indent="-171450">
              <a:buFontTx/>
              <a:buChar char="-"/>
            </a:pPr>
            <a:r>
              <a:rPr lang="en-US" baseline="0" dirty="0"/>
              <a:t>Important in the context of prevention/intervention</a:t>
            </a:r>
          </a:p>
          <a:p>
            <a:pPr marL="171450" lvl="0" indent="-171450">
              <a:buFontTx/>
              <a:buChar char="-"/>
            </a:pPr>
            <a:endParaRPr lang="en-US" baseline="0" dirty="0"/>
          </a:p>
          <a:p>
            <a:pPr marL="628650" lvl="1" indent="-171450">
              <a:buFontTx/>
              <a:buChar char="-"/>
            </a:pPr>
            <a:endParaRPr lang="en-US" baseline="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40B08-8BBB-504C-BAD2-61931D349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936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t>This slide is an overview of drug overdose death by type of drug in OK from 2011-2020</a:t>
            </a:r>
          </a:p>
          <a:p>
            <a:pPr marL="171450" indent="-171450">
              <a:buFontTx/>
              <a:buChar char="-"/>
            </a:pPr>
            <a:r>
              <a:rPr lang="en-US" b="1" baseline="0" dirty="0"/>
              <a:t>Keep in mind, the majority of overdose deaths in Oklahoma are unintentional or accidental </a:t>
            </a:r>
            <a:endParaRPr lang="en-US" baseline="0" dirty="0"/>
          </a:p>
          <a:p>
            <a:pPr marL="171450" indent="-171450">
              <a:buFontTx/>
              <a:buChar char="-"/>
            </a:pPr>
            <a:r>
              <a:rPr lang="en-US" baseline="0" dirty="0"/>
              <a:t>From 2019 to 2020 alone, the number of drug </a:t>
            </a:r>
            <a:r>
              <a:rPr lang="en-US" b="1" baseline="0" dirty="0"/>
              <a:t>overdose deaths increased by 29%</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And The number of </a:t>
            </a:r>
            <a:r>
              <a:rPr lang="en-US" b="1" dirty="0"/>
              <a:t>methamphetamine overdose deaths increased by 38%</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baseline="0" dirty="0"/>
              <a:t>Also keep in mind that the majority of DO deaths in OK involve one substance</a:t>
            </a:r>
          </a:p>
          <a:p>
            <a:pPr marL="171450" indent="-171450">
              <a:buFontTx/>
              <a:buChar char="-"/>
            </a:pPr>
            <a:endParaRPr lang="en-US" b="1" baseline="0" dirty="0"/>
          </a:p>
          <a:p>
            <a:pPr marL="171450" indent="-171450">
              <a:buFontTx/>
              <a:buChar char="-"/>
            </a:pPr>
            <a:r>
              <a:rPr lang="en-US" baseline="0" dirty="0"/>
              <a:t>The green line on this slide represents opioid use, which includes both prescription and illicit</a:t>
            </a:r>
          </a:p>
          <a:p>
            <a:pPr marL="628650" lvl="1" indent="-171450">
              <a:buFontTx/>
              <a:buChar char="-"/>
            </a:pPr>
            <a:r>
              <a:rPr lang="en-US" baseline="0" dirty="0"/>
              <a:t>Prescription opiates: those prescribed by providers to treat moderate to severe pain (oxycodone, hydrocodone, morphine, methadone)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aseline="0" dirty="0"/>
              <a:t>Heroin is an illegal opioid</a:t>
            </a:r>
          </a:p>
          <a:p>
            <a:pPr marL="628650" lvl="1" indent="-171450">
              <a:buFontTx/>
              <a:buChar char="-"/>
            </a:pPr>
            <a:r>
              <a:rPr lang="en-US" baseline="0" dirty="0"/>
              <a:t>Fentanyl is a synthetic opioid often illegally made and distributed</a:t>
            </a:r>
          </a:p>
          <a:p>
            <a:pPr marL="457200" lvl="1" indent="0">
              <a:buFontTx/>
              <a:buNone/>
            </a:pPr>
            <a:r>
              <a:rPr lang="en-US" b="1" baseline="0" dirty="0"/>
              <a:t>Methamphetamine use – increased by 365% from 2011-2020 and is the most common type of substance involved in OD deaths in Oklahoma</a:t>
            </a:r>
            <a:endParaRPr lang="en-US" dirty="0"/>
          </a:p>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11</a:t>
            </a:fld>
            <a:endParaRPr lang="en-US"/>
          </a:p>
        </p:txBody>
      </p:sp>
    </p:spTree>
    <p:extLst>
      <p:ext uri="{BB962C8B-B14F-4D97-AF65-F5344CB8AC3E}">
        <p14:creationId xmlns:p14="http://schemas.microsoft.com/office/powerpoint/2010/main" val="850797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t>This slide represents is a breakdown of opioid specific deaths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1"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1" baseline="0" dirty="0"/>
              <a:t>Historically, most opioid-related deaths in OK were from prescribed medication, but that has recently changed with the majority of deaths occurring from the illicit opioids, such as fentanyl and heroin, which is also why we want to start discussing opioids more comprehensively in the community</a:t>
            </a: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Over the past 10 years unintentional overdose deaths involving prescription opioids have decreased pretty dramatically (dashed lines)</a:t>
            </a:r>
          </a:p>
          <a:p>
            <a:pPr marL="171450" indent="-171450">
              <a:buFontTx/>
              <a:buChar char="-"/>
            </a:pPr>
            <a:r>
              <a:rPr lang="en-US" dirty="0"/>
              <a:t>However, heroin (solid brown line) and fentanyl (solid blue line) have increased </a:t>
            </a:r>
          </a:p>
          <a:p>
            <a:pPr marL="171450" indent="-171450">
              <a:buFontTx/>
              <a:buChar char="-"/>
            </a:pPr>
            <a:r>
              <a:rPr lang="en-US" dirty="0"/>
              <a:t>Fentanyl</a:t>
            </a:r>
            <a:r>
              <a:rPr lang="en-US" baseline="0" dirty="0"/>
              <a:t> deaths more than doubled from 2019-2020 increasing</a:t>
            </a:r>
          </a:p>
          <a:p>
            <a:pPr marL="171450" indent="-171450">
              <a:buFontTx/>
              <a:buChar char="-"/>
            </a:pPr>
            <a:r>
              <a:rPr lang="en-US" baseline="0" dirty="0"/>
              <a:t>Part of that is because illicit fentanyl easy to manufacture and has a high potency which makes it highly profitability</a:t>
            </a:r>
          </a:p>
          <a:p>
            <a:pPr marL="171450" indent="-171450">
              <a:buFontTx/>
              <a:buChar char="-"/>
            </a:pPr>
            <a:endParaRPr lang="en-US" baseline="0" dirty="0"/>
          </a:p>
          <a:p>
            <a:endParaRPr lang="en-US" dirty="0"/>
          </a:p>
        </p:txBody>
      </p:sp>
      <p:sp>
        <p:nvSpPr>
          <p:cNvPr id="4" name="Slide Number Placeholder 3"/>
          <p:cNvSpPr>
            <a:spLocks noGrp="1"/>
          </p:cNvSpPr>
          <p:nvPr>
            <p:ph type="sldNum" sz="quarter" idx="5"/>
          </p:nvPr>
        </p:nvSpPr>
        <p:spPr/>
        <p:txBody>
          <a:bodyPr/>
          <a:lstStyle/>
          <a:p>
            <a:fld id="{D8B40B08-8BBB-504C-BAD2-61931D34972B}" type="slidenum">
              <a:rPr lang="en-US" smtClean="0"/>
              <a:t>12</a:t>
            </a:fld>
            <a:endParaRPr lang="en-US"/>
          </a:p>
        </p:txBody>
      </p:sp>
    </p:spTree>
    <p:extLst>
      <p:ext uri="{BB962C8B-B14F-4D97-AF65-F5344CB8AC3E}">
        <p14:creationId xmlns:p14="http://schemas.microsoft.com/office/powerpoint/2010/main" val="3776557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40B08-8BBB-504C-BAD2-61931D349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0276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40B08-8BBB-504C-BAD2-61931D3497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8723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3.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Varia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688374" y="622803"/>
            <a:ext cx="5782238" cy="1370940"/>
          </a:xfrm>
          <a:prstGeom prst="rect">
            <a:avLst/>
          </a:prstGeom>
        </p:spPr>
        <p:txBody>
          <a:bodyPr anchor="t">
            <a:noAutofit/>
          </a:bodyPr>
          <a:lstStyle>
            <a:lvl1pPr>
              <a:lnSpc>
                <a:spcPts val="5200"/>
              </a:lnSpc>
              <a:defRPr sz="4800">
                <a:solidFill>
                  <a:schemeClr val="accent3"/>
                </a:solidFill>
              </a:defRPr>
            </a:lvl1pPr>
          </a:lstStyle>
          <a:p>
            <a:r>
              <a:rPr lang="en-US" dirty="0"/>
              <a:t>Insert Presentation Title Here</a:t>
            </a:r>
          </a:p>
        </p:txBody>
      </p:sp>
      <p:pic>
        <p:nvPicPr>
          <p:cNvPr id="9" name="Picture 8" descr="A close up of a logo&#10;&#10;Description automatically generated">
            <a:extLst>
              <a:ext uri="{FF2B5EF4-FFF2-40B4-BE49-F238E27FC236}">
                <a16:creationId xmlns:a16="http://schemas.microsoft.com/office/drawing/2014/main" id="{93A690F2-CC54-3C44-9BEF-D5ADE6DC9C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602506" y="0"/>
            <a:ext cx="5589494" cy="5686107"/>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43B4E0AA-C2D5-3E41-A7A6-2422E874B10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0783" y="5628933"/>
            <a:ext cx="3461190" cy="1213664"/>
          </a:xfrm>
          <a:prstGeom prst="rect">
            <a:avLst/>
          </a:prstGeom>
        </p:spPr>
      </p:pic>
      <p:sp>
        <p:nvSpPr>
          <p:cNvPr id="13" name="Text Placeholder 25">
            <a:extLst>
              <a:ext uri="{FF2B5EF4-FFF2-40B4-BE49-F238E27FC236}">
                <a16:creationId xmlns:a16="http://schemas.microsoft.com/office/drawing/2014/main" id="{06FFCFE5-3D43-5A43-8CE6-706C2B4367B5}"/>
              </a:ext>
            </a:extLst>
          </p:cNvPr>
          <p:cNvSpPr>
            <a:spLocks noGrp="1"/>
          </p:cNvSpPr>
          <p:nvPr>
            <p:ph type="body" sz="quarter" idx="10" hasCustomPrompt="1"/>
          </p:nvPr>
        </p:nvSpPr>
        <p:spPr>
          <a:xfrm>
            <a:off x="688374" y="2248310"/>
            <a:ext cx="5180222" cy="389590"/>
          </a:xfrm>
          <a:prstGeom prst="rect">
            <a:avLst/>
          </a:prstGeom>
        </p:spPr>
        <p:txBody>
          <a:bodyPr/>
          <a:lstStyle>
            <a:lvl1pPr marL="0" indent="0">
              <a:buNone/>
              <a:defRPr sz="2200" b="1">
                <a:latin typeface="Arial" panose="020B0604020202020204" pitchFamily="34" charset="0"/>
                <a:cs typeface="Arial" panose="020B0604020202020204" pitchFamily="34" charset="0"/>
              </a:defRPr>
            </a:lvl1pPr>
          </a:lstStyle>
          <a:p>
            <a:pPr lvl="0"/>
            <a:r>
              <a:rPr lang="en-US" dirty="0"/>
              <a:t>Presenter Name Goes Here</a:t>
            </a:r>
          </a:p>
        </p:txBody>
      </p:sp>
      <p:sp>
        <p:nvSpPr>
          <p:cNvPr id="14" name="Text Placeholder 31">
            <a:extLst>
              <a:ext uri="{FF2B5EF4-FFF2-40B4-BE49-F238E27FC236}">
                <a16:creationId xmlns:a16="http://schemas.microsoft.com/office/drawing/2014/main" id="{D59BE1CC-E1D0-BF4C-AF43-22DC1DED45C1}"/>
              </a:ext>
            </a:extLst>
          </p:cNvPr>
          <p:cNvSpPr>
            <a:spLocks noGrp="1"/>
          </p:cNvSpPr>
          <p:nvPr>
            <p:ph type="body" sz="quarter" idx="11" hasCustomPrompt="1"/>
          </p:nvPr>
        </p:nvSpPr>
        <p:spPr>
          <a:xfrm>
            <a:off x="688374" y="2691596"/>
            <a:ext cx="5234011" cy="685892"/>
          </a:xfrm>
          <a:prstGeom prst="rect">
            <a:avLst/>
          </a:prstGeom>
        </p:spPr>
        <p:txBody>
          <a:bodyPr/>
          <a:lstStyle>
            <a:lvl1pPr marL="0" indent="0">
              <a:spcBef>
                <a:spcPts val="0"/>
              </a:spcBef>
              <a:buNone/>
              <a:defRPr sz="1800">
                <a:latin typeface="Arial" panose="020B0604020202020204" pitchFamily="34" charset="0"/>
                <a:cs typeface="Arial" panose="020B0604020202020204" pitchFamily="34" charset="0"/>
              </a:defRPr>
            </a:lvl1pPr>
          </a:lstStyle>
          <a:p>
            <a:pPr lvl="0"/>
            <a:r>
              <a:rPr lang="en-US" sz="1800" dirty="0">
                <a:latin typeface="Arial" panose="020B0604020202020204" pitchFamily="34" charset="0"/>
                <a:cs typeface="Arial" panose="020B0604020202020204" pitchFamily="34" charset="0"/>
              </a:rPr>
              <a:t>Oklahoma State Department of Health</a:t>
            </a:r>
          </a:p>
          <a:p>
            <a:pPr lvl="0"/>
            <a:r>
              <a:rPr lang="en-US" sz="1800" dirty="0">
                <a:latin typeface="Arial" panose="020B0604020202020204" pitchFamily="34" charset="0"/>
                <a:cs typeface="Arial" panose="020B0604020202020204" pitchFamily="34" charset="0"/>
              </a:rPr>
              <a:t>Injury Prevention Service</a:t>
            </a:r>
            <a:endParaRPr lang="en-US" dirty="0"/>
          </a:p>
        </p:txBody>
      </p:sp>
      <p:pic>
        <p:nvPicPr>
          <p:cNvPr id="15" name="Picture 14" descr="A close up of a logo&#10;&#10;Description automatically generated">
            <a:extLst>
              <a:ext uri="{FF2B5EF4-FFF2-40B4-BE49-F238E27FC236}">
                <a16:creationId xmlns:a16="http://schemas.microsoft.com/office/drawing/2014/main" id="{B82C717E-59D4-2C4D-9E97-ACFC630511C6}"/>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74874" y="724523"/>
            <a:ext cx="457200" cy="457200"/>
          </a:xfrm>
          <a:prstGeom prst="rect">
            <a:avLst/>
          </a:prstGeom>
        </p:spPr>
      </p:pic>
    </p:spTree>
    <p:extLst>
      <p:ext uri="{BB962C8B-B14F-4D97-AF65-F5344CB8AC3E}">
        <p14:creationId xmlns:p14="http://schemas.microsoft.com/office/powerpoint/2010/main" val="3184990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Large Statement">
    <p:bg>
      <p:bgPr>
        <a:solidFill>
          <a:srgbClr val="32681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0" y="0"/>
            <a:ext cx="12192000" cy="6858000"/>
          </a:xfrm>
          <a:prstGeom prst="rect">
            <a:avLst/>
          </a:prstGeom>
          <a:solidFill>
            <a:srgbClr val="32681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Text Placeholder 8">
            <a:extLst>
              <a:ext uri="{FF2B5EF4-FFF2-40B4-BE49-F238E27FC236}">
                <a16:creationId xmlns:a16="http://schemas.microsoft.com/office/drawing/2014/main" id="{13B377C7-C83B-E847-9F25-B96720348E01}"/>
              </a:ext>
            </a:extLst>
          </p:cNvPr>
          <p:cNvSpPr>
            <a:spLocks noGrp="1"/>
          </p:cNvSpPr>
          <p:nvPr>
            <p:ph type="body" sz="quarter" idx="14" hasCustomPrompt="1"/>
          </p:nvPr>
        </p:nvSpPr>
        <p:spPr>
          <a:xfrm>
            <a:off x="1192192" y="1041719"/>
            <a:ext cx="10658496" cy="5173883"/>
          </a:xfrm>
          <a:prstGeom prst="rect">
            <a:avLst/>
          </a:prstGeom>
        </p:spPr>
        <p:txBody>
          <a:bodyPr anchor="t">
            <a:noAutofit/>
          </a:bodyPr>
          <a:lstStyle>
            <a:lvl1pPr marL="0" indent="0" algn="l">
              <a:buNone/>
              <a:defRPr sz="6000" b="1">
                <a:solidFill>
                  <a:schemeClr val="bg1"/>
                </a:solidFill>
              </a:defRPr>
            </a:lvl1pPr>
            <a:lvl2pPr marL="261400" indent="0">
              <a:buNone/>
              <a:defRPr/>
            </a:lvl2pPr>
            <a:lvl3pPr marL="436562" indent="0">
              <a:buNone/>
              <a:defRPr/>
            </a:lvl3pPr>
            <a:lvl4pPr marL="666750" indent="0">
              <a:buNone/>
              <a:defRPr/>
            </a:lvl4pPr>
            <a:lvl5pPr marL="890588" indent="0">
              <a:buNone/>
              <a:defRPr/>
            </a:lvl5pPr>
          </a:lstStyle>
          <a:p>
            <a:pPr lvl="0"/>
            <a:r>
              <a:rPr lang="en-US" dirty="0"/>
              <a:t>Add Large Statement Here</a:t>
            </a:r>
          </a:p>
        </p:txBody>
      </p:sp>
      <p:pic>
        <p:nvPicPr>
          <p:cNvPr id="8" name="Picture 7" descr="A close up of a logo&#10;&#10;Description automatically generated">
            <a:extLst>
              <a:ext uri="{FF2B5EF4-FFF2-40B4-BE49-F238E27FC236}">
                <a16:creationId xmlns:a16="http://schemas.microsoft.com/office/drawing/2014/main" id="{64254553-3276-A749-A7DE-D9C7040B8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624" y="1276108"/>
            <a:ext cx="555586" cy="572770"/>
          </a:xfrm>
          <a:prstGeom prst="rect">
            <a:avLst/>
          </a:prstGeom>
        </p:spPr>
      </p:pic>
    </p:spTree>
    <p:extLst>
      <p:ext uri="{BB962C8B-B14F-4D97-AF65-F5344CB8AC3E}">
        <p14:creationId xmlns:p14="http://schemas.microsoft.com/office/powerpoint/2010/main" val="3740801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Large Statement">
    <p:bg>
      <p:bgPr>
        <a:solidFill>
          <a:srgbClr val="91401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0" y="0"/>
            <a:ext cx="12192000" cy="6858000"/>
          </a:xfrm>
          <a:prstGeom prst="rect">
            <a:avLst/>
          </a:prstGeom>
          <a:solidFill>
            <a:srgbClr val="91401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Text Placeholder 8">
            <a:extLst>
              <a:ext uri="{FF2B5EF4-FFF2-40B4-BE49-F238E27FC236}">
                <a16:creationId xmlns:a16="http://schemas.microsoft.com/office/drawing/2014/main" id="{13B377C7-C83B-E847-9F25-B96720348E01}"/>
              </a:ext>
            </a:extLst>
          </p:cNvPr>
          <p:cNvSpPr>
            <a:spLocks noGrp="1"/>
          </p:cNvSpPr>
          <p:nvPr>
            <p:ph type="body" sz="quarter" idx="14" hasCustomPrompt="1"/>
          </p:nvPr>
        </p:nvSpPr>
        <p:spPr>
          <a:xfrm>
            <a:off x="1192192" y="1041719"/>
            <a:ext cx="10658496" cy="5173883"/>
          </a:xfrm>
          <a:prstGeom prst="rect">
            <a:avLst/>
          </a:prstGeom>
        </p:spPr>
        <p:txBody>
          <a:bodyPr anchor="t">
            <a:noAutofit/>
          </a:bodyPr>
          <a:lstStyle>
            <a:lvl1pPr marL="0" indent="0" algn="l">
              <a:buNone/>
              <a:defRPr sz="6000" b="1">
                <a:solidFill>
                  <a:schemeClr val="bg1"/>
                </a:solidFill>
              </a:defRPr>
            </a:lvl1pPr>
            <a:lvl2pPr marL="261400" indent="0">
              <a:buNone/>
              <a:defRPr/>
            </a:lvl2pPr>
            <a:lvl3pPr marL="436562" indent="0">
              <a:buNone/>
              <a:defRPr/>
            </a:lvl3pPr>
            <a:lvl4pPr marL="666750" indent="0">
              <a:buNone/>
              <a:defRPr/>
            </a:lvl4pPr>
            <a:lvl5pPr marL="890588" indent="0">
              <a:buNone/>
              <a:defRPr/>
            </a:lvl5pPr>
          </a:lstStyle>
          <a:p>
            <a:pPr lvl="0"/>
            <a:r>
              <a:rPr lang="en-US" dirty="0"/>
              <a:t>Add Large Statement Here</a:t>
            </a:r>
          </a:p>
        </p:txBody>
      </p:sp>
      <p:pic>
        <p:nvPicPr>
          <p:cNvPr id="8" name="Picture 7" descr="A close up of a logo&#10;&#10;Description automatically generated">
            <a:extLst>
              <a:ext uri="{FF2B5EF4-FFF2-40B4-BE49-F238E27FC236}">
                <a16:creationId xmlns:a16="http://schemas.microsoft.com/office/drawing/2014/main" id="{64254553-3276-A749-A7DE-D9C7040B8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624" y="1276108"/>
            <a:ext cx="555586" cy="572770"/>
          </a:xfrm>
          <a:prstGeom prst="rect">
            <a:avLst/>
          </a:prstGeom>
        </p:spPr>
      </p:pic>
    </p:spTree>
    <p:extLst>
      <p:ext uri="{BB962C8B-B14F-4D97-AF65-F5344CB8AC3E}">
        <p14:creationId xmlns:p14="http://schemas.microsoft.com/office/powerpoint/2010/main" val="2869124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Large Stat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0" y="0"/>
            <a:ext cx="12192000" cy="6858000"/>
          </a:xfrm>
          <a:prstGeom prst="rect">
            <a:avLst/>
          </a:prstGeom>
          <a:solidFill>
            <a:srgbClr val="45464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Text Placeholder 8">
            <a:extLst>
              <a:ext uri="{FF2B5EF4-FFF2-40B4-BE49-F238E27FC236}">
                <a16:creationId xmlns:a16="http://schemas.microsoft.com/office/drawing/2014/main" id="{13B377C7-C83B-E847-9F25-B96720348E01}"/>
              </a:ext>
            </a:extLst>
          </p:cNvPr>
          <p:cNvSpPr>
            <a:spLocks noGrp="1"/>
          </p:cNvSpPr>
          <p:nvPr>
            <p:ph type="body" sz="quarter" idx="14" hasCustomPrompt="1"/>
          </p:nvPr>
        </p:nvSpPr>
        <p:spPr>
          <a:xfrm>
            <a:off x="1192192" y="1041719"/>
            <a:ext cx="10658496" cy="5173883"/>
          </a:xfrm>
          <a:prstGeom prst="rect">
            <a:avLst/>
          </a:prstGeom>
        </p:spPr>
        <p:txBody>
          <a:bodyPr anchor="t">
            <a:noAutofit/>
          </a:bodyPr>
          <a:lstStyle>
            <a:lvl1pPr marL="0" indent="0" algn="l">
              <a:buNone/>
              <a:defRPr sz="6000" b="1">
                <a:solidFill>
                  <a:schemeClr val="bg1"/>
                </a:solidFill>
              </a:defRPr>
            </a:lvl1pPr>
            <a:lvl2pPr marL="261400" indent="0">
              <a:buNone/>
              <a:defRPr/>
            </a:lvl2pPr>
            <a:lvl3pPr marL="436562" indent="0">
              <a:buNone/>
              <a:defRPr/>
            </a:lvl3pPr>
            <a:lvl4pPr marL="666750" indent="0">
              <a:buNone/>
              <a:defRPr/>
            </a:lvl4pPr>
            <a:lvl5pPr marL="890588" indent="0">
              <a:buNone/>
              <a:defRPr/>
            </a:lvl5pPr>
          </a:lstStyle>
          <a:p>
            <a:pPr lvl="0"/>
            <a:r>
              <a:rPr lang="en-US" dirty="0"/>
              <a:t>Add Large Statement Here</a:t>
            </a:r>
          </a:p>
        </p:txBody>
      </p:sp>
      <p:pic>
        <p:nvPicPr>
          <p:cNvPr id="8" name="Picture 7" descr="A close up of a logo&#10;&#10;Description automatically generated">
            <a:extLst>
              <a:ext uri="{FF2B5EF4-FFF2-40B4-BE49-F238E27FC236}">
                <a16:creationId xmlns:a16="http://schemas.microsoft.com/office/drawing/2014/main" id="{64254553-3276-A749-A7DE-D9C7040B8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624" y="1276108"/>
            <a:ext cx="555586" cy="572770"/>
          </a:xfrm>
          <a:prstGeom prst="rect">
            <a:avLst/>
          </a:prstGeom>
        </p:spPr>
      </p:pic>
    </p:spTree>
    <p:extLst>
      <p:ext uri="{BB962C8B-B14F-4D97-AF65-F5344CB8AC3E}">
        <p14:creationId xmlns:p14="http://schemas.microsoft.com/office/powerpoint/2010/main" val="12501113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Stat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0" y="0"/>
            <a:ext cx="12192000" cy="685800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Text Placeholder 8">
            <a:extLst>
              <a:ext uri="{FF2B5EF4-FFF2-40B4-BE49-F238E27FC236}">
                <a16:creationId xmlns:a16="http://schemas.microsoft.com/office/drawing/2014/main" id="{13B377C7-C83B-E847-9F25-B96720348E01}"/>
              </a:ext>
            </a:extLst>
          </p:cNvPr>
          <p:cNvSpPr>
            <a:spLocks noGrp="1"/>
          </p:cNvSpPr>
          <p:nvPr>
            <p:ph type="body" sz="quarter" idx="14" hasCustomPrompt="1"/>
          </p:nvPr>
        </p:nvSpPr>
        <p:spPr>
          <a:xfrm>
            <a:off x="1192192" y="1041719"/>
            <a:ext cx="10658496" cy="5173883"/>
          </a:xfrm>
          <a:prstGeom prst="rect">
            <a:avLst/>
          </a:prstGeom>
        </p:spPr>
        <p:txBody>
          <a:bodyPr anchor="t">
            <a:noAutofit/>
          </a:bodyPr>
          <a:lstStyle>
            <a:lvl1pPr marL="0" indent="0" algn="l">
              <a:buNone/>
              <a:defRPr sz="6000" b="1">
                <a:solidFill>
                  <a:schemeClr val="bg1"/>
                </a:solidFill>
              </a:defRPr>
            </a:lvl1pPr>
            <a:lvl2pPr marL="261400" indent="0">
              <a:buNone/>
              <a:defRPr/>
            </a:lvl2pPr>
            <a:lvl3pPr marL="436562" indent="0">
              <a:buNone/>
              <a:defRPr/>
            </a:lvl3pPr>
            <a:lvl4pPr marL="666750" indent="0">
              <a:buNone/>
              <a:defRPr/>
            </a:lvl4pPr>
            <a:lvl5pPr marL="890588" indent="0">
              <a:buNone/>
              <a:defRPr/>
            </a:lvl5pPr>
          </a:lstStyle>
          <a:p>
            <a:pPr lvl="0"/>
            <a:r>
              <a:rPr lang="en-US" dirty="0"/>
              <a:t>Add Large Statement Here</a:t>
            </a:r>
          </a:p>
        </p:txBody>
      </p:sp>
      <p:pic>
        <p:nvPicPr>
          <p:cNvPr id="8" name="Picture 7" descr="A close up of a logo&#10;&#10;Description automatically generated">
            <a:extLst>
              <a:ext uri="{FF2B5EF4-FFF2-40B4-BE49-F238E27FC236}">
                <a16:creationId xmlns:a16="http://schemas.microsoft.com/office/drawing/2014/main" id="{64254553-3276-A749-A7DE-D9C7040B8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624" y="1276108"/>
            <a:ext cx="555586" cy="572770"/>
          </a:xfrm>
          <a:prstGeom prst="rect">
            <a:avLst/>
          </a:prstGeom>
        </p:spPr>
      </p:pic>
    </p:spTree>
    <p:extLst>
      <p:ext uri="{BB962C8B-B14F-4D97-AF65-F5344CB8AC3E}">
        <p14:creationId xmlns:p14="http://schemas.microsoft.com/office/powerpoint/2010/main" val="2048290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rge Content Grap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3603812" y="0"/>
            <a:ext cx="8588188" cy="6858000"/>
          </a:xfrm>
          <a:prstGeom prst="rect">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14" name="Title 1">
            <a:extLst>
              <a:ext uri="{FF2B5EF4-FFF2-40B4-BE49-F238E27FC236}">
                <a16:creationId xmlns:a16="http://schemas.microsoft.com/office/drawing/2014/main" id="{A2A95818-1AE1-D046-B742-B117281C7CEC}"/>
              </a:ext>
            </a:extLst>
          </p:cNvPr>
          <p:cNvSpPr>
            <a:spLocks noGrp="1"/>
          </p:cNvSpPr>
          <p:nvPr>
            <p:ph type="title" hasCustomPrompt="1"/>
          </p:nvPr>
        </p:nvSpPr>
        <p:spPr>
          <a:xfrm>
            <a:off x="753034" y="384048"/>
            <a:ext cx="2662518" cy="837374"/>
          </a:xfrm>
          <a:prstGeom prst="rect">
            <a:avLst/>
          </a:prstGeom>
        </p:spPr>
        <p:txBody>
          <a:bodyPr>
            <a:noAutofit/>
          </a:bodyPr>
          <a:lstStyle>
            <a:lvl1pPr>
              <a:lnSpc>
                <a:spcPts val="3000"/>
              </a:lnSpc>
              <a:defRPr sz="2800"/>
            </a:lvl1pPr>
          </a:lstStyle>
          <a:p>
            <a:r>
              <a:rPr lang="en-US" dirty="0"/>
              <a:t>Graph Page Example</a:t>
            </a:r>
          </a:p>
        </p:txBody>
      </p:sp>
      <p:sp>
        <p:nvSpPr>
          <p:cNvPr id="15" name="Content Placeholder 2">
            <a:extLst>
              <a:ext uri="{FF2B5EF4-FFF2-40B4-BE49-F238E27FC236}">
                <a16:creationId xmlns:a16="http://schemas.microsoft.com/office/drawing/2014/main" id="{D5F90675-C399-9B4D-9A3E-3A05FA29700B}"/>
              </a:ext>
            </a:extLst>
          </p:cNvPr>
          <p:cNvSpPr>
            <a:spLocks noGrp="1"/>
          </p:cNvSpPr>
          <p:nvPr>
            <p:ph idx="1"/>
          </p:nvPr>
        </p:nvSpPr>
        <p:spPr>
          <a:xfrm>
            <a:off x="739587" y="1475081"/>
            <a:ext cx="2662518" cy="3876849"/>
          </a:xfrm>
          <a:prstGeom prst="rect">
            <a:avLst/>
          </a:prstGeom>
        </p:spPr>
        <p:txBody>
          <a:bodyPr>
            <a:noAutofit/>
          </a:bodyPr>
          <a:lstStyle>
            <a:lvl1pPr marL="228600" indent="-228600">
              <a:buFont typeface="Wingdings" pitchFamily="2" charset="2"/>
              <a:buChar char="§"/>
              <a:defRPr sz="1800" b="1"/>
            </a:lvl1pPr>
            <a:lvl2pPr marL="439200" indent="-177800">
              <a:buFont typeface="Wingdings" pitchFamily="2" charset="2"/>
              <a:buChar char="§"/>
              <a:defRPr sz="1600"/>
            </a:lvl2pPr>
            <a:lvl3pPr marL="666750" indent="-230188">
              <a:buFont typeface="Wingdings" pitchFamily="2" charset="2"/>
              <a:buChar char="§"/>
              <a:defRPr sz="1600"/>
            </a:lvl3pPr>
            <a:lvl4pPr marL="890588" indent="-223838">
              <a:buFont typeface="Wingdings" pitchFamily="2" charset="2"/>
              <a:buChar char="§"/>
              <a:defRPr sz="1600"/>
            </a:lvl4pPr>
            <a:lvl5pPr marL="1116013" indent="-225425">
              <a:buFont typeface="Wingdings" pitchFamily="2" charset="2"/>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descr="A picture containing computer&#10;&#10;Description automatically generated">
            <a:extLst>
              <a:ext uri="{FF2B5EF4-FFF2-40B4-BE49-F238E27FC236}">
                <a16:creationId xmlns:a16="http://schemas.microsoft.com/office/drawing/2014/main" id="{7BFBE225-CEBD-914C-B3F9-DB3E29B69C63}"/>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56228" y="397826"/>
            <a:ext cx="320040" cy="320510"/>
          </a:xfrm>
          <a:prstGeom prst="rect">
            <a:avLst/>
          </a:prstGeom>
        </p:spPr>
      </p:pic>
      <p:sp>
        <p:nvSpPr>
          <p:cNvPr id="7" name="Chart Placeholder 6">
            <a:extLst>
              <a:ext uri="{FF2B5EF4-FFF2-40B4-BE49-F238E27FC236}">
                <a16:creationId xmlns:a16="http://schemas.microsoft.com/office/drawing/2014/main" id="{10F5A6CF-A351-0441-A364-25E9FCD95A84}"/>
              </a:ext>
            </a:extLst>
          </p:cNvPr>
          <p:cNvSpPr>
            <a:spLocks noGrp="1"/>
          </p:cNvSpPr>
          <p:nvPr>
            <p:ph type="chart" sz="quarter" idx="14"/>
          </p:nvPr>
        </p:nvSpPr>
        <p:spPr>
          <a:xfrm>
            <a:off x="3924300" y="358775"/>
            <a:ext cx="7893050" cy="5834063"/>
          </a:xfrm>
          <a:prstGeom prst="rect">
            <a:avLst/>
          </a:prstGeom>
        </p:spPr>
        <p:txBody>
          <a:bodyPr/>
          <a:lstStyle/>
          <a:p>
            <a:endParaRPr lang="en-US" dirty="0"/>
          </a:p>
        </p:txBody>
      </p:sp>
      <p:sp>
        <p:nvSpPr>
          <p:cNvPr id="8" name="Footer Placeholder 9">
            <a:extLst>
              <a:ext uri="{FF2B5EF4-FFF2-40B4-BE49-F238E27FC236}">
                <a16:creationId xmlns:a16="http://schemas.microsoft.com/office/drawing/2014/main" id="{A5CFD756-2C73-1C40-82AE-95C446CEA865}"/>
              </a:ext>
            </a:extLst>
          </p:cNvPr>
          <p:cNvSpPr>
            <a:spLocks noGrp="1"/>
          </p:cNvSpPr>
          <p:nvPr>
            <p:ph type="ftr" sz="quarter" idx="13"/>
          </p:nvPr>
        </p:nvSpPr>
        <p:spPr>
          <a:xfrm>
            <a:off x="721358" y="6378575"/>
            <a:ext cx="8458199" cy="198338"/>
          </a:xfrm>
          <a:prstGeom prst="rect">
            <a:avLst/>
          </a:prstGeom>
        </p:spPr>
        <p:txBody>
          <a:bodyPr/>
          <a:lstStyle>
            <a:lvl1pPr>
              <a:defRPr sz="1200"/>
            </a:lvl1pPr>
          </a:lstStyle>
          <a:p>
            <a:r>
              <a:rPr lang="en-US" dirty="0"/>
              <a:t>Oklahoma State Department of Health | Presentation Title | Date </a:t>
            </a:r>
          </a:p>
        </p:txBody>
      </p:sp>
      <p:pic>
        <p:nvPicPr>
          <p:cNvPr id="9" name="Picture 8" descr="A picture containing drawing&#10;&#10;Description automatically generated">
            <a:extLst>
              <a:ext uri="{FF2B5EF4-FFF2-40B4-BE49-F238E27FC236}">
                <a16:creationId xmlns:a16="http://schemas.microsoft.com/office/drawing/2014/main" id="{F7D415D4-D526-AE46-9764-BCB413662E1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42" t="11695" r="68265" b="11288"/>
          <a:stretch/>
        </p:blipFill>
        <p:spPr>
          <a:xfrm>
            <a:off x="335280" y="6268720"/>
            <a:ext cx="477519" cy="467360"/>
          </a:xfrm>
          <a:prstGeom prst="rect">
            <a:avLst/>
          </a:prstGeom>
        </p:spPr>
      </p:pic>
    </p:spTree>
    <p:extLst>
      <p:ext uri="{BB962C8B-B14F-4D97-AF65-F5344CB8AC3E}">
        <p14:creationId xmlns:p14="http://schemas.microsoft.com/office/powerpoint/2010/main" val="1722175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picture containing clock, drawing&#10;&#10;Description automatically generated">
            <a:extLst>
              <a:ext uri="{FF2B5EF4-FFF2-40B4-BE49-F238E27FC236}">
                <a16:creationId xmlns:a16="http://schemas.microsoft.com/office/drawing/2014/main" id="{FE3F1E2E-F99E-8B49-92FE-61436D01743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a:prstGeom prst="rect">
            <a:avLst/>
          </a:prstGeom>
        </p:spPr>
        <p:txBody>
          <a:bodyPr anchor="t">
            <a:noAutofit/>
          </a:bodyPr>
          <a:lstStyle>
            <a:lvl1pPr>
              <a:defRPr sz="4000">
                <a:solidFill>
                  <a:schemeClr val="bg1"/>
                </a:solidFill>
              </a:defRPr>
            </a:lvl1pPr>
          </a:lstStyle>
          <a:p>
            <a:r>
              <a:rPr lang="en-US" dirty="0"/>
              <a:t>Section Divider —</a:t>
            </a:r>
            <a:br>
              <a:rPr lang="en-US" dirty="0"/>
            </a:br>
            <a:r>
              <a:rPr lang="en-US" dirty="0"/>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a:prstGeom prst="rect">
            <a:avLst/>
          </a:prstGeo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Tree>
    <p:extLst>
      <p:ext uri="{BB962C8B-B14F-4D97-AF65-F5344CB8AC3E}">
        <p14:creationId xmlns:p14="http://schemas.microsoft.com/office/powerpoint/2010/main" val="1951246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ECD98A45-298D-4B4E-9BD0-7C743E6307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a:prstGeom prst="rect">
            <a:avLst/>
          </a:prstGeom>
        </p:spPr>
        <p:txBody>
          <a:bodyPr anchor="t">
            <a:noAutofit/>
          </a:bodyPr>
          <a:lstStyle>
            <a:lvl1pPr>
              <a:defRPr sz="4000">
                <a:solidFill>
                  <a:schemeClr val="bg1"/>
                </a:solidFill>
              </a:defRPr>
            </a:lvl1pPr>
          </a:lstStyle>
          <a:p>
            <a:r>
              <a:rPr lang="en-US" dirty="0"/>
              <a:t>Section Divider — 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a:prstGeom prst="rect">
            <a:avLst/>
          </a:prstGeo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Tree>
    <p:extLst>
      <p:ext uri="{BB962C8B-B14F-4D97-AF65-F5344CB8AC3E}">
        <p14:creationId xmlns:p14="http://schemas.microsoft.com/office/powerpoint/2010/main" val="19345140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7" name="Picture 6" descr="A picture containing street&#10;&#10;Description automatically generated">
            <a:extLst>
              <a:ext uri="{FF2B5EF4-FFF2-40B4-BE49-F238E27FC236}">
                <a16:creationId xmlns:a16="http://schemas.microsoft.com/office/drawing/2014/main" id="{72BC373A-DE29-0247-A234-93E1FEF2E40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6"/>
            <a:ext cx="12192000" cy="686515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a:prstGeom prst="rect">
            <a:avLst/>
          </a:prstGeom>
        </p:spPr>
        <p:txBody>
          <a:bodyPr anchor="t">
            <a:noAutofit/>
          </a:bodyPr>
          <a:lstStyle>
            <a:lvl1pPr>
              <a:defRPr sz="4000">
                <a:solidFill>
                  <a:schemeClr val="bg1"/>
                </a:solidFill>
              </a:defRPr>
            </a:lvl1pPr>
          </a:lstStyle>
          <a:p>
            <a:r>
              <a:rPr lang="en-US" dirty="0"/>
              <a:t>Section Divider —</a:t>
            </a:r>
            <a:br>
              <a:rPr lang="en-US" dirty="0"/>
            </a:br>
            <a:r>
              <a:rPr lang="en-US" dirty="0"/>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a:prstGeom prst="rect">
            <a:avLst/>
          </a:prstGeo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Tree>
    <p:extLst>
      <p:ext uri="{BB962C8B-B14F-4D97-AF65-F5344CB8AC3E}">
        <p14:creationId xmlns:p14="http://schemas.microsoft.com/office/powerpoint/2010/main" val="16610379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7" name="Picture 6" descr="A picture containing street, traffic, clock&#10;&#10;Description automatically generated">
            <a:extLst>
              <a:ext uri="{FF2B5EF4-FFF2-40B4-BE49-F238E27FC236}">
                <a16:creationId xmlns:a16="http://schemas.microsoft.com/office/drawing/2014/main" id="{DB5EAB67-5EEE-9B47-B54C-B94833918FE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576"/>
            <a:ext cx="12185650" cy="6861576"/>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a:prstGeom prst="rect">
            <a:avLst/>
          </a:prstGeom>
        </p:spPr>
        <p:txBody>
          <a:bodyPr anchor="t">
            <a:noAutofit/>
          </a:bodyPr>
          <a:lstStyle>
            <a:lvl1pPr>
              <a:defRPr sz="4000">
                <a:solidFill>
                  <a:schemeClr val="bg1"/>
                </a:solidFill>
              </a:defRPr>
            </a:lvl1pPr>
          </a:lstStyle>
          <a:p>
            <a:r>
              <a:rPr lang="en-US" dirty="0"/>
              <a:t>Section Divider —</a:t>
            </a:r>
            <a:br>
              <a:rPr lang="en-US" dirty="0"/>
            </a:br>
            <a:r>
              <a:rPr lang="en-US" dirty="0"/>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a:prstGeom prst="rect">
            <a:avLst/>
          </a:prstGeo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Tree>
    <p:extLst>
      <p:ext uri="{BB962C8B-B14F-4D97-AF65-F5344CB8AC3E}">
        <p14:creationId xmlns:p14="http://schemas.microsoft.com/office/powerpoint/2010/main" val="4009694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5EAB67-5EEE-9B47-B54C-B94833918FE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859"/>
            <a:ext cx="12185650" cy="6856142"/>
          </a:xfrm>
          <a:prstGeom prst="rect">
            <a:avLst/>
          </a:prstGeom>
        </p:spPr>
      </p:pic>
      <p:sp>
        <p:nvSpPr>
          <p:cNvPr id="2" name="Title 1">
            <a:extLst>
              <a:ext uri="{FF2B5EF4-FFF2-40B4-BE49-F238E27FC236}">
                <a16:creationId xmlns:a16="http://schemas.microsoft.com/office/drawing/2014/main" id="{A74935A3-2F19-BB47-A734-1541172B5B5B}"/>
              </a:ext>
            </a:extLst>
          </p:cNvPr>
          <p:cNvSpPr>
            <a:spLocks noGrp="1"/>
          </p:cNvSpPr>
          <p:nvPr>
            <p:ph type="title" hasCustomPrompt="1"/>
          </p:nvPr>
        </p:nvSpPr>
        <p:spPr>
          <a:xfrm>
            <a:off x="457199" y="1776973"/>
            <a:ext cx="5204013" cy="1370940"/>
          </a:xfrm>
          <a:prstGeom prst="rect">
            <a:avLst/>
          </a:prstGeom>
        </p:spPr>
        <p:txBody>
          <a:bodyPr anchor="t">
            <a:noAutofit/>
          </a:bodyPr>
          <a:lstStyle>
            <a:lvl1pPr>
              <a:defRPr sz="4000">
                <a:solidFill>
                  <a:schemeClr val="bg1"/>
                </a:solidFill>
              </a:defRPr>
            </a:lvl1pPr>
          </a:lstStyle>
          <a:p>
            <a:r>
              <a:rPr lang="en-US" dirty="0"/>
              <a:t>Section Divider —</a:t>
            </a:r>
            <a:br>
              <a:rPr lang="en-US" dirty="0"/>
            </a:br>
            <a:r>
              <a:rPr lang="en-US" dirty="0"/>
              <a:t>Insert Title Here</a:t>
            </a:r>
          </a:p>
        </p:txBody>
      </p:sp>
      <p:sp>
        <p:nvSpPr>
          <p:cNvPr id="3" name="Text Placeholder 2">
            <a:extLst>
              <a:ext uri="{FF2B5EF4-FFF2-40B4-BE49-F238E27FC236}">
                <a16:creationId xmlns:a16="http://schemas.microsoft.com/office/drawing/2014/main" id="{E6CEF2F3-A2ED-DB43-B92B-B4FD232E898B}"/>
              </a:ext>
            </a:extLst>
          </p:cNvPr>
          <p:cNvSpPr>
            <a:spLocks noGrp="1"/>
          </p:cNvSpPr>
          <p:nvPr>
            <p:ph type="body" idx="1" hasCustomPrompt="1"/>
          </p:nvPr>
        </p:nvSpPr>
        <p:spPr>
          <a:xfrm>
            <a:off x="457200" y="3429000"/>
            <a:ext cx="5204012" cy="541337"/>
          </a:xfrm>
          <a:prstGeom prst="rect">
            <a:avLst/>
          </a:prstGeom>
        </p:spPr>
        <p:txBody>
          <a:bodyPr>
            <a:noAutofit/>
          </a:bodyPr>
          <a:lstStyle>
            <a:lvl1pPr marL="0" indent="0">
              <a:buFont typeface="Arial" panose="020B0604020202020204" pitchFamily="34" charse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 Here If Required</a:t>
            </a:r>
          </a:p>
        </p:txBody>
      </p:sp>
    </p:spTree>
    <p:extLst>
      <p:ext uri="{BB962C8B-B14F-4D97-AF65-F5344CB8AC3E}">
        <p14:creationId xmlns:p14="http://schemas.microsoft.com/office/powerpoint/2010/main" val="314094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Variation 2">
    <p:spTree>
      <p:nvGrpSpPr>
        <p:cNvPr id="1" name=""/>
        <p:cNvGrpSpPr/>
        <p:nvPr/>
      </p:nvGrpSpPr>
      <p:grpSpPr>
        <a:xfrm>
          <a:off x="0" y="0"/>
          <a:ext cx="0" cy="0"/>
          <a:chOff x="0" y="0"/>
          <a:chExt cx="0" cy="0"/>
        </a:xfrm>
      </p:grpSpPr>
      <p:pic>
        <p:nvPicPr>
          <p:cNvPr id="9" name="Picture 8" descr="A view of a city&#10;&#10;Description automatically generated">
            <a:extLst>
              <a:ext uri="{FF2B5EF4-FFF2-40B4-BE49-F238E27FC236}">
                <a16:creationId xmlns:a16="http://schemas.microsoft.com/office/drawing/2014/main" id="{E02262EA-95AE-644C-89CE-0E067B63B52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5029200"/>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BD7687A5-EFC3-2343-90D0-C1F9DD98AA3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730810" y="4996208"/>
            <a:ext cx="3461190" cy="1213664"/>
          </a:xfrm>
          <a:prstGeom prst="rect">
            <a:avLst/>
          </a:prstGeom>
        </p:spPr>
      </p:pic>
      <p:sp>
        <p:nvSpPr>
          <p:cNvPr id="26" name="Text Placeholder 25">
            <a:extLst>
              <a:ext uri="{FF2B5EF4-FFF2-40B4-BE49-F238E27FC236}">
                <a16:creationId xmlns:a16="http://schemas.microsoft.com/office/drawing/2014/main" id="{BC08B341-2F48-7840-8973-E295CEEEC02F}"/>
              </a:ext>
            </a:extLst>
          </p:cNvPr>
          <p:cNvSpPr>
            <a:spLocks noGrp="1"/>
          </p:cNvSpPr>
          <p:nvPr>
            <p:ph type="body" sz="quarter" idx="10" hasCustomPrompt="1"/>
          </p:nvPr>
        </p:nvSpPr>
        <p:spPr>
          <a:xfrm>
            <a:off x="669247" y="5594351"/>
            <a:ext cx="7516813" cy="456826"/>
          </a:xfrm>
          <a:prstGeom prst="rect">
            <a:avLst/>
          </a:prstGeom>
        </p:spPr>
        <p:txBody>
          <a:bodyPr/>
          <a:lstStyle>
            <a:lvl1pPr marL="0" indent="0">
              <a:buNone/>
              <a:defRPr sz="2200" b="1">
                <a:latin typeface="Arial" panose="020B0604020202020204" pitchFamily="34" charset="0"/>
                <a:cs typeface="Arial" panose="020B0604020202020204" pitchFamily="34" charset="0"/>
              </a:defRPr>
            </a:lvl1pPr>
          </a:lstStyle>
          <a:p>
            <a:pPr lvl="0"/>
            <a:r>
              <a:rPr lang="en-US" dirty="0"/>
              <a:t>Presenter Name Goes Here</a:t>
            </a:r>
          </a:p>
        </p:txBody>
      </p:sp>
      <p:sp>
        <p:nvSpPr>
          <p:cNvPr id="32" name="Text Placeholder 31">
            <a:extLst>
              <a:ext uri="{FF2B5EF4-FFF2-40B4-BE49-F238E27FC236}">
                <a16:creationId xmlns:a16="http://schemas.microsoft.com/office/drawing/2014/main" id="{DA1C9DF5-8A32-0045-8A8F-18FF91406431}"/>
              </a:ext>
            </a:extLst>
          </p:cNvPr>
          <p:cNvSpPr>
            <a:spLocks noGrp="1"/>
          </p:cNvSpPr>
          <p:nvPr>
            <p:ph type="body" sz="quarter" idx="11" hasCustomPrompt="1"/>
          </p:nvPr>
        </p:nvSpPr>
        <p:spPr>
          <a:xfrm>
            <a:off x="669247" y="6104872"/>
            <a:ext cx="7624763" cy="577850"/>
          </a:xfrm>
          <a:prstGeom prst="rect">
            <a:avLst/>
          </a:prstGeom>
        </p:spPr>
        <p:txBody>
          <a:bodyPr/>
          <a:lstStyle>
            <a:lvl1pPr marL="0" indent="0">
              <a:spcBef>
                <a:spcPts val="0"/>
              </a:spcBef>
              <a:buNone/>
              <a:defRPr sz="1800">
                <a:latin typeface="Arial" panose="020B0604020202020204" pitchFamily="34" charset="0"/>
                <a:cs typeface="Arial" panose="020B0604020202020204" pitchFamily="34" charset="0"/>
              </a:defRPr>
            </a:lvl1pPr>
          </a:lstStyle>
          <a:p>
            <a:pPr lvl="0"/>
            <a:r>
              <a:rPr lang="en-US" sz="1800" dirty="0">
                <a:latin typeface="Arial" panose="020B0604020202020204" pitchFamily="34" charset="0"/>
                <a:cs typeface="Arial" panose="020B0604020202020204" pitchFamily="34" charset="0"/>
              </a:rPr>
              <a:t>Oklahoma State Department of Health</a:t>
            </a:r>
          </a:p>
          <a:p>
            <a:pPr lvl="0"/>
            <a:r>
              <a:rPr lang="en-US" sz="1800" dirty="0">
                <a:latin typeface="Arial" panose="020B0604020202020204" pitchFamily="34" charset="0"/>
                <a:cs typeface="Arial" panose="020B0604020202020204" pitchFamily="34" charset="0"/>
              </a:rPr>
              <a:t>Injury Prevention Service</a:t>
            </a:r>
            <a:endParaRPr lang="en-US" dirty="0"/>
          </a:p>
        </p:txBody>
      </p:sp>
      <p:pic>
        <p:nvPicPr>
          <p:cNvPr id="34" name="Picture 33" descr="A picture containing computer&#10;&#10;Description automatically generated">
            <a:extLst>
              <a:ext uri="{FF2B5EF4-FFF2-40B4-BE49-F238E27FC236}">
                <a16:creationId xmlns:a16="http://schemas.microsoft.com/office/drawing/2014/main" id="{2328577F-55CB-0642-8184-3E3FC6066D9B}"/>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302854" y="5221895"/>
            <a:ext cx="320040" cy="320511"/>
          </a:xfrm>
          <a:prstGeom prst="rect">
            <a:avLst/>
          </a:prstGeom>
        </p:spPr>
      </p:pic>
      <p:sp>
        <p:nvSpPr>
          <p:cNvPr id="3" name="Text Placeholder 2">
            <a:extLst>
              <a:ext uri="{FF2B5EF4-FFF2-40B4-BE49-F238E27FC236}">
                <a16:creationId xmlns:a16="http://schemas.microsoft.com/office/drawing/2014/main" id="{9276ADC2-E0B4-5749-8019-D69EA19F99D9}"/>
              </a:ext>
            </a:extLst>
          </p:cNvPr>
          <p:cNvSpPr>
            <a:spLocks noGrp="1"/>
          </p:cNvSpPr>
          <p:nvPr>
            <p:ph type="body" sz="quarter" idx="12" hasCustomPrompt="1"/>
          </p:nvPr>
        </p:nvSpPr>
        <p:spPr>
          <a:xfrm>
            <a:off x="667511" y="5111496"/>
            <a:ext cx="7973568" cy="466344"/>
          </a:xfrm>
          <a:prstGeom prst="rect">
            <a:avLst/>
          </a:prstGeom>
        </p:spPr>
        <p:txBody>
          <a:bodyPr/>
          <a:lstStyle>
            <a:lvl1pPr marL="0" indent="0">
              <a:buFontTx/>
              <a:buNone/>
              <a:defRPr sz="3000" b="1" i="0">
                <a:solidFill>
                  <a:srgbClr val="0A66A6"/>
                </a:solidFill>
                <a:latin typeface="Arial" panose="020B0604020202020204" pitchFamily="34" charset="0"/>
                <a:cs typeface="Arial" panose="020B0604020202020204" pitchFamily="34" charset="0"/>
              </a:defRPr>
            </a:lvl1pPr>
          </a:lstStyle>
          <a:p>
            <a:pPr lvl="0"/>
            <a:r>
              <a:rPr lang="en-US" dirty="0"/>
              <a:t>Title Goes Here</a:t>
            </a:r>
          </a:p>
        </p:txBody>
      </p:sp>
    </p:spTree>
    <p:extLst>
      <p:ext uri="{BB962C8B-B14F-4D97-AF65-F5344CB8AC3E}">
        <p14:creationId xmlns:p14="http://schemas.microsoft.com/office/powerpoint/2010/main" val="1201220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238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30"/>
            <a:ext cx="10363200" cy="1470025"/>
          </a:xfrm>
        </p:spPr>
        <p:txBody>
          <a:bodyPr/>
          <a:lstStyle/>
          <a:p>
            <a:r>
              <a:rPr lang="en-US" dirty="0"/>
              <a:t>[Insert Title Here] </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737600" y="6172205"/>
            <a:ext cx="2844800" cy="365125"/>
          </a:xfrm>
          <a:prstGeom prst="rect">
            <a:avLst/>
          </a:prstGeom>
        </p:spPr>
        <p:txBody>
          <a:bodyPr/>
          <a:lstStyle/>
          <a:p>
            <a:fld id="{CAA65450-9309-4CC7-8A27-0CEE0AA3DE4A}" type="datetimeFigureOut">
              <a:rPr lang="en-US" smtClean="0"/>
              <a:t>9/15/2022</a:t>
            </a:fld>
            <a:endParaRPr lang="en-US"/>
          </a:p>
        </p:txBody>
      </p:sp>
      <p:sp>
        <p:nvSpPr>
          <p:cNvPr id="5" name="Footer Placeholder 4"/>
          <p:cNvSpPr>
            <a:spLocks noGrp="1"/>
          </p:cNvSpPr>
          <p:nvPr>
            <p:ph type="ftr" sz="quarter" idx="11"/>
          </p:nvPr>
        </p:nvSpPr>
        <p:spPr>
          <a:xfrm>
            <a:off x="4165600" y="6172205"/>
            <a:ext cx="3860800" cy="365125"/>
          </a:xfrm>
          <a:prstGeom prst="rect">
            <a:avLst/>
          </a:prstGeom>
        </p:spPr>
        <p:txBody>
          <a:bodyPr/>
          <a:lstStyle/>
          <a:p>
            <a:endParaRPr lang="en-US"/>
          </a:p>
        </p:txBody>
      </p:sp>
    </p:spTree>
    <p:extLst>
      <p:ext uri="{BB962C8B-B14F-4D97-AF65-F5344CB8AC3E}">
        <p14:creationId xmlns:p14="http://schemas.microsoft.com/office/powerpoint/2010/main" val="2910276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[Insert Title Here] </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737600" y="6172205"/>
            <a:ext cx="2844800" cy="365125"/>
          </a:xfrm>
          <a:prstGeom prst="rect">
            <a:avLst/>
          </a:prstGeom>
        </p:spPr>
        <p:txBody>
          <a:bodyPr/>
          <a:lstStyle/>
          <a:p>
            <a:fld id="{CAA65450-9309-4CC7-8A27-0CEE0AA3DE4A}" type="datetimeFigureOut">
              <a:rPr lang="en-US" smtClean="0"/>
              <a:t>9/15/2022</a:t>
            </a:fld>
            <a:endParaRPr lang="en-US"/>
          </a:p>
        </p:txBody>
      </p:sp>
      <p:sp>
        <p:nvSpPr>
          <p:cNvPr id="5" name="Footer Placeholder 4"/>
          <p:cNvSpPr>
            <a:spLocks noGrp="1"/>
          </p:cNvSpPr>
          <p:nvPr>
            <p:ph type="ftr" sz="quarter" idx="11"/>
          </p:nvPr>
        </p:nvSpPr>
        <p:spPr>
          <a:xfrm>
            <a:off x="4165600" y="6172205"/>
            <a:ext cx="3860800" cy="365125"/>
          </a:xfrm>
          <a:prstGeom prst="rect">
            <a:avLst/>
          </a:prstGeom>
        </p:spPr>
        <p:txBody>
          <a:bodyPr/>
          <a:lstStyle/>
          <a:p>
            <a:endParaRPr lang="en-US"/>
          </a:p>
        </p:txBody>
      </p:sp>
    </p:spTree>
    <p:extLst>
      <p:ext uri="{BB962C8B-B14F-4D97-AF65-F5344CB8AC3E}">
        <p14:creationId xmlns:p14="http://schemas.microsoft.com/office/powerpoint/2010/main" val="29923971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5"/>
            <a:ext cx="10363200" cy="1362075"/>
          </a:xfrm>
        </p:spPr>
        <p:txBody>
          <a:bodyPr anchor="t"/>
          <a:lstStyle>
            <a:lvl1pPr algn="l">
              <a:defRPr sz="4000" b="1" cap="all"/>
            </a:lvl1pPr>
          </a:lstStyle>
          <a:p>
            <a:r>
              <a:rPr lang="en-US" dirty="0"/>
              <a:t>[Insert Title Here] </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737600" y="6172205"/>
            <a:ext cx="2844800" cy="365125"/>
          </a:xfrm>
          <a:prstGeom prst="rect">
            <a:avLst/>
          </a:prstGeom>
        </p:spPr>
        <p:txBody>
          <a:bodyPr/>
          <a:lstStyle/>
          <a:p>
            <a:fld id="{CAA65450-9309-4CC7-8A27-0CEE0AA3DE4A}" type="datetimeFigureOut">
              <a:rPr lang="en-US" smtClean="0"/>
              <a:t>9/15/2022</a:t>
            </a:fld>
            <a:endParaRPr lang="en-US"/>
          </a:p>
        </p:txBody>
      </p:sp>
      <p:sp>
        <p:nvSpPr>
          <p:cNvPr id="5" name="Footer Placeholder 4"/>
          <p:cNvSpPr>
            <a:spLocks noGrp="1"/>
          </p:cNvSpPr>
          <p:nvPr>
            <p:ph type="ftr" sz="quarter" idx="11"/>
          </p:nvPr>
        </p:nvSpPr>
        <p:spPr>
          <a:xfrm>
            <a:off x="4165600" y="6172205"/>
            <a:ext cx="3860800" cy="365125"/>
          </a:xfrm>
          <a:prstGeom prst="rect">
            <a:avLst/>
          </a:prstGeom>
        </p:spPr>
        <p:txBody>
          <a:bodyPr/>
          <a:lstStyle/>
          <a:p>
            <a:endParaRPr lang="en-US"/>
          </a:p>
        </p:txBody>
      </p:sp>
    </p:spTree>
    <p:extLst>
      <p:ext uri="{BB962C8B-B14F-4D97-AF65-F5344CB8AC3E}">
        <p14:creationId xmlns:p14="http://schemas.microsoft.com/office/powerpoint/2010/main" val="850664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[Insert Title Here] </a:t>
            </a:r>
          </a:p>
        </p:txBody>
      </p:sp>
      <p:sp>
        <p:nvSpPr>
          <p:cNvPr id="3" name="Content Placeholder 2"/>
          <p:cNvSpPr>
            <a:spLocks noGrp="1"/>
          </p:cNvSpPr>
          <p:nvPr>
            <p:ph sz="half" idx="1"/>
          </p:nvPr>
        </p:nvSpPr>
        <p:spPr>
          <a:xfrm>
            <a:off x="609600" y="1600201"/>
            <a:ext cx="5384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737600" y="6172205"/>
            <a:ext cx="2844800" cy="365125"/>
          </a:xfrm>
          <a:prstGeom prst="rect">
            <a:avLst/>
          </a:prstGeom>
        </p:spPr>
        <p:txBody>
          <a:bodyPr/>
          <a:lstStyle/>
          <a:p>
            <a:fld id="{CAA65450-9309-4CC7-8A27-0CEE0AA3DE4A}" type="datetimeFigureOut">
              <a:rPr lang="en-US" smtClean="0"/>
              <a:t>9/15/2022</a:t>
            </a:fld>
            <a:endParaRPr lang="en-US"/>
          </a:p>
        </p:txBody>
      </p:sp>
      <p:sp>
        <p:nvSpPr>
          <p:cNvPr id="6" name="Footer Placeholder 5"/>
          <p:cNvSpPr>
            <a:spLocks noGrp="1"/>
          </p:cNvSpPr>
          <p:nvPr>
            <p:ph type="ftr" sz="quarter" idx="11"/>
          </p:nvPr>
        </p:nvSpPr>
        <p:spPr>
          <a:xfrm>
            <a:off x="4165600" y="6172205"/>
            <a:ext cx="3860800" cy="365125"/>
          </a:xfrm>
          <a:prstGeom prst="rect">
            <a:avLst/>
          </a:prstGeom>
        </p:spPr>
        <p:txBody>
          <a:bodyPr/>
          <a:lstStyle/>
          <a:p>
            <a:endParaRPr lang="en-US"/>
          </a:p>
        </p:txBody>
      </p:sp>
    </p:spTree>
    <p:extLst>
      <p:ext uri="{BB962C8B-B14F-4D97-AF65-F5344CB8AC3E}">
        <p14:creationId xmlns:p14="http://schemas.microsoft.com/office/powerpoint/2010/main" val="588148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[Insert Title Here] </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7"/>
            <a:ext cx="5386917"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7"/>
            <a:ext cx="5389033" cy="36925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737600" y="6172205"/>
            <a:ext cx="2844800" cy="365125"/>
          </a:xfrm>
          <a:prstGeom prst="rect">
            <a:avLst/>
          </a:prstGeom>
        </p:spPr>
        <p:txBody>
          <a:bodyPr/>
          <a:lstStyle/>
          <a:p>
            <a:fld id="{CAA65450-9309-4CC7-8A27-0CEE0AA3DE4A}" type="datetimeFigureOut">
              <a:rPr lang="en-US" smtClean="0"/>
              <a:t>9/15/2022</a:t>
            </a:fld>
            <a:endParaRPr lang="en-US"/>
          </a:p>
        </p:txBody>
      </p:sp>
      <p:sp>
        <p:nvSpPr>
          <p:cNvPr id="8" name="Footer Placeholder 7"/>
          <p:cNvSpPr>
            <a:spLocks noGrp="1"/>
          </p:cNvSpPr>
          <p:nvPr>
            <p:ph type="ftr" sz="quarter" idx="11"/>
          </p:nvPr>
        </p:nvSpPr>
        <p:spPr>
          <a:xfrm>
            <a:off x="4165600" y="6172205"/>
            <a:ext cx="3860800" cy="365125"/>
          </a:xfrm>
          <a:prstGeom prst="rect">
            <a:avLst/>
          </a:prstGeom>
        </p:spPr>
        <p:txBody>
          <a:bodyPr/>
          <a:lstStyle/>
          <a:p>
            <a:endParaRPr lang="en-US"/>
          </a:p>
        </p:txBody>
      </p:sp>
    </p:spTree>
    <p:extLst>
      <p:ext uri="{BB962C8B-B14F-4D97-AF65-F5344CB8AC3E}">
        <p14:creationId xmlns:p14="http://schemas.microsoft.com/office/powerpoint/2010/main" val="2953966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[Insert Title Here] </a:t>
            </a:r>
          </a:p>
        </p:txBody>
      </p:sp>
      <p:sp>
        <p:nvSpPr>
          <p:cNvPr id="3" name="Date Placeholder 2"/>
          <p:cNvSpPr>
            <a:spLocks noGrp="1"/>
          </p:cNvSpPr>
          <p:nvPr>
            <p:ph type="dt" sz="half" idx="10"/>
          </p:nvPr>
        </p:nvSpPr>
        <p:spPr>
          <a:xfrm>
            <a:off x="8737600" y="6172205"/>
            <a:ext cx="2844800" cy="365125"/>
          </a:xfrm>
          <a:prstGeom prst="rect">
            <a:avLst/>
          </a:prstGeom>
        </p:spPr>
        <p:txBody>
          <a:bodyPr/>
          <a:lstStyle/>
          <a:p>
            <a:fld id="{CAA65450-9309-4CC7-8A27-0CEE0AA3DE4A}" type="datetimeFigureOut">
              <a:rPr lang="en-US" smtClean="0"/>
              <a:t>9/15/2022</a:t>
            </a:fld>
            <a:endParaRPr lang="en-US"/>
          </a:p>
        </p:txBody>
      </p:sp>
      <p:sp>
        <p:nvSpPr>
          <p:cNvPr id="4" name="Footer Placeholder 3"/>
          <p:cNvSpPr>
            <a:spLocks noGrp="1"/>
          </p:cNvSpPr>
          <p:nvPr>
            <p:ph type="ftr" sz="quarter" idx="11"/>
          </p:nvPr>
        </p:nvSpPr>
        <p:spPr>
          <a:xfrm>
            <a:off x="4165600" y="6172205"/>
            <a:ext cx="3860800" cy="365125"/>
          </a:xfrm>
          <a:prstGeom prst="rect">
            <a:avLst/>
          </a:prstGeom>
        </p:spPr>
        <p:txBody>
          <a:bodyPr/>
          <a:lstStyle/>
          <a:p>
            <a:endParaRPr lang="en-US"/>
          </a:p>
        </p:txBody>
      </p:sp>
    </p:spTree>
    <p:extLst>
      <p:ext uri="{BB962C8B-B14F-4D97-AF65-F5344CB8AC3E}">
        <p14:creationId xmlns:p14="http://schemas.microsoft.com/office/powerpoint/2010/main" val="7031097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737600" y="6172205"/>
            <a:ext cx="2844800" cy="365125"/>
          </a:xfrm>
          <a:prstGeom prst="rect">
            <a:avLst/>
          </a:prstGeom>
        </p:spPr>
        <p:txBody>
          <a:bodyPr/>
          <a:lstStyle/>
          <a:p>
            <a:fld id="{CAA65450-9309-4CC7-8A27-0CEE0AA3DE4A}" type="datetimeFigureOut">
              <a:rPr lang="en-US" smtClean="0"/>
              <a:t>9/15/2022</a:t>
            </a:fld>
            <a:endParaRPr lang="en-US"/>
          </a:p>
        </p:txBody>
      </p:sp>
      <p:sp>
        <p:nvSpPr>
          <p:cNvPr id="3" name="Footer Placeholder 2"/>
          <p:cNvSpPr>
            <a:spLocks noGrp="1"/>
          </p:cNvSpPr>
          <p:nvPr>
            <p:ph type="ftr" sz="quarter" idx="11"/>
          </p:nvPr>
        </p:nvSpPr>
        <p:spPr>
          <a:xfrm>
            <a:off x="4165600" y="6172205"/>
            <a:ext cx="3860800" cy="365125"/>
          </a:xfrm>
          <a:prstGeom prst="rect">
            <a:avLst/>
          </a:prstGeom>
        </p:spPr>
        <p:txBody>
          <a:bodyPr/>
          <a:lstStyle/>
          <a:p>
            <a:endParaRPr lang="en-US"/>
          </a:p>
        </p:txBody>
      </p:sp>
    </p:spTree>
    <p:extLst>
      <p:ext uri="{BB962C8B-B14F-4D97-AF65-F5344CB8AC3E}">
        <p14:creationId xmlns:p14="http://schemas.microsoft.com/office/powerpoint/2010/main" val="27417345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3" y="273050"/>
            <a:ext cx="4011084" cy="1162050"/>
          </a:xfrm>
        </p:spPr>
        <p:txBody>
          <a:bodyPr anchor="b"/>
          <a:lstStyle>
            <a:lvl1pPr algn="l">
              <a:defRPr sz="2000" b="1"/>
            </a:lvl1pPr>
          </a:lstStyle>
          <a:p>
            <a:r>
              <a:rPr lang="en-US" dirty="0"/>
              <a:t>[Insert Title Here] </a:t>
            </a:r>
          </a:p>
        </p:txBody>
      </p:sp>
      <p:sp>
        <p:nvSpPr>
          <p:cNvPr id="3" name="Content Placeholder 2"/>
          <p:cNvSpPr>
            <a:spLocks noGrp="1"/>
          </p:cNvSpPr>
          <p:nvPr>
            <p:ph idx="1"/>
          </p:nvPr>
        </p:nvSpPr>
        <p:spPr>
          <a:xfrm>
            <a:off x="4766733" y="273055"/>
            <a:ext cx="6815667" cy="55943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1"/>
            <a:ext cx="4011084" cy="4422602"/>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a:xfrm>
            <a:off x="8737600" y="6172205"/>
            <a:ext cx="2844800" cy="365125"/>
          </a:xfrm>
          <a:prstGeom prst="rect">
            <a:avLst/>
          </a:prstGeom>
        </p:spPr>
        <p:txBody>
          <a:bodyPr/>
          <a:lstStyle/>
          <a:p>
            <a:fld id="{CAA65450-9309-4CC7-8A27-0CEE0AA3DE4A}" type="datetimeFigureOut">
              <a:rPr lang="en-US" smtClean="0"/>
              <a:t>9/15/2022</a:t>
            </a:fld>
            <a:endParaRPr lang="en-US"/>
          </a:p>
        </p:txBody>
      </p:sp>
      <p:sp>
        <p:nvSpPr>
          <p:cNvPr id="6" name="Footer Placeholder 5"/>
          <p:cNvSpPr>
            <a:spLocks noGrp="1"/>
          </p:cNvSpPr>
          <p:nvPr>
            <p:ph type="ftr" sz="quarter" idx="11"/>
          </p:nvPr>
        </p:nvSpPr>
        <p:spPr>
          <a:xfrm>
            <a:off x="4165600" y="6172205"/>
            <a:ext cx="3860800" cy="365125"/>
          </a:xfrm>
          <a:prstGeom prst="rect">
            <a:avLst/>
          </a:prstGeom>
        </p:spPr>
        <p:txBody>
          <a:bodyPr/>
          <a:lstStyle/>
          <a:p>
            <a:endParaRPr lang="en-US"/>
          </a:p>
        </p:txBody>
      </p:sp>
    </p:spTree>
    <p:extLst>
      <p:ext uri="{BB962C8B-B14F-4D97-AF65-F5344CB8AC3E}">
        <p14:creationId xmlns:p14="http://schemas.microsoft.com/office/powerpoint/2010/main" val="3658967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Click icon to add picture</a:t>
            </a:r>
          </a:p>
        </p:txBody>
      </p:sp>
      <p:sp>
        <p:nvSpPr>
          <p:cNvPr id="5" name="Date Placeholder 4"/>
          <p:cNvSpPr>
            <a:spLocks noGrp="1"/>
          </p:cNvSpPr>
          <p:nvPr>
            <p:ph type="dt" sz="half" idx="10"/>
          </p:nvPr>
        </p:nvSpPr>
        <p:spPr>
          <a:xfrm>
            <a:off x="8737600" y="6172205"/>
            <a:ext cx="2844800" cy="365125"/>
          </a:xfrm>
          <a:prstGeom prst="rect">
            <a:avLst/>
          </a:prstGeom>
        </p:spPr>
        <p:txBody>
          <a:bodyPr/>
          <a:lstStyle/>
          <a:p>
            <a:fld id="{CAA65450-9309-4CC7-8A27-0CEE0AA3DE4A}" type="datetimeFigureOut">
              <a:rPr lang="en-US" smtClean="0"/>
              <a:t>9/15/2022</a:t>
            </a:fld>
            <a:endParaRPr lang="en-US"/>
          </a:p>
        </p:txBody>
      </p:sp>
      <p:sp>
        <p:nvSpPr>
          <p:cNvPr id="6" name="Footer Placeholder 5"/>
          <p:cNvSpPr>
            <a:spLocks noGrp="1"/>
          </p:cNvSpPr>
          <p:nvPr>
            <p:ph type="ftr" sz="quarter" idx="11"/>
          </p:nvPr>
        </p:nvSpPr>
        <p:spPr>
          <a:xfrm>
            <a:off x="4165600" y="6172205"/>
            <a:ext cx="3860800" cy="365125"/>
          </a:xfrm>
          <a:prstGeom prst="rect">
            <a:avLst/>
          </a:prstGeom>
        </p:spPr>
        <p:txBody>
          <a:bodyPr/>
          <a:lstStyle/>
          <a:p>
            <a:endParaRPr lang="en-US"/>
          </a:p>
        </p:txBody>
      </p:sp>
    </p:spTree>
    <p:extLst>
      <p:ext uri="{BB962C8B-B14F-4D97-AF65-F5344CB8AC3E}">
        <p14:creationId xmlns:p14="http://schemas.microsoft.com/office/powerpoint/2010/main" val="280125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Variation 2">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BD7687A5-EFC3-2343-90D0-C1F9DD98AA3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30810" y="4996208"/>
            <a:ext cx="3461190" cy="1213664"/>
          </a:xfrm>
          <a:prstGeom prst="rect">
            <a:avLst/>
          </a:prstGeom>
        </p:spPr>
      </p:pic>
      <p:pic>
        <p:nvPicPr>
          <p:cNvPr id="3" name="Picture 2" descr="A person in a blue shirt&#10;&#10;Description automatically generated">
            <a:extLst>
              <a:ext uri="{FF2B5EF4-FFF2-40B4-BE49-F238E27FC236}">
                <a16:creationId xmlns:a16="http://schemas.microsoft.com/office/drawing/2014/main" id="{61965971-6CE4-0441-A87D-919D299C7A1C}"/>
              </a:ext>
            </a:extLst>
          </p:cNvPr>
          <p:cNvPicPr>
            <a:picLocks noChangeAspect="1"/>
          </p:cNvPicPr>
          <p:nvPr userDrawn="1"/>
        </p:nvPicPr>
        <p:blipFill>
          <a:blip r:embed="rId3"/>
          <a:stretch>
            <a:fillRect/>
          </a:stretch>
        </p:blipFill>
        <p:spPr>
          <a:xfrm>
            <a:off x="0" y="1624"/>
            <a:ext cx="12192000" cy="5029200"/>
          </a:xfrm>
          <a:prstGeom prst="rect">
            <a:avLst/>
          </a:prstGeom>
        </p:spPr>
      </p:pic>
      <p:sp>
        <p:nvSpPr>
          <p:cNvPr id="17" name="Text Placeholder 25">
            <a:extLst>
              <a:ext uri="{FF2B5EF4-FFF2-40B4-BE49-F238E27FC236}">
                <a16:creationId xmlns:a16="http://schemas.microsoft.com/office/drawing/2014/main" id="{2646791E-A8FE-9442-937B-614F1EF3086F}"/>
              </a:ext>
            </a:extLst>
          </p:cNvPr>
          <p:cNvSpPr>
            <a:spLocks noGrp="1"/>
          </p:cNvSpPr>
          <p:nvPr>
            <p:ph type="body" sz="quarter" idx="10" hasCustomPrompt="1"/>
          </p:nvPr>
        </p:nvSpPr>
        <p:spPr>
          <a:xfrm>
            <a:off x="669247" y="5594351"/>
            <a:ext cx="7516813" cy="456826"/>
          </a:xfrm>
          <a:prstGeom prst="rect">
            <a:avLst/>
          </a:prstGeom>
        </p:spPr>
        <p:txBody>
          <a:bodyPr/>
          <a:lstStyle>
            <a:lvl1pPr marL="0" indent="0">
              <a:buNone/>
              <a:defRPr sz="2200" b="1">
                <a:latin typeface="Arial" panose="020B0604020202020204" pitchFamily="34" charset="0"/>
                <a:cs typeface="Arial" panose="020B0604020202020204" pitchFamily="34" charset="0"/>
              </a:defRPr>
            </a:lvl1pPr>
          </a:lstStyle>
          <a:p>
            <a:pPr lvl="0"/>
            <a:r>
              <a:rPr lang="en-US" dirty="0"/>
              <a:t>Presenter Name Goes Here</a:t>
            </a:r>
          </a:p>
        </p:txBody>
      </p:sp>
      <p:sp>
        <p:nvSpPr>
          <p:cNvPr id="18" name="Text Placeholder 31">
            <a:extLst>
              <a:ext uri="{FF2B5EF4-FFF2-40B4-BE49-F238E27FC236}">
                <a16:creationId xmlns:a16="http://schemas.microsoft.com/office/drawing/2014/main" id="{4833FBAA-2938-DB40-A34F-DD1ABAFC4986}"/>
              </a:ext>
            </a:extLst>
          </p:cNvPr>
          <p:cNvSpPr>
            <a:spLocks noGrp="1"/>
          </p:cNvSpPr>
          <p:nvPr>
            <p:ph type="body" sz="quarter" idx="11" hasCustomPrompt="1"/>
          </p:nvPr>
        </p:nvSpPr>
        <p:spPr>
          <a:xfrm>
            <a:off x="669247" y="6104872"/>
            <a:ext cx="7624763" cy="577850"/>
          </a:xfrm>
          <a:prstGeom prst="rect">
            <a:avLst/>
          </a:prstGeom>
        </p:spPr>
        <p:txBody>
          <a:bodyPr/>
          <a:lstStyle>
            <a:lvl1pPr marL="0" indent="0">
              <a:spcBef>
                <a:spcPts val="0"/>
              </a:spcBef>
              <a:buNone/>
              <a:defRPr sz="1800">
                <a:latin typeface="Arial" panose="020B0604020202020204" pitchFamily="34" charset="0"/>
                <a:cs typeface="Arial" panose="020B0604020202020204" pitchFamily="34" charset="0"/>
              </a:defRPr>
            </a:lvl1pPr>
          </a:lstStyle>
          <a:p>
            <a:pPr lvl="0"/>
            <a:r>
              <a:rPr lang="en-US" sz="1800" dirty="0">
                <a:latin typeface="Arial" panose="020B0604020202020204" pitchFamily="34" charset="0"/>
                <a:cs typeface="Arial" panose="020B0604020202020204" pitchFamily="34" charset="0"/>
              </a:rPr>
              <a:t>Oklahoma State Department of Health</a:t>
            </a:r>
          </a:p>
          <a:p>
            <a:pPr lvl="0"/>
            <a:r>
              <a:rPr lang="en-US" sz="1800" dirty="0">
                <a:latin typeface="Arial" panose="020B0604020202020204" pitchFamily="34" charset="0"/>
                <a:cs typeface="Arial" panose="020B0604020202020204" pitchFamily="34" charset="0"/>
              </a:rPr>
              <a:t>Injury Prevention Service</a:t>
            </a:r>
            <a:endParaRPr lang="en-US" dirty="0"/>
          </a:p>
        </p:txBody>
      </p:sp>
      <p:pic>
        <p:nvPicPr>
          <p:cNvPr id="19" name="Picture 18" descr="A picture containing computer&#10;&#10;Description automatically generated">
            <a:extLst>
              <a:ext uri="{FF2B5EF4-FFF2-40B4-BE49-F238E27FC236}">
                <a16:creationId xmlns:a16="http://schemas.microsoft.com/office/drawing/2014/main" id="{FDC05A5D-29EE-B14A-9D04-3501A79EC60C}"/>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301752" y="5221224"/>
            <a:ext cx="320040" cy="320511"/>
          </a:xfrm>
          <a:prstGeom prst="rect">
            <a:avLst/>
          </a:prstGeom>
        </p:spPr>
      </p:pic>
      <p:sp>
        <p:nvSpPr>
          <p:cNvPr id="5" name="Text Placeholder 4">
            <a:extLst>
              <a:ext uri="{FF2B5EF4-FFF2-40B4-BE49-F238E27FC236}">
                <a16:creationId xmlns:a16="http://schemas.microsoft.com/office/drawing/2014/main" id="{F97C39D2-6799-FF41-98FC-9CE20FBEB345}"/>
              </a:ext>
            </a:extLst>
          </p:cNvPr>
          <p:cNvSpPr>
            <a:spLocks noGrp="1"/>
          </p:cNvSpPr>
          <p:nvPr>
            <p:ph type="body" sz="quarter" idx="12" hasCustomPrompt="1"/>
          </p:nvPr>
        </p:nvSpPr>
        <p:spPr>
          <a:xfrm>
            <a:off x="660400" y="5110163"/>
            <a:ext cx="7650163" cy="508000"/>
          </a:xfrm>
          <a:prstGeom prst="rect">
            <a:avLst/>
          </a:prstGeom>
        </p:spPr>
        <p:txBody>
          <a:bodyPr/>
          <a:lstStyle>
            <a:lvl1pPr marL="0" indent="0">
              <a:buNone/>
              <a:defRPr sz="3000" b="1" i="0">
                <a:solidFill>
                  <a:srgbClr val="0A66A6"/>
                </a:solidFill>
                <a:latin typeface="Arial" panose="020B0604020202020204" pitchFamily="34" charset="0"/>
                <a:cs typeface="Arial" panose="020B0604020202020204" pitchFamily="34" charset="0"/>
              </a:defRPr>
            </a:lvl1pPr>
          </a:lstStyle>
          <a:p>
            <a:pPr lvl="0"/>
            <a:r>
              <a:rPr lang="en-US" dirty="0"/>
              <a:t>Title Goes Here</a:t>
            </a:r>
          </a:p>
        </p:txBody>
      </p:sp>
    </p:spTree>
    <p:extLst>
      <p:ext uri="{BB962C8B-B14F-4D97-AF65-F5344CB8AC3E}">
        <p14:creationId xmlns:p14="http://schemas.microsoft.com/office/powerpoint/2010/main" val="28717669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3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145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813F0-7BBB-445F-A05D-1089F71F9B3B}"/>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74192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D4D620-AF9B-44F9-914F-BA1F1B4759C0}"/>
              </a:ext>
            </a:extLst>
          </p:cNvPr>
          <p:cNvSpPr/>
          <p:nvPr userDrawn="1"/>
        </p:nvSpPr>
        <p:spPr>
          <a:xfrm>
            <a:off x="4267200" y="1600200"/>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5" name="Rectangle 4">
            <a:extLst>
              <a:ext uri="{FF2B5EF4-FFF2-40B4-BE49-F238E27FC236}">
                <a16:creationId xmlns:a16="http://schemas.microsoft.com/office/drawing/2014/main" id="{301B1473-4A32-4480-8D0E-E45BAABAE89F}"/>
              </a:ext>
            </a:extLst>
          </p:cNvPr>
          <p:cNvSpPr/>
          <p:nvPr userDrawn="1"/>
        </p:nvSpPr>
        <p:spPr>
          <a:xfrm>
            <a:off x="6096000" y="1600200"/>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Rectangle 5">
            <a:extLst>
              <a:ext uri="{FF2B5EF4-FFF2-40B4-BE49-F238E27FC236}">
                <a16:creationId xmlns:a16="http://schemas.microsoft.com/office/drawing/2014/main" id="{0B3BE92A-B011-4D2F-A4A4-1EA9EBB57E5A}"/>
              </a:ext>
            </a:extLst>
          </p:cNvPr>
          <p:cNvSpPr/>
          <p:nvPr userDrawn="1"/>
        </p:nvSpPr>
        <p:spPr>
          <a:xfrm>
            <a:off x="4267200" y="3429000"/>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a:extLst>
              <a:ext uri="{FF2B5EF4-FFF2-40B4-BE49-F238E27FC236}">
                <a16:creationId xmlns:a16="http://schemas.microsoft.com/office/drawing/2014/main" id="{D770BAB3-6B7B-4750-8530-3A27FAA36546}"/>
              </a:ext>
            </a:extLst>
          </p:cNvPr>
          <p:cNvSpPr/>
          <p:nvPr userDrawn="1"/>
        </p:nvSpPr>
        <p:spPr>
          <a:xfrm>
            <a:off x="6096000" y="3429000"/>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a:extLst>
              <a:ext uri="{FF2B5EF4-FFF2-40B4-BE49-F238E27FC236}">
                <a16:creationId xmlns:a16="http://schemas.microsoft.com/office/drawing/2014/main" id="{927E57AB-2E34-468C-BC9D-A80C8DD900A6}"/>
              </a:ext>
            </a:extLst>
          </p:cNvPr>
          <p:cNvSpPr/>
          <p:nvPr userDrawn="1"/>
        </p:nvSpPr>
        <p:spPr>
          <a:xfrm>
            <a:off x="2438400" y="16002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a:extLst>
              <a:ext uri="{FF2B5EF4-FFF2-40B4-BE49-F238E27FC236}">
                <a16:creationId xmlns:a16="http://schemas.microsoft.com/office/drawing/2014/main" id="{1081BA38-2A0E-4F5E-925F-F0D08FB13C7F}"/>
              </a:ext>
            </a:extLst>
          </p:cNvPr>
          <p:cNvSpPr/>
          <p:nvPr userDrawn="1"/>
        </p:nvSpPr>
        <p:spPr>
          <a:xfrm>
            <a:off x="2438400" y="34290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a:extLst>
              <a:ext uri="{FF2B5EF4-FFF2-40B4-BE49-F238E27FC236}">
                <a16:creationId xmlns:a16="http://schemas.microsoft.com/office/drawing/2014/main" id="{9325C28F-E566-4931-843A-7AACFF507E88}"/>
              </a:ext>
            </a:extLst>
          </p:cNvPr>
          <p:cNvSpPr/>
          <p:nvPr userDrawn="1"/>
        </p:nvSpPr>
        <p:spPr>
          <a:xfrm>
            <a:off x="7924800" y="34290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1" name="Rectangle 10">
            <a:extLst>
              <a:ext uri="{FF2B5EF4-FFF2-40B4-BE49-F238E27FC236}">
                <a16:creationId xmlns:a16="http://schemas.microsoft.com/office/drawing/2014/main" id="{D83B49B4-28C7-4290-866E-DFE815052070}"/>
              </a:ext>
            </a:extLst>
          </p:cNvPr>
          <p:cNvSpPr/>
          <p:nvPr userDrawn="1"/>
        </p:nvSpPr>
        <p:spPr>
          <a:xfrm>
            <a:off x="7924800" y="16002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a:extLst>
              <a:ext uri="{FF2B5EF4-FFF2-40B4-BE49-F238E27FC236}">
                <a16:creationId xmlns:a16="http://schemas.microsoft.com/office/drawing/2014/main" id="{90F1611E-6791-4AA5-B85C-4FA9496C8ECC}"/>
              </a:ext>
            </a:extLst>
          </p:cNvPr>
          <p:cNvSpPr/>
          <p:nvPr userDrawn="1"/>
        </p:nvSpPr>
        <p:spPr>
          <a:xfrm>
            <a:off x="9753600" y="1600200"/>
            <a:ext cx="1828800" cy="1828800"/>
          </a:xfrm>
          <a:prstGeom prst="rect">
            <a:avLst/>
          </a:prstGeom>
          <a:solidFill>
            <a:schemeClr val="accent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a:extLst>
              <a:ext uri="{FF2B5EF4-FFF2-40B4-BE49-F238E27FC236}">
                <a16:creationId xmlns:a16="http://schemas.microsoft.com/office/drawing/2014/main" id="{B3CC5EDC-22AA-488B-B198-68A50B792069}"/>
              </a:ext>
            </a:extLst>
          </p:cNvPr>
          <p:cNvSpPr/>
          <p:nvPr userDrawn="1"/>
        </p:nvSpPr>
        <p:spPr>
          <a:xfrm>
            <a:off x="9753600" y="34290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4" name="Rectangle 13">
            <a:extLst>
              <a:ext uri="{FF2B5EF4-FFF2-40B4-BE49-F238E27FC236}">
                <a16:creationId xmlns:a16="http://schemas.microsoft.com/office/drawing/2014/main" id="{DD121A8E-94B0-42E5-A4F5-5E19CF652210}"/>
              </a:ext>
            </a:extLst>
          </p:cNvPr>
          <p:cNvSpPr/>
          <p:nvPr userDrawn="1"/>
        </p:nvSpPr>
        <p:spPr>
          <a:xfrm>
            <a:off x="609600" y="1600200"/>
            <a:ext cx="1828800" cy="1828800"/>
          </a:xfrm>
          <a:prstGeom prst="rect">
            <a:avLst/>
          </a:prstGeom>
          <a:solidFill>
            <a:srgbClr val="FDF0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ectangle 14">
            <a:extLst>
              <a:ext uri="{FF2B5EF4-FFF2-40B4-BE49-F238E27FC236}">
                <a16:creationId xmlns:a16="http://schemas.microsoft.com/office/drawing/2014/main" id="{E6B3948C-B243-492A-B2B6-ADADCE493671}"/>
              </a:ext>
            </a:extLst>
          </p:cNvPr>
          <p:cNvSpPr/>
          <p:nvPr userDrawn="1"/>
        </p:nvSpPr>
        <p:spPr>
          <a:xfrm>
            <a:off x="609600" y="3429000"/>
            <a:ext cx="1828800" cy="18288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Rectangle 15">
            <a:extLst>
              <a:ext uri="{FF2B5EF4-FFF2-40B4-BE49-F238E27FC236}">
                <a16:creationId xmlns:a16="http://schemas.microsoft.com/office/drawing/2014/main" id="{63A2A81A-099D-4A7F-9F85-23E9435B3D0C}"/>
              </a:ext>
            </a:extLst>
          </p:cNvPr>
          <p:cNvSpPr/>
          <p:nvPr userDrawn="1"/>
        </p:nvSpPr>
        <p:spPr>
          <a:xfrm>
            <a:off x="609600" y="-228600"/>
            <a:ext cx="1828800" cy="1828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ectangle 16">
            <a:extLst>
              <a:ext uri="{FF2B5EF4-FFF2-40B4-BE49-F238E27FC236}">
                <a16:creationId xmlns:a16="http://schemas.microsoft.com/office/drawing/2014/main" id="{A8A4303A-7D93-40B0-B651-29CEEA7F4340}"/>
              </a:ext>
            </a:extLst>
          </p:cNvPr>
          <p:cNvSpPr/>
          <p:nvPr userDrawn="1"/>
        </p:nvSpPr>
        <p:spPr>
          <a:xfrm>
            <a:off x="2441448" y="-228600"/>
            <a:ext cx="1828800" cy="18288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8" name="Rectangle 17">
            <a:extLst>
              <a:ext uri="{FF2B5EF4-FFF2-40B4-BE49-F238E27FC236}">
                <a16:creationId xmlns:a16="http://schemas.microsoft.com/office/drawing/2014/main" id="{245F1DD1-F54A-4F9C-ABB5-79390F1CB164}"/>
              </a:ext>
            </a:extLst>
          </p:cNvPr>
          <p:cNvSpPr/>
          <p:nvPr userDrawn="1"/>
        </p:nvSpPr>
        <p:spPr>
          <a:xfrm>
            <a:off x="4270248" y="-2286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9" name="Rectangle 18">
            <a:extLst>
              <a:ext uri="{FF2B5EF4-FFF2-40B4-BE49-F238E27FC236}">
                <a16:creationId xmlns:a16="http://schemas.microsoft.com/office/drawing/2014/main" id="{9A0900FB-96F3-4495-92A6-94A915BF7BD1}"/>
              </a:ext>
            </a:extLst>
          </p:cNvPr>
          <p:cNvSpPr/>
          <p:nvPr userDrawn="1"/>
        </p:nvSpPr>
        <p:spPr>
          <a:xfrm>
            <a:off x="6099048" y="-2286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0" name="Rectangle 19">
            <a:extLst>
              <a:ext uri="{FF2B5EF4-FFF2-40B4-BE49-F238E27FC236}">
                <a16:creationId xmlns:a16="http://schemas.microsoft.com/office/drawing/2014/main" id="{14233118-125A-46A7-B233-C30792649214}"/>
              </a:ext>
            </a:extLst>
          </p:cNvPr>
          <p:cNvSpPr/>
          <p:nvPr userDrawn="1"/>
        </p:nvSpPr>
        <p:spPr>
          <a:xfrm>
            <a:off x="7927848" y="-228600"/>
            <a:ext cx="1828800" cy="18288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1" name="Rectangle 20">
            <a:extLst>
              <a:ext uri="{FF2B5EF4-FFF2-40B4-BE49-F238E27FC236}">
                <a16:creationId xmlns:a16="http://schemas.microsoft.com/office/drawing/2014/main" id="{070D653F-85D1-499F-89CE-9E069E19A123}"/>
              </a:ext>
            </a:extLst>
          </p:cNvPr>
          <p:cNvSpPr/>
          <p:nvPr userDrawn="1"/>
        </p:nvSpPr>
        <p:spPr>
          <a:xfrm>
            <a:off x="9756648" y="-2286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Rectangle 21">
            <a:extLst>
              <a:ext uri="{FF2B5EF4-FFF2-40B4-BE49-F238E27FC236}">
                <a16:creationId xmlns:a16="http://schemas.microsoft.com/office/drawing/2014/main" id="{DB42D977-D3ED-4DF1-B38F-5237A2F22566}"/>
              </a:ext>
            </a:extLst>
          </p:cNvPr>
          <p:cNvSpPr/>
          <p:nvPr userDrawn="1"/>
        </p:nvSpPr>
        <p:spPr>
          <a:xfrm>
            <a:off x="609600" y="52578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Rectangle 22">
            <a:extLst>
              <a:ext uri="{FF2B5EF4-FFF2-40B4-BE49-F238E27FC236}">
                <a16:creationId xmlns:a16="http://schemas.microsoft.com/office/drawing/2014/main" id="{D4125E9A-5F44-459E-854A-06DAEA69D007}"/>
              </a:ext>
            </a:extLst>
          </p:cNvPr>
          <p:cNvSpPr/>
          <p:nvPr userDrawn="1"/>
        </p:nvSpPr>
        <p:spPr>
          <a:xfrm>
            <a:off x="2441448" y="5257800"/>
            <a:ext cx="1828800" cy="18288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Rectangle 23">
            <a:extLst>
              <a:ext uri="{FF2B5EF4-FFF2-40B4-BE49-F238E27FC236}">
                <a16:creationId xmlns:a16="http://schemas.microsoft.com/office/drawing/2014/main" id="{74F7D84D-CBA5-4CF7-85D2-57673C75F93E}"/>
              </a:ext>
            </a:extLst>
          </p:cNvPr>
          <p:cNvSpPr/>
          <p:nvPr userDrawn="1"/>
        </p:nvSpPr>
        <p:spPr>
          <a:xfrm>
            <a:off x="4270248" y="52578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Rectangle 24">
            <a:extLst>
              <a:ext uri="{FF2B5EF4-FFF2-40B4-BE49-F238E27FC236}">
                <a16:creationId xmlns:a16="http://schemas.microsoft.com/office/drawing/2014/main" id="{968A0796-4C04-4A64-B2CE-22230FCD10F9}"/>
              </a:ext>
            </a:extLst>
          </p:cNvPr>
          <p:cNvSpPr/>
          <p:nvPr userDrawn="1"/>
        </p:nvSpPr>
        <p:spPr>
          <a:xfrm>
            <a:off x="6099048" y="52578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Rectangle 25">
            <a:extLst>
              <a:ext uri="{FF2B5EF4-FFF2-40B4-BE49-F238E27FC236}">
                <a16:creationId xmlns:a16="http://schemas.microsoft.com/office/drawing/2014/main" id="{76CE728D-C95A-4F9F-A0D1-829823DBA1C0}"/>
              </a:ext>
            </a:extLst>
          </p:cNvPr>
          <p:cNvSpPr/>
          <p:nvPr userDrawn="1"/>
        </p:nvSpPr>
        <p:spPr>
          <a:xfrm>
            <a:off x="7927848" y="5257800"/>
            <a:ext cx="1828800" cy="18288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7" name="Rectangle 26">
            <a:extLst>
              <a:ext uri="{FF2B5EF4-FFF2-40B4-BE49-F238E27FC236}">
                <a16:creationId xmlns:a16="http://schemas.microsoft.com/office/drawing/2014/main" id="{E8E96C18-518C-4F34-BF9F-51104FDD2D25}"/>
              </a:ext>
            </a:extLst>
          </p:cNvPr>
          <p:cNvSpPr/>
          <p:nvPr userDrawn="1"/>
        </p:nvSpPr>
        <p:spPr>
          <a:xfrm>
            <a:off x="9756648" y="5257800"/>
            <a:ext cx="1828800" cy="1828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8" name="Rectangle 27">
            <a:extLst>
              <a:ext uri="{FF2B5EF4-FFF2-40B4-BE49-F238E27FC236}">
                <a16:creationId xmlns:a16="http://schemas.microsoft.com/office/drawing/2014/main" id="{15D55A72-38BF-44CD-B5AF-0525F43B527E}"/>
              </a:ext>
            </a:extLst>
          </p:cNvPr>
          <p:cNvSpPr/>
          <p:nvPr userDrawn="1"/>
        </p:nvSpPr>
        <p:spPr>
          <a:xfrm>
            <a:off x="11585448" y="-228600"/>
            <a:ext cx="1828800" cy="18288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9" name="Rectangle 28">
            <a:extLst>
              <a:ext uri="{FF2B5EF4-FFF2-40B4-BE49-F238E27FC236}">
                <a16:creationId xmlns:a16="http://schemas.microsoft.com/office/drawing/2014/main" id="{FB4BA3E0-575E-452F-9634-5A32F801B701}"/>
              </a:ext>
            </a:extLst>
          </p:cNvPr>
          <p:cNvSpPr/>
          <p:nvPr userDrawn="1"/>
        </p:nvSpPr>
        <p:spPr>
          <a:xfrm>
            <a:off x="11585448" y="16002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0" name="Rectangle 29">
            <a:extLst>
              <a:ext uri="{FF2B5EF4-FFF2-40B4-BE49-F238E27FC236}">
                <a16:creationId xmlns:a16="http://schemas.microsoft.com/office/drawing/2014/main" id="{D4039F2C-F8AB-416F-A900-DA3727505E3D}"/>
              </a:ext>
            </a:extLst>
          </p:cNvPr>
          <p:cNvSpPr/>
          <p:nvPr userDrawn="1"/>
        </p:nvSpPr>
        <p:spPr>
          <a:xfrm>
            <a:off x="11585448" y="34290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1" name="Rectangle 30">
            <a:extLst>
              <a:ext uri="{FF2B5EF4-FFF2-40B4-BE49-F238E27FC236}">
                <a16:creationId xmlns:a16="http://schemas.microsoft.com/office/drawing/2014/main" id="{3944A2B3-4B8E-4C21-9AAA-DA3CF2AE5D71}"/>
              </a:ext>
            </a:extLst>
          </p:cNvPr>
          <p:cNvSpPr/>
          <p:nvPr userDrawn="1"/>
        </p:nvSpPr>
        <p:spPr>
          <a:xfrm>
            <a:off x="11585448" y="52578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2" name="Rectangle 31">
            <a:extLst>
              <a:ext uri="{FF2B5EF4-FFF2-40B4-BE49-F238E27FC236}">
                <a16:creationId xmlns:a16="http://schemas.microsoft.com/office/drawing/2014/main" id="{91D3BF9E-D73A-49B7-81CD-BE460ACB10B7}"/>
              </a:ext>
            </a:extLst>
          </p:cNvPr>
          <p:cNvSpPr/>
          <p:nvPr userDrawn="1"/>
        </p:nvSpPr>
        <p:spPr>
          <a:xfrm>
            <a:off x="-1225296" y="-2286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3" name="Rectangle 32">
            <a:extLst>
              <a:ext uri="{FF2B5EF4-FFF2-40B4-BE49-F238E27FC236}">
                <a16:creationId xmlns:a16="http://schemas.microsoft.com/office/drawing/2014/main" id="{BC1CE43B-39F6-4B06-8384-1FD29B4675F6}"/>
              </a:ext>
            </a:extLst>
          </p:cNvPr>
          <p:cNvSpPr/>
          <p:nvPr userDrawn="1"/>
        </p:nvSpPr>
        <p:spPr>
          <a:xfrm>
            <a:off x="-1225296" y="1600200"/>
            <a:ext cx="1828800" cy="18288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4" name="Rectangle 33">
            <a:extLst>
              <a:ext uri="{FF2B5EF4-FFF2-40B4-BE49-F238E27FC236}">
                <a16:creationId xmlns:a16="http://schemas.microsoft.com/office/drawing/2014/main" id="{1A0856DC-46AF-4C27-85CD-40BD3F4C225F}"/>
              </a:ext>
            </a:extLst>
          </p:cNvPr>
          <p:cNvSpPr/>
          <p:nvPr userDrawn="1"/>
        </p:nvSpPr>
        <p:spPr>
          <a:xfrm>
            <a:off x="-1225296" y="34290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5" name="Rectangle 34">
            <a:extLst>
              <a:ext uri="{FF2B5EF4-FFF2-40B4-BE49-F238E27FC236}">
                <a16:creationId xmlns:a16="http://schemas.microsoft.com/office/drawing/2014/main" id="{8FE5F041-595C-4452-B161-EB200B286B30}"/>
              </a:ext>
            </a:extLst>
          </p:cNvPr>
          <p:cNvSpPr/>
          <p:nvPr userDrawn="1"/>
        </p:nvSpPr>
        <p:spPr>
          <a:xfrm>
            <a:off x="-1225296" y="5257800"/>
            <a:ext cx="1828800" cy="1828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36" name="Straight Connector 35">
            <a:extLst>
              <a:ext uri="{FF2B5EF4-FFF2-40B4-BE49-F238E27FC236}">
                <a16:creationId xmlns:a16="http://schemas.microsoft.com/office/drawing/2014/main" id="{4D733AC8-963F-4887-B6EC-1025926E684A}"/>
              </a:ext>
            </a:extLst>
          </p:cNvPr>
          <p:cNvCxnSpPr>
            <a:cxnSpLocks/>
          </p:cNvCxnSpPr>
          <p:nvPr userDrawn="1"/>
        </p:nvCxnSpPr>
        <p:spPr>
          <a:xfrm flipH="1">
            <a:off x="4919059" y="4197416"/>
            <a:ext cx="2353884" cy="0"/>
          </a:xfrm>
          <a:prstGeom prst="line">
            <a:avLst/>
          </a:prstGeom>
          <a:ln w="127000" cap="rnd">
            <a:solidFill>
              <a:schemeClr val="accent6">
                <a:lumMod val="90000"/>
              </a:schemeClr>
            </a:solidFill>
            <a:prstDash val="sysDot"/>
            <a:roun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19C909B-8722-4A38-AD58-E849DFA653EB}"/>
              </a:ext>
            </a:extLst>
          </p:cNvPr>
          <p:cNvSpPr>
            <a:spLocks noGrp="1"/>
          </p:cNvSpPr>
          <p:nvPr>
            <p:ph type="title" hasCustomPrompt="1"/>
          </p:nvPr>
        </p:nvSpPr>
        <p:spPr>
          <a:xfrm>
            <a:off x="4261104" y="2368616"/>
            <a:ext cx="3657600" cy="1706074"/>
          </a:xfrm>
          <a:prstGeom prst="rect">
            <a:avLst/>
          </a:prstGeom>
        </p:spPr>
        <p:txBody>
          <a:bodyPr anchor="ctr"/>
          <a:lstStyle>
            <a:lvl1pPr algn="ctr">
              <a:defRPr sz="5400">
                <a:solidFill>
                  <a:schemeClr val="bg2"/>
                </a:solidFill>
              </a:defRPr>
            </a:lvl1pPr>
          </a:lstStyle>
          <a:p>
            <a:r>
              <a:rPr lang="en-US" dirty="0"/>
              <a:t>Add a Slide Title - 1</a:t>
            </a:r>
          </a:p>
        </p:txBody>
      </p:sp>
    </p:spTree>
    <p:extLst>
      <p:ext uri="{BB962C8B-B14F-4D97-AF65-F5344CB8AC3E}">
        <p14:creationId xmlns:p14="http://schemas.microsoft.com/office/powerpoint/2010/main" val="372963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xit" presetSubtype="0" fill="hold" nodeType="withEffect">
                                  <p:stCondLst>
                                    <p:cond delay="4500"/>
                                  </p:stCondLst>
                                  <p:childTnLst>
                                    <p:animEffect transition="out" filter="fade">
                                      <p:cBhvr>
                                        <p:cTn id="9" dur="500"/>
                                        <p:tgtEl>
                                          <p:spTgt spid="36"/>
                                        </p:tgtEl>
                                      </p:cBhvr>
                                    </p:animEffect>
                                    <p:set>
                                      <p:cBhvr>
                                        <p:cTn id="10" dur="1" fill="hold">
                                          <p:stCondLst>
                                            <p:cond delay="499"/>
                                          </p:stCondLst>
                                        </p:cTn>
                                        <p:tgtEl>
                                          <p:spTgt spid="36"/>
                                        </p:tgtEl>
                                        <p:attrNameLst>
                                          <p:attrName>style.visibility</p:attrName>
                                        </p:attrNameLst>
                                      </p:cBhvr>
                                      <p:to>
                                        <p:strVal val="hidden"/>
                                      </p:to>
                                    </p:set>
                                  </p:childTnLst>
                                </p:cTn>
                              </p:par>
                              <p:par>
                                <p:cTn id="11" presetID="10" presetClass="entr" presetSubtype="0" fill="hold" grpId="0" nodeType="withEffect">
                                  <p:stCondLst>
                                    <p:cond delay="75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xit" presetSubtype="0" fill="hold" grpId="1" nodeType="withEffect">
                                  <p:stCondLst>
                                    <p:cond delay="4500"/>
                                  </p:stCondLst>
                                  <p:childTnLst>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xit" presetSubtype="0" fill="hold" grpId="1" nodeType="withEffect">
                                  <p:stCondLst>
                                    <p:cond delay="500"/>
                                  </p:stCondLst>
                                  <p:childTnLst>
                                    <p:animEffect transition="out" filter="fade">
                                      <p:cBhvr>
                                        <p:cTn id="21" dur="500"/>
                                        <p:tgtEl>
                                          <p:spTgt spid="23"/>
                                        </p:tgtEl>
                                      </p:cBhvr>
                                    </p:animEffect>
                                    <p:set>
                                      <p:cBhvr>
                                        <p:cTn id="22" dur="1" fill="hold">
                                          <p:stCondLst>
                                            <p:cond delay="499"/>
                                          </p:stCondLst>
                                        </p:cTn>
                                        <p:tgtEl>
                                          <p:spTgt spid="23"/>
                                        </p:tgtEl>
                                        <p:attrNameLst>
                                          <p:attrName>style.visibility</p:attrName>
                                        </p:attrNameLst>
                                      </p:cBhvr>
                                      <p:to>
                                        <p:strVal val="hidden"/>
                                      </p:to>
                                    </p:set>
                                  </p:childTnLst>
                                </p:cTn>
                              </p:par>
                              <p:par>
                                <p:cTn id="23" presetID="10" presetClass="entr" presetSubtype="0" fill="hold" grpId="2" nodeType="withEffect">
                                  <p:stCondLst>
                                    <p:cond delay="100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xit" presetSubtype="0" fill="hold" grpId="5" nodeType="withEffect">
                                  <p:stCondLst>
                                    <p:cond delay="1500"/>
                                  </p:stCondLst>
                                  <p:childTnLst>
                                    <p:animEffect transition="out" filter="fade">
                                      <p:cBhvr>
                                        <p:cTn id="27" dur="500"/>
                                        <p:tgtEl>
                                          <p:spTgt spid="23"/>
                                        </p:tgtEl>
                                      </p:cBhvr>
                                    </p:animEffect>
                                    <p:set>
                                      <p:cBhvr>
                                        <p:cTn id="28" dur="1" fill="hold">
                                          <p:stCondLst>
                                            <p:cond delay="499"/>
                                          </p:stCondLst>
                                        </p:cTn>
                                        <p:tgtEl>
                                          <p:spTgt spid="23"/>
                                        </p:tgtEl>
                                        <p:attrNameLst>
                                          <p:attrName>style.visibility</p:attrName>
                                        </p:attrNameLst>
                                      </p:cBhvr>
                                      <p:to>
                                        <p:strVal val="hidden"/>
                                      </p:to>
                                    </p:set>
                                  </p:childTnLst>
                                </p:cTn>
                              </p:par>
                              <p:par>
                                <p:cTn id="29" presetID="10" presetClass="entr" presetSubtype="0" fill="hold" grpId="3" nodeType="withEffect">
                                  <p:stCondLst>
                                    <p:cond delay="200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par>
                                <p:cTn id="32" presetID="10" presetClass="exit" presetSubtype="0" fill="hold" grpId="6" nodeType="withEffect">
                                  <p:stCondLst>
                                    <p:cond delay="2500"/>
                                  </p:stCondLst>
                                  <p:childTnLst>
                                    <p:animEffect transition="out" filter="fade">
                                      <p:cBhvr>
                                        <p:cTn id="33" dur="500"/>
                                        <p:tgtEl>
                                          <p:spTgt spid="23"/>
                                        </p:tgtEl>
                                      </p:cBhvr>
                                    </p:animEffect>
                                    <p:set>
                                      <p:cBhvr>
                                        <p:cTn id="34" dur="1" fill="hold">
                                          <p:stCondLst>
                                            <p:cond delay="499"/>
                                          </p:stCondLst>
                                        </p:cTn>
                                        <p:tgtEl>
                                          <p:spTgt spid="23"/>
                                        </p:tgtEl>
                                        <p:attrNameLst>
                                          <p:attrName>style.visibility</p:attrName>
                                        </p:attrNameLst>
                                      </p:cBhvr>
                                      <p:to>
                                        <p:strVal val="hidden"/>
                                      </p:to>
                                    </p:set>
                                  </p:childTnLst>
                                </p:cTn>
                              </p:par>
                              <p:par>
                                <p:cTn id="35" presetID="10" presetClass="entr" presetSubtype="0" fill="hold" grpId="4" nodeType="withEffect">
                                  <p:stCondLst>
                                    <p:cond delay="300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xit" presetSubtype="0" fill="hold" grpId="7" nodeType="withEffect">
                                  <p:stCondLst>
                                    <p:cond delay="3500"/>
                                  </p:stCondLst>
                                  <p:childTnLst>
                                    <p:animEffect transition="out" filter="fade">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par>
                                <p:cTn id="41" presetID="10" presetClass="entr" presetSubtype="0" fill="hold" grpId="8" nodeType="withEffect">
                                  <p:stCondLst>
                                    <p:cond delay="400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xit" presetSubtype="0" fill="hold" grpId="9" nodeType="withEffect">
                                  <p:stCondLst>
                                    <p:cond delay="4500"/>
                                  </p:stCondLst>
                                  <p:childTnLst>
                                    <p:animEffect transition="out" filter="fade">
                                      <p:cBhvr>
                                        <p:cTn id="45" dur="500"/>
                                        <p:tgtEl>
                                          <p:spTgt spid="23"/>
                                        </p:tgtEl>
                                      </p:cBhvr>
                                    </p:animEffect>
                                    <p:set>
                                      <p:cBhvr>
                                        <p:cTn id="46" dur="1" fill="hold">
                                          <p:stCondLst>
                                            <p:cond delay="499"/>
                                          </p:stCondLst>
                                        </p:cTn>
                                        <p:tgtEl>
                                          <p:spTgt spid="23"/>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500"/>
                                        <p:tgtEl>
                                          <p:spTgt spid="33"/>
                                        </p:tgtEl>
                                      </p:cBhvr>
                                    </p:animEffect>
                                  </p:childTnLst>
                                </p:cTn>
                              </p:par>
                              <p:par>
                                <p:cTn id="50" presetID="10" presetClass="exit" presetSubtype="0" fill="hold" grpId="1" nodeType="withEffect">
                                  <p:stCondLst>
                                    <p:cond delay="500"/>
                                  </p:stCondLst>
                                  <p:childTnLst>
                                    <p:animEffect transition="out" filter="fade">
                                      <p:cBhvr>
                                        <p:cTn id="51" dur="500"/>
                                        <p:tgtEl>
                                          <p:spTgt spid="33"/>
                                        </p:tgtEl>
                                      </p:cBhvr>
                                    </p:animEffect>
                                    <p:set>
                                      <p:cBhvr>
                                        <p:cTn id="52" dur="1" fill="hold">
                                          <p:stCondLst>
                                            <p:cond delay="499"/>
                                          </p:stCondLst>
                                        </p:cTn>
                                        <p:tgtEl>
                                          <p:spTgt spid="33"/>
                                        </p:tgtEl>
                                        <p:attrNameLst>
                                          <p:attrName>style.visibility</p:attrName>
                                        </p:attrNameLst>
                                      </p:cBhvr>
                                      <p:to>
                                        <p:strVal val="hidden"/>
                                      </p:to>
                                    </p:set>
                                  </p:childTnLst>
                                </p:cTn>
                              </p:par>
                              <p:par>
                                <p:cTn id="53" presetID="10" presetClass="entr" presetSubtype="0" fill="hold" grpId="2" nodeType="withEffect">
                                  <p:stCondLst>
                                    <p:cond delay="1000"/>
                                  </p:stCondLst>
                                  <p:childTnLst>
                                    <p:set>
                                      <p:cBhvr>
                                        <p:cTn id="54" dur="1" fill="hold">
                                          <p:stCondLst>
                                            <p:cond delay="0"/>
                                          </p:stCondLst>
                                        </p:cTn>
                                        <p:tgtEl>
                                          <p:spTgt spid="33"/>
                                        </p:tgtEl>
                                        <p:attrNameLst>
                                          <p:attrName>style.visibility</p:attrName>
                                        </p:attrNameLst>
                                      </p:cBhvr>
                                      <p:to>
                                        <p:strVal val="visible"/>
                                      </p:to>
                                    </p:set>
                                    <p:animEffect transition="in" filter="fade">
                                      <p:cBhvr>
                                        <p:cTn id="55" dur="500"/>
                                        <p:tgtEl>
                                          <p:spTgt spid="33"/>
                                        </p:tgtEl>
                                      </p:cBhvr>
                                    </p:animEffect>
                                  </p:childTnLst>
                                </p:cTn>
                              </p:par>
                              <p:par>
                                <p:cTn id="56" presetID="10" presetClass="exit" presetSubtype="0" fill="hold" grpId="3" nodeType="withEffect">
                                  <p:stCondLst>
                                    <p:cond delay="1500"/>
                                  </p:stCondLst>
                                  <p:childTnLst>
                                    <p:animEffect transition="out" filter="fade">
                                      <p:cBhvr>
                                        <p:cTn id="57" dur="500"/>
                                        <p:tgtEl>
                                          <p:spTgt spid="33"/>
                                        </p:tgtEl>
                                      </p:cBhvr>
                                    </p:animEffect>
                                    <p:set>
                                      <p:cBhvr>
                                        <p:cTn id="58" dur="1" fill="hold">
                                          <p:stCondLst>
                                            <p:cond delay="499"/>
                                          </p:stCondLst>
                                        </p:cTn>
                                        <p:tgtEl>
                                          <p:spTgt spid="33"/>
                                        </p:tgtEl>
                                        <p:attrNameLst>
                                          <p:attrName>style.visibility</p:attrName>
                                        </p:attrNameLst>
                                      </p:cBhvr>
                                      <p:to>
                                        <p:strVal val="hidden"/>
                                      </p:to>
                                    </p:set>
                                  </p:childTnLst>
                                </p:cTn>
                              </p:par>
                              <p:par>
                                <p:cTn id="59" presetID="10" presetClass="entr" presetSubtype="0" fill="hold" grpId="4" nodeType="withEffect">
                                  <p:stCondLst>
                                    <p:cond delay="200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childTnLst>
                                </p:cTn>
                              </p:par>
                              <p:par>
                                <p:cTn id="62" presetID="10" presetClass="exit" presetSubtype="0" fill="hold" grpId="5" nodeType="withEffect">
                                  <p:stCondLst>
                                    <p:cond delay="2500"/>
                                  </p:stCondLst>
                                  <p:childTnLst>
                                    <p:animEffect transition="out" filter="fade">
                                      <p:cBhvr>
                                        <p:cTn id="63" dur="500"/>
                                        <p:tgtEl>
                                          <p:spTgt spid="33"/>
                                        </p:tgtEl>
                                      </p:cBhvr>
                                    </p:animEffect>
                                    <p:set>
                                      <p:cBhvr>
                                        <p:cTn id="64" dur="1" fill="hold">
                                          <p:stCondLst>
                                            <p:cond delay="499"/>
                                          </p:stCondLst>
                                        </p:cTn>
                                        <p:tgtEl>
                                          <p:spTgt spid="33"/>
                                        </p:tgtEl>
                                        <p:attrNameLst>
                                          <p:attrName>style.visibility</p:attrName>
                                        </p:attrNameLst>
                                      </p:cBhvr>
                                      <p:to>
                                        <p:strVal val="hidden"/>
                                      </p:to>
                                    </p:set>
                                  </p:childTnLst>
                                </p:cTn>
                              </p:par>
                              <p:par>
                                <p:cTn id="65" presetID="10" presetClass="entr" presetSubtype="0" fill="hold" grpId="6" nodeType="withEffect">
                                  <p:stCondLst>
                                    <p:cond delay="300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par>
                                <p:cTn id="68" presetID="10" presetClass="exit" presetSubtype="0" fill="hold" grpId="7" nodeType="withEffect">
                                  <p:stCondLst>
                                    <p:cond delay="3500"/>
                                  </p:stCondLst>
                                  <p:childTnLst>
                                    <p:animEffect transition="out" filter="fade">
                                      <p:cBhvr>
                                        <p:cTn id="69" dur="500"/>
                                        <p:tgtEl>
                                          <p:spTgt spid="33"/>
                                        </p:tgtEl>
                                      </p:cBhvr>
                                    </p:animEffect>
                                    <p:set>
                                      <p:cBhvr>
                                        <p:cTn id="70" dur="1" fill="hold">
                                          <p:stCondLst>
                                            <p:cond delay="499"/>
                                          </p:stCondLst>
                                        </p:cTn>
                                        <p:tgtEl>
                                          <p:spTgt spid="33"/>
                                        </p:tgtEl>
                                        <p:attrNameLst>
                                          <p:attrName>style.visibility</p:attrName>
                                        </p:attrNameLst>
                                      </p:cBhvr>
                                      <p:to>
                                        <p:strVal val="hidden"/>
                                      </p:to>
                                    </p:set>
                                  </p:childTnLst>
                                </p:cTn>
                              </p:par>
                              <p:par>
                                <p:cTn id="71" presetID="10" presetClass="entr" presetSubtype="0" fill="hold" grpId="8" nodeType="withEffect">
                                  <p:stCondLst>
                                    <p:cond delay="4000"/>
                                  </p:stCondLst>
                                  <p:childTnLst>
                                    <p:set>
                                      <p:cBhvr>
                                        <p:cTn id="72" dur="1" fill="hold">
                                          <p:stCondLst>
                                            <p:cond delay="0"/>
                                          </p:stCondLst>
                                        </p:cTn>
                                        <p:tgtEl>
                                          <p:spTgt spid="33"/>
                                        </p:tgtEl>
                                        <p:attrNameLst>
                                          <p:attrName>style.visibility</p:attrName>
                                        </p:attrNameLst>
                                      </p:cBhvr>
                                      <p:to>
                                        <p:strVal val="visible"/>
                                      </p:to>
                                    </p:set>
                                    <p:animEffect transition="in" filter="fade">
                                      <p:cBhvr>
                                        <p:cTn id="73" dur="500"/>
                                        <p:tgtEl>
                                          <p:spTgt spid="33"/>
                                        </p:tgtEl>
                                      </p:cBhvr>
                                    </p:animEffect>
                                  </p:childTnLst>
                                </p:cTn>
                              </p:par>
                              <p:par>
                                <p:cTn id="74" presetID="10" presetClass="exit" presetSubtype="0" fill="hold" grpId="9" nodeType="withEffect">
                                  <p:stCondLst>
                                    <p:cond delay="4500"/>
                                  </p:stCondLst>
                                  <p:childTnLst>
                                    <p:animEffect transition="out" filter="fade">
                                      <p:cBhvr>
                                        <p:cTn id="75" dur="500"/>
                                        <p:tgtEl>
                                          <p:spTgt spid="33"/>
                                        </p:tgtEl>
                                      </p:cBhvr>
                                    </p:animEffect>
                                    <p:set>
                                      <p:cBhvr>
                                        <p:cTn id="76" dur="1" fill="hold">
                                          <p:stCondLst>
                                            <p:cond delay="499"/>
                                          </p:stCondLst>
                                        </p:cTn>
                                        <p:tgtEl>
                                          <p:spTgt spid="33"/>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500"/>
                                        <p:tgtEl>
                                          <p:spTgt spid="28"/>
                                        </p:tgtEl>
                                      </p:cBhvr>
                                    </p:animEffect>
                                  </p:childTnLst>
                                </p:cTn>
                              </p:par>
                              <p:par>
                                <p:cTn id="80" presetID="10" presetClass="exit" presetSubtype="0" fill="hold" grpId="1" nodeType="withEffect">
                                  <p:stCondLst>
                                    <p:cond delay="500"/>
                                  </p:stCondLst>
                                  <p:childTnLst>
                                    <p:animEffect transition="out" filter="fade">
                                      <p:cBhvr>
                                        <p:cTn id="81" dur="500"/>
                                        <p:tgtEl>
                                          <p:spTgt spid="28"/>
                                        </p:tgtEl>
                                      </p:cBhvr>
                                    </p:animEffect>
                                    <p:set>
                                      <p:cBhvr>
                                        <p:cTn id="82" dur="1" fill="hold">
                                          <p:stCondLst>
                                            <p:cond delay="499"/>
                                          </p:stCondLst>
                                        </p:cTn>
                                        <p:tgtEl>
                                          <p:spTgt spid="28"/>
                                        </p:tgtEl>
                                        <p:attrNameLst>
                                          <p:attrName>style.visibility</p:attrName>
                                        </p:attrNameLst>
                                      </p:cBhvr>
                                      <p:to>
                                        <p:strVal val="hidden"/>
                                      </p:to>
                                    </p:set>
                                  </p:childTnLst>
                                </p:cTn>
                              </p:par>
                              <p:par>
                                <p:cTn id="83" presetID="10" presetClass="entr" presetSubtype="0" fill="hold" grpId="2" nodeType="withEffect">
                                  <p:stCondLst>
                                    <p:cond delay="100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500"/>
                                        <p:tgtEl>
                                          <p:spTgt spid="28"/>
                                        </p:tgtEl>
                                      </p:cBhvr>
                                    </p:animEffect>
                                  </p:childTnLst>
                                </p:cTn>
                              </p:par>
                              <p:par>
                                <p:cTn id="86" presetID="10" presetClass="exit" presetSubtype="0" fill="hold" grpId="3" nodeType="withEffect">
                                  <p:stCondLst>
                                    <p:cond delay="1500"/>
                                  </p:stCondLst>
                                  <p:childTnLst>
                                    <p:animEffect transition="out" filter="fade">
                                      <p:cBhvr>
                                        <p:cTn id="87" dur="500"/>
                                        <p:tgtEl>
                                          <p:spTgt spid="28"/>
                                        </p:tgtEl>
                                      </p:cBhvr>
                                    </p:animEffect>
                                    <p:set>
                                      <p:cBhvr>
                                        <p:cTn id="88" dur="1" fill="hold">
                                          <p:stCondLst>
                                            <p:cond delay="499"/>
                                          </p:stCondLst>
                                        </p:cTn>
                                        <p:tgtEl>
                                          <p:spTgt spid="28"/>
                                        </p:tgtEl>
                                        <p:attrNameLst>
                                          <p:attrName>style.visibility</p:attrName>
                                        </p:attrNameLst>
                                      </p:cBhvr>
                                      <p:to>
                                        <p:strVal val="hidden"/>
                                      </p:to>
                                    </p:set>
                                  </p:childTnLst>
                                </p:cTn>
                              </p:par>
                              <p:par>
                                <p:cTn id="89" presetID="10" presetClass="entr" presetSubtype="0" fill="hold" grpId="4" nodeType="withEffect">
                                  <p:stCondLst>
                                    <p:cond delay="200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500"/>
                                        <p:tgtEl>
                                          <p:spTgt spid="28"/>
                                        </p:tgtEl>
                                      </p:cBhvr>
                                    </p:animEffect>
                                  </p:childTnLst>
                                </p:cTn>
                              </p:par>
                              <p:par>
                                <p:cTn id="92" presetID="10" presetClass="exit" presetSubtype="0" fill="hold" grpId="5" nodeType="withEffect">
                                  <p:stCondLst>
                                    <p:cond delay="2500"/>
                                  </p:stCondLst>
                                  <p:childTnLst>
                                    <p:animEffect transition="out" filter="fade">
                                      <p:cBhvr>
                                        <p:cTn id="93" dur="500"/>
                                        <p:tgtEl>
                                          <p:spTgt spid="28"/>
                                        </p:tgtEl>
                                      </p:cBhvr>
                                    </p:animEffect>
                                    <p:set>
                                      <p:cBhvr>
                                        <p:cTn id="94" dur="1" fill="hold">
                                          <p:stCondLst>
                                            <p:cond delay="499"/>
                                          </p:stCondLst>
                                        </p:cTn>
                                        <p:tgtEl>
                                          <p:spTgt spid="28"/>
                                        </p:tgtEl>
                                        <p:attrNameLst>
                                          <p:attrName>style.visibility</p:attrName>
                                        </p:attrNameLst>
                                      </p:cBhvr>
                                      <p:to>
                                        <p:strVal val="hidden"/>
                                      </p:to>
                                    </p:set>
                                  </p:childTnLst>
                                </p:cTn>
                              </p:par>
                              <p:par>
                                <p:cTn id="95" presetID="10" presetClass="entr" presetSubtype="0" fill="hold" grpId="6" nodeType="withEffect">
                                  <p:stCondLst>
                                    <p:cond delay="300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500"/>
                                        <p:tgtEl>
                                          <p:spTgt spid="28"/>
                                        </p:tgtEl>
                                      </p:cBhvr>
                                    </p:animEffect>
                                  </p:childTnLst>
                                </p:cTn>
                              </p:par>
                              <p:par>
                                <p:cTn id="98" presetID="10" presetClass="exit" presetSubtype="0" fill="hold" grpId="7" nodeType="withEffect">
                                  <p:stCondLst>
                                    <p:cond delay="3500"/>
                                  </p:stCondLst>
                                  <p:childTnLst>
                                    <p:animEffect transition="out" filter="fade">
                                      <p:cBhvr>
                                        <p:cTn id="99" dur="500"/>
                                        <p:tgtEl>
                                          <p:spTgt spid="28"/>
                                        </p:tgtEl>
                                      </p:cBhvr>
                                    </p:animEffect>
                                    <p:set>
                                      <p:cBhvr>
                                        <p:cTn id="100" dur="1" fill="hold">
                                          <p:stCondLst>
                                            <p:cond delay="499"/>
                                          </p:stCondLst>
                                        </p:cTn>
                                        <p:tgtEl>
                                          <p:spTgt spid="28"/>
                                        </p:tgtEl>
                                        <p:attrNameLst>
                                          <p:attrName>style.visibility</p:attrName>
                                        </p:attrNameLst>
                                      </p:cBhvr>
                                      <p:to>
                                        <p:strVal val="hidden"/>
                                      </p:to>
                                    </p:set>
                                  </p:childTnLst>
                                </p:cTn>
                              </p:par>
                              <p:par>
                                <p:cTn id="101" presetID="10" presetClass="entr" presetSubtype="0" fill="hold" grpId="8" nodeType="withEffect">
                                  <p:stCondLst>
                                    <p:cond delay="4000"/>
                                  </p:stCondLst>
                                  <p:childTnLst>
                                    <p:set>
                                      <p:cBhvr>
                                        <p:cTn id="102" dur="1" fill="hold">
                                          <p:stCondLst>
                                            <p:cond delay="0"/>
                                          </p:stCondLst>
                                        </p:cTn>
                                        <p:tgtEl>
                                          <p:spTgt spid="28"/>
                                        </p:tgtEl>
                                        <p:attrNameLst>
                                          <p:attrName>style.visibility</p:attrName>
                                        </p:attrNameLst>
                                      </p:cBhvr>
                                      <p:to>
                                        <p:strVal val="visible"/>
                                      </p:to>
                                    </p:set>
                                    <p:animEffect transition="in" filter="fade">
                                      <p:cBhvr>
                                        <p:cTn id="103" dur="500"/>
                                        <p:tgtEl>
                                          <p:spTgt spid="28"/>
                                        </p:tgtEl>
                                      </p:cBhvr>
                                    </p:animEffect>
                                  </p:childTnLst>
                                </p:cTn>
                              </p:par>
                              <p:par>
                                <p:cTn id="104" presetID="10" presetClass="exit" presetSubtype="0" fill="hold" grpId="9" nodeType="withEffect">
                                  <p:stCondLst>
                                    <p:cond delay="4500"/>
                                  </p:stCondLst>
                                  <p:childTnLst>
                                    <p:animEffect transition="out" filter="fade">
                                      <p:cBhvr>
                                        <p:cTn id="105" dur="500"/>
                                        <p:tgtEl>
                                          <p:spTgt spid="28"/>
                                        </p:tgtEl>
                                      </p:cBhvr>
                                    </p:animEffect>
                                    <p:set>
                                      <p:cBhvr>
                                        <p:cTn id="106" dur="1" fill="hold">
                                          <p:stCondLst>
                                            <p:cond delay="499"/>
                                          </p:stCondLst>
                                        </p:cTn>
                                        <p:tgtEl>
                                          <p:spTgt spid="28"/>
                                        </p:tgtEl>
                                        <p:attrNameLst>
                                          <p:attrName>style.visibility</p:attrName>
                                        </p:attrNameLst>
                                      </p:cBhvr>
                                      <p:to>
                                        <p:strVal val="hidden"/>
                                      </p:to>
                                    </p:set>
                                  </p:childTnLst>
                                </p:cTn>
                              </p:par>
                              <p:par>
                                <p:cTn id="107" presetID="10" presetClass="entr" presetSubtype="0" fill="hold" grpId="0" nodeType="withEffect">
                                  <p:stCondLst>
                                    <p:cond delay="250"/>
                                  </p:stCondLst>
                                  <p:childTnLst>
                                    <p:set>
                                      <p:cBhvr>
                                        <p:cTn id="108" dur="1" fill="hold">
                                          <p:stCondLst>
                                            <p:cond delay="0"/>
                                          </p:stCondLst>
                                        </p:cTn>
                                        <p:tgtEl>
                                          <p:spTgt spid="15"/>
                                        </p:tgtEl>
                                        <p:attrNameLst>
                                          <p:attrName>style.visibility</p:attrName>
                                        </p:attrNameLst>
                                      </p:cBhvr>
                                      <p:to>
                                        <p:strVal val="visible"/>
                                      </p:to>
                                    </p:set>
                                    <p:animEffect transition="in" filter="fade">
                                      <p:cBhvr>
                                        <p:cTn id="109" dur="500"/>
                                        <p:tgtEl>
                                          <p:spTgt spid="15"/>
                                        </p:tgtEl>
                                      </p:cBhvr>
                                    </p:animEffect>
                                  </p:childTnLst>
                                </p:cTn>
                              </p:par>
                              <p:par>
                                <p:cTn id="110" presetID="10" presetClass="exit" presetSubtype="0" fill="hold" grpId="1" nodeType="withEffect">
                                  <p:stCondLst>
                                    <p:cond delay="750"/>
                                  </p:stCondLst>
                                  <p:childTnLst>
                                    <p:animEffect transition="out" filter="fade">
                                      <p:cBhvr>
                                        <p:cTn id="111" dur="500"/>
                                        <p:tgtEl>
                                          <p:spTgt spid="15"/>
                                        </p:tgtEl>
                                      </p:cBhvr>
                                    </p:animEffect>
                                    <p:set>
                                      <p:cBhvr>
                                        <p:cTn id="112" dur="1" fill="hold">
                                          <p:stCondLst>
                                            <p:cond delay="499"/>
                                          </p:stCondLst>
                                        </p:cTn>
                                        <p:tgtEl>
                                          <p:spTgt spid="15"/>
                                        </p:tgtEl>
                                        <p:attrNameLst>
                                          <p:attrName>style.visibility</p:attrName>
                                        </p:attrNameLst>
                                      </p:cBhvr>
                                      <p:to>
                                        <p:strVal val="hidden"/>
                                      </p:to>
                                    </p:set>
                                  </p:childTnLst>
                                </p:cTn>
                              </p:par>
                              <p:par>
                                <p:cTn id="113" presetID="10" presetClass="entr" presetSubtype="0" fill="hold" grpId="2" nodeType="withEffect">
                                  <p:stCondLst>
                                    <p:cond delay="1250"/>
                                  </p:stCondLst>
                                  <p:childTnLst>
                                    <p:set>
                                      <p:cBhvr>
                                        <p:cTn id="114" dur="1" fill="hold">
                                          <p:stCondLst>
                                            <p:cond delay="0"/>
                                          </p:stCondLst>
                                        </p:cTn>
                                        <p:tgtEl>
                                          <p:spTgt spid="15"/>
                                        </p:tgtEl>
                                        <p:attrNameLst>
                                          <p:attrName>style.visibility</p:attrName>
                                        </p:attrNameLst>
                                      </p:cBhvr>
                                      <p:to>
                                        <p:strVal val="visible"/>
                                      </p:to>
                                    </p:set>
                                    <p:animEffect transition="in" filter="fade">
                                      <p:cBhvr>
                                        <p:cTn id="115" dur="500"/>
                                        <p:tgtEl>
                                          <p:spTgt spid="15"/>
                                        </p:tgtEl>
                                      </p:cBhvr>
                                    </p:animEffect>
                                  </p:childTnLst>
                                </p:cTn>
                              </p:par>
                              <p:par>
                                <p:cTn id="116" presetID="10" presetClass="exit" presetSubtype="0" fill="hold" grpId="3" nodeType="withEffect">
                                  <p:stCondLst>
                                    <p:cond delay="1750"/>
                                  </p:stCondLst>
                                  <p:childTnLst>
                                    <p:animEffect transition="out" filter="fade">
                                      <p:cBhvr>
                                        <p:cTn id="117" dur="500"/>
                                        <p:tgtEl>
                                          <p:spTgt spid="15"/>
                                        </p:tgtEl>
                                      </p:cBhvr>
                                    </p:animEffect>
                                    <p:set>
                                      <p:cBhvr>
                                        <p:cTn id="118" dur="1" fill="hold">
                                          <p:stCondLst>
                                            <p:cond delay="499"/>
                                          </p:stCondLst>
                                        </p:cTn>
                                        <p:tgtEl>
                                          <p:spTgt spid="15"/>
                                        </p:tgtEl>
                                        <p:attrNameLst>
                                          <p:attrName>style.visibility</p:attrName>
                                        </p:attrNameLst>
                                      </p:cBhvr>
                                      <p:to>
                                        <p:strVal val="hidden"/>
                                      </p:to>
                                    </p:set>
                                  </p:childTnLst>
                                </p:cTn>
                              </p:par>
                              <p:par>
                                <p:cTn id="119" presetID="10" presetClass="entr" presetSubtype="0" fill="hold" grpId="4" nodeType="withEffect">
                                  <p:stCondLst>
                                    <p:cond delay="2250"/>
                                  </p:stCondLst>
                                  <p:childTnLst>
                                    <p:set>
                                      <p:cBhvr>
                                        <p:cTn id="120" dur="1" fill="hold">
                                          <p:stCondLst>
                                            <p:cond delay="0"/>
                                          </p:stCondLst>
                                        </p:cTn>
                                        <p:tgtEl>
                                          <p:spTgt spid="15"/>
                                        </p:tgtEl>
                                        <p:attrNameLst>
                                          <p:attrName>style.visibility</p:attrName>
                                        </p:attrNameLst>
                                      </p:cBhvr>
                                      <p:to>
                                        <p:strVal val="visible"/>
                                      </p:to>
                                    </p:set>
                                    <p:animEffect transition="in" filter="fade">
                                      <p:cBhvr>
                                        <p:cTn id="121" dur="500"/>
                                        <p:tgtEl>
                                          <p:spTgt spid="15"/>
                                        </p:tgtEl>
                                      </p:cBhvr>
                                    </p:animEffect>
                                  </p:childTnLst>
                                </p:cTn>
                              </p:par>
                              <p:par>
                                <p:cTn id="122" presetID="10" presetClass="exit" presetSubtype="0" fill="hold" grpId="5" nodeType="withEffect">
                                  <p:stCondLst>
                                    <p:cond delay="2750"/>
                                  </p:stCondLst>
                                  <p:childTnLst>
                                    <p:animEffect transition="out" filter="fade">
                                      <p:cBhvr>
                                        <p:cTn id="123" dur="500"/>
                                        <p:tgtEl>
                                          <p:spTgt spid="15"/>
                                        </p:tgtEl>
                                      </p:cBhvr>
                                    </p:animEffect>
                                    <p:set>
                                      <p:cBhvr>
                                        <p:cTn id="124" dur="1" fill="hold">
                                          <p:stCondLst>
                                            <p:cond delay="499"/>
                                          </p:stCondLst>
                                        </p:cTn>
                                        <p:tgtEl>
                                          <p:spTgt spid="15"/>
                                        </p:tgtEl>
                                        <p:attrNameLst>
                                          <p:attrName>style.visibility</p:attrName>
                                        </p:attrNameLst>
                                      </p:cBhvr>
                                      <p:to>
                                        <p:strVal val="hidden"/>
                                      </p:to>
                                    </p:set>
                                  </p:childTnLst>
                                </p:cTn>
                              </p:par>
                              <p:par>
                                <p:cTn id="125" presetID="10" presetClass="entr" presetSubtype="0" fill="hold" grpId="6" nodeType="withEffect">
                                  <p:stCondLst>
                                    <p:cond delay="3250"/>
                                  </p:stCondLst>
                                  <p:childTnLst>
                                    <p:set>
                                      <p:cBhvr>
                                        <p:cTn id="126" dur="1" fill="hold">
                                          <p:stCondLst>
                                            <p:cond delay="0"/>
                                          </p:stCondLst>
                                        </p:cTn>
                                        <p:tgtEl>
                                          <p:spTgt spid="15"/>
                                        </p:tgtEl>
                                        <p:attrNameLst>
                                          <p:attrName>style.visibility</p:attrName>
                                        </p:attrNameLst>
                                      </p:cBhvr>
                                      <p:to>
                                        <p:strVal val="visible"/>
                                      </p:to>
                                    </p:set>
                                    <p:animEffect transition="in" filter="fade">
                                      <p:cBhvr>
                                        <p:cTn id="127" dur="500"/>
                                        <p:tgtEl>
                                          <p:spTgt spid="15"/>
                                        </p:tgtEl>
                                      </p:cBhvr>
                                    </p:animEffect>
                                  </p:childTnLst>
                                </p:cTn>
                              </p:par>
                              <p:par>
                                <p:cTn id="128" presetID="10" presetClass="exit" presetSubtype="0" fill="hold" grpId="7" nodeType="withEffect">
                                  <p:stCondLst>
                                    <p:cond delay="3750"/>
                                  </p:stCondLst>
                                  <p:childTnLst>
                                    <p:animEffect transition="out" filter="fade">
                                      <p:cBhvr>
                                        <p:cTn id="129" dur="500"/>
                                        <p:tgtEl>
                                          <p:spTgt spid="15"/>
                                        </p:tgtEl>
                                      </p:cBhvr>
                                    </p:animEffect>
                                    <p:set>
                                      <p:cBhvr>
                                        <p:cTn id="130" dur="1" fill="hold">
                                          <p:stCondLst>
                                            <p:cond delay="499"/>
                                          </p:stCondLst>
                                        </p:cTn>
                                        <p:tgtEl>
                                          <p:spTgt spid="15"/>
                                        </p:tgtEl>
                                        <p:attrNameLst>
                                          <p:attrName>style.visibility</p:attrName>
                                        </p:attrNameLst>
                                      </p:cBhvr>
                                      <p:to>
                                        <p:strVal val="hidden"/>
                                      </p:to>
                                    </p:set>
                                  </p:childTnLst>
                                </p:cTn>
                              </p:par>
                              <p:par>
                                <p:cTn id="131" presetID="10" presetClass="entr" presetSubtype="0" fill="hold" grpId="8" nodeType="withEffect">
                                  <p:stCondLst>
                                    <p:cond delay="4250"/>
                                  </p:stCondLst>
                                  <p:childTnLst>
                                    <p:set>
                                      <p:cBhvr>
                                        <p:cTn id="132" dur="1" fill="hold">
                                          <p:stCondLst>
                                            <p:cond delay="0"/>
                                          </p:stCondLst>
                                        </p:cTn>
                                        <p:tgtEl>
                                          <p:spTgt spid="15"/>
                                        </p:tgtEl>
                                        <p:attrNameLst>
                                          <p:attrName>style.visibility</p:attrName>
                                        </p:attrNameLst>
                                      </p:cBhvr>
                                      <p:to>
                                        <p:strVal val="visible"/>
                                      </p:to>
                                    </p:set>
                                    <p:animEffect transition="in" filter="fade">
                                      <p:cBhvr>
                                        <p:cTn id="133" dur="500"/>
                                        <p:tgtEl>
                                          <p:spTgt spid="15"/>
                                        </p:tgtEl>
                                      </p:cBhvr>
                                    </p:animEffect>
                                  </p:childTnLst>
                                </p:cTn>
                              </p:par>
                              <p:par>
                                <p:cTn id="134" presetID="10" presetClass="exit" presetSubtype="0" fill="hold" grpId="9" nodeType="withEffect">
                                  <p:stCondLst>
                                    <p:cond delay="4750"/>
                                  </p:stCondLst>
                                  <p:childTnLst>
                                    <p:animEffect transition="out" filter="fade">
                                      <p:cBhvr>
                                        <p:cTn id="135" dur="500"/>
                                        <p:tgtEl>
                                          <p:spTgt spid="15"/>
                                        </p:tgtEl>
                                      </p:cBhvr>
                                    </p:animEffect>
                                    <p:set>
                                      <p:cBhvr>
                                        <p:cTn id="136" dur="1" fill="hold">
                                          <p:stCondLst>
                                            <p:cond delay="499"/>
                                          </p:stCondLst>
                                        </p:cTn>
                                        <p:tgtEl>
                                          <p:spTgt spid="15"/>
                                        </p:tgtEl>
                                        <p:attrNameLst>
                                          <p:attrName>style.visibility</p:attrName>
                                        </p:attrNameLst>
                                      </p:cBhvr>
                                      <p:to>
                                        <p:strVal val="hidden"/>
                                      </p:to>
                                    </p:set>
                                  </p:childTnLst>
                                </p:cTn>
                              </p:par>
                              <p:par>
                                <p:cTn id="137" presetID="10" presetClass="entr" presetSubtype="0" fill="hold" grpId="0" nodeType="withEffect">
                                  <p:stCondLst>
                                    <p:cond delay="250"/>
                                  </p:stCondLst>
                                  <p:childTnLst>
                                    <p:set>
                                      <p:cBhvr>
                                        <p:cTn id="138" dur="1" fill="hold">
                                          <p:stCondLst>
                                            <p:cond delay="0"/>
                                          </p:stCondLst>
                                        </p:cTn>
                                        <p:tgtEl>
                                          <p:spTgt spid="20"/>
                                        </p:tgtEl>
                                        <p:attrNameLst>
                                          <p:attrName>style.visibility</p:attrName>
                                        </p:attrNameLst>
                                      </p:cBhvr>
                                      <p:to>
                                        <p:strVal val="visible"/>
                                      </p:to>
                                    </p:set>
                                    <p:animEffect transition="in" filter="fade">
                                      <p:cBhvr>
                                        <p:cTn id="139" dur="500"/>
                                        <p:tgtEl>
                                          <p:spTgt spid="20"/>
                                        </p:tgtEl>
                                      </p:cBhvr>
                                    </p:animEffect>
                                  </p:childTnLst>
                                </p:cTn>
                              </p:par>
                              <p:par>
                                <p:cTn id="140" presetID="10" presetClass="exit" presetSubtype="0" fill="hold" grpId="1" nodeType="withEffect">
                                  <p:stCondLst>
                                    <p:cond delay="750"/>
                                  </p:stCondLst>
                                  <p:childTnLst>
                                    <p:animEffect transition="out" filter="fade">
                                      <p:cBhvr>
                                        <p:cTn id="141" dur="500"/>
                                        <p:tgtEl>
                                          <p:spTgt spid="20"/>
                                        </p:tgtEl>
                                      </p:cBhvr>
                                    </p:animEffect>
                                    <p:set>
                                      <p:cBhvr>
                                        <p:cTn id="142" dur="1" fill="hold">
                                          <p:stCondLst>
                                            <p:cond delay="499"/>
                                          </p:stCondLst>
                                        </p:cTn>
                                        <p:tgtEl>
                                          <p:spTgt spid="20"/>
                                        </p:tgtEl>
                                        <p:attrNameLst>
                                          <p:attrName>style.visibility</p:attrName>
                                        </p:attrNameLst>
                                      </p:cBhvr>
                                      <p:to>
                                        <p:strVal val="hidden"/>
                                      </p:to>
                                    </p:set>
                                  </p:childTnLst>
                                </p:cTn>
                              </p:par>
                              <p:par>
                                <p:cTn id="143" presetID="10" presetClass="entr" presetSubtype="0" fill="hold" grpId="2" nodeType="withEffect">
                                  <p:stCondLst>
                                    <p:cond delay="1250"/>
                                  </p:stCondLst>
                                  <p:childTnLst>
                                    <p:set>
                                      <p:cBhvr>
                                        <p:cTn id="144" dur="1" fill="hold">
                                          <p:stCondLst>
                                            <p:cond delay="0"/>
                                          </p:stCondLst>
                                        </p:cTn>
                                        <p:tgtEl>
                                          <p:spTgt spid="20"/>
                                        </p:tgtEl>
                                        <p:attrNameLst>
                                          <p:attrName>style.visibility</p:attrName>
                                        </p:attrNameLst>
                                      </p:cBhvr>
                                      <p:to>
                                        <p:strVal val="visible"/>
                                      </p:to>
                                    </p:set>
                                    <p:animEffect transition="in" filter="fade">
                                      <p:cBhvr>
                                        <p:cTn id="145" dur="500"/>
                                        <p:tgtEl>
                                          <p:spTgt spid="20"/>
                                        </p:tgtEl>
                                      </p:cBhvr>
                                    </p:animEffect>
                                  </p:childTnLst>
                                </p:cTn>
                              </p:par>
                              <p:par>
                                <p:cTn id="146" presetID="10" presetClass="exit" presetSubtype="0" fill="hold" grpId="3" nodeType="withEffect">
                                  <p:stCondLst>
                                    <p:cond delay="1750"/>
                                  </p:stCondLst>
                                  <p:childTnLst>
                                    <p:animEffect transition="out" filter="fade">
                                      <p:cBhvr>
                                        <p:cTn id="147" dur="500"/>
                                        <p:tgtEl>
                                          <p:spTgt spid="20"/>
                                        </p:tgtEl>
                                      </p:cBhvr>
                                    </p:animEffect>
                                    <p:set>
                                      <p:cBhvr>
                                        <p:cTn id="148" dur="1" fill="hold">
                                          <p:stCondLst>
                                            <p:cond delay="499"/>
                                          </p:stCondLst>
                                        </p:cTn>
                                        <p:tgtEl>
                                          <p:spTgt spid="20"/>
                                        </p:tgtEl>
                                        <p:attrNameLst>
                                          <p:attrName>style.visibility</p:attrName>
                                        </p:attrNameLst>
                                      </p:cBhvr>
                                      <p:to>
                                        <p:strVal val="hidden"/>
                                      </p:to>
                                    </p:set>
                                  </p:childTnLst>
                                </p:cTn>
                              </p:par>
                              <p:par>
                                <p:cTn id="149" presetID="10" presetClass="entr" presetSubtype="0" fill="hold" grpId="4" nodeType="withEffect">
                                  <p:stCondLst>
                                    <p:cond delay="2250"/>
                                  </p:stCondLst>
                                  <p:childTnLst>
                                    <p:set>
                                      <p:cBhvr>
                                        <p:cTn id="150" dur="1" fill="hold">
                                          <p:stCondLst>
                                            <p:cond delay="0"/>
                                          </p:stCondLst>
                                        </p:cTn>
                                        <p:tgtEl>
                                          <p:spTgt spid="20"/>
                                        </p:tgtEl>
                                        <p:attrNameLst>
                                          <p:attrName>style.visibility</p:attrName>
                                        </p:attrNameLst>
                                      </p:cBhvr>
                                      <p:to>
                                        <p:strVal val="visible"/>
                                      </p:to>
                                    </p:set>
                                    <p:animEffect transition="in" filter="fade">
                                      <p:cBhvr>
                                        <p:cTn id="151" dur="500"/>
                                        <p:tgtEl>
                                          <p:spTgt spid="20"/>
                                        </p:tgtEl>
                                      </p:cBhvr>
                                    </p:animEffect>
                                  </p:childTnLst>
                                </p:cTn>
                              </p:par>
                              <p:par>
                                <p:cTn id="152" presetID="10" presetClass="exit" presetSubtype="0" fill="hold" grpId="5" nodeType="withEffect">
                                  <p:stCondLst>
                                    <p:cond delay="2750"/>
                                  </p:stCondLst>
                                  <p:childTnLst>
                                    <p:animEffect transition="out" filter="fade">
                                      <p:cBhvr>
                                        <p:cTn id="153" dur="500"/>
                                        <p:tgtEl>
                                          <p:spTgt spid="20"/>
                                        </p:tgtEl>
                                      </p:cBhvr>
                                    </p:animEffect>
                                    <p:set>
                                      <p:cBhvr>
                                        <p:cTn id="154" dur="1" fill="hold">
                                          <p:stCondLst>
                                            <p:cond delay="499"/>
                                          </p:stCondLst>
                                        </p:cTn>
                                        <p:tgtEl>
                                          <p:spTgt spid="20"/>
                                        </p:tgtEl>
                                        <p:attrNameLst>
                                          <p:attrName>style.visibility</p:attrName>
                                        </p:attrNameLst>
                                      </p:cBhvr>
                                      <p:to>
                                        <p:strVal val="hidden"/>
                                      </p:to>
                                    </p:set>
                                  </p:childTnLst>
                                </p:cTn>
                              </p:par>
                              <p:par>
                                <p:cTn id="155" presetID="10" presetClass="entr" presetSubtype="0" fill="hold" grpId="6" nodeType="withEffect">
                                  <p:stCondLst>
                                    <p:cond delay="3250"/>
                                  </p:stCondLst>
                                  <p:childTnLst>
                                    <p:set>
                                      <p:cBhvr>
                                        <p:cTn id="156" dur="1" fill="hold">
                                          <p:stCondLst>
                                            <p:cond delay="0"/>
                                          </p:stCondLst>
                                        </p:cTn>
                                        <p:tgtEl>
                                          <p:spTgt spid="20"/>
                                        </p:tgtEl>
                                        <p:attrNameLst>
                                          <p:attrName>style.visibility</p:attrName>
                                        </p:attrNameLst>
                                      </p:cBhvr>
                                      <p:to>
                                        <p:strVal val="visible"/>
                                      </p:to>
                                    </p:set>
                                    <p:animEffect transition="in" filter="fade">
                                      <p:cBhvr>
                                        <p:cTn id="157" dur="500"/>
                                        <p:tgtEl>
                                          <p:spTgt spid="20"/>
                                        </p:tgtEl>
                                      </p:cBhvr>
                                    </p:animEffect>
                                  </p:childTnLst>
                                </p:cTn>
                              </p:par>
                              <p:par>
                                <p:cTn id="158" presetID="10" presetClass="exit" presetSubtype="0" fill="hold" grpId="7" nodeType="withEffect">
                                  <p:stCondLst>
                                    <p:cond delay="3750"/>
                                  </p:stCondLst>
                                  <p:childTnLst>
                                    <p:animEffect transition="out" filter="fade">
                                      <p:cBhvr>
                                        <p:cTn id="159" dur="500"/>
                                        <p:tgtEl>
                                          <p:spTgt spid="20"/>
                                        </p:tgtEl>
                                      </p:cBhvr>
                                    </p:animEffect>
                                    <p:set>
                                      <p:cBhvr>
                                        <p:cTn id="160" dur="1" fill="hold">
                                          <p:stCondLst>
                                            <p:cond delay="499"/>
                                          </p:stCondLst>
                                        </p:cTn>
                                        <p:tgtEl>
                                          <p:spTgt spid="20"/>
                                        </p:tgtEl>
                                        <p:attrNameLst>
                                          <p:attrName>style.visibility</p:attrName>
                                        </p:attrNameLst>
                                      </p:cBhvr>
                                      <p:to>
                                        <p:strVal val="hidden"/>
                                      </p:to>
                                    </p:set>
                                  </p:childTnLst>
                                </p:cTn>
                              </p:par>
                              <p:par>
                                <p:cTn id="161" presetID="10" presetClass="entr" presetSubtype="0" fill="hold" grpId="8" nodeType="withEffect">
                                  <p:stCondLst>
                                    <p:cond delay="4250"/>
                                  </p:stCondLst>
                                  <p:childTnLst>
                                    <p:set>
                                      <p:cBhvr>
                                        <p:cTn id="162" dur="1" fill="hold">
                                          <p:stCondLst>
                                            <p:cond delay="0"/>
                                          </p:stCondLst>
                                        </p:cTn>
                                        <p:tgtEl>
                                          <p:spTgt spid="20"/>
                                        </p:tgtEl>
                                        <p:attrNameLst>
                                          <p:attrName>style.visibility</p:attrName>
                                        </p:attrNameLst>
                                      </p:cBhvr>
                                      <p:to>
                                        <p:strVal val="visible"/>
                                      </p:to>
                                    </p:set>
                                    <p:animEffect transition="in" filter="fade">
                                      <p:cBhvr>
                                        <p:cTn id="163" dur="500"/>
                                        <p:tgtEl>
                                          <p:spTgt spid="20"/>
                                        </p:tgtEl>
                                      </p:cBhvr>
                                    </p:animEffect>
                                  </p:childTnLst>
                                </p:cTn>
                              </p:par>
                              <p:par>
                                <p:cTn id="164" presetID="10" presetClass="exit" presetSubtype="0" fill="hold" grpId="9" nodeType="withEffect">
                                  <p:stCondLst>
                                    <p:cond delay="4750"/>
                                  </p:stCondLst>
                                  <p:childTnLst>
                                    <p:animEffect transition="out" filter="fade">
                                      <p:cBhvr>
                                        <p:cTn id="165" dur="500"/>
                                        <p:tgtEl>
                                          <p:spTgt spid="20"/>
                                        </p:tgtEl>
                                      </p:cBhvr>
                                    </p:animEffect>
                                    <p:set>
                                      <p:cBhvr>
                                        <p:cTn id="166" dur="1" fill="hold">
                                          <p:stCondLst>
                                            <p:cond delay="499"/>
                                          </p:stCondLst>
                                        </p:cTn>
                                        <p:tgtEl>
                                          <p:spTgt spid="20"/>
                                        </p:tgtEl>
                                        <p:attrNameLst>
                                          <p:attrName>style.visibility</p:attrName>
                                        </p:attrNameLst>
                                      </p:cBhvr>
                                      <p:to>
                                        <p:strVal val="hidden"/>
                                      </p:to>
                                    </p:set>
                                  </p:childTnLst>
                                </p:cTn>
                              </p:par>
                              <p:par>
                                <p:cTn id="167" presetID="10" presetClass="entr" presetSubtype="0" fill="hold" grpId="0" nodeType="withEffect">
                                  <p:stCondLst>
                                    <p:cond delay="500"/>
                                  </p:stCondLst>
                                  <p:childTnLst>
                                    <p:set>
                                      <p:cBhvr>
                                        <p:cTn id="168" dur="1" fill="hold">
                                          <p:stCondLst>
                                            <p:cond delay="0"/>
                                          </p:stCondLst>
                                        </p:cTn>
                                        <p:tgtEl>
                                          <p:spTgt spid="27"/>
                                        </p:tgtEl>
                                        <p:attrNameLst>
                                          <p:attrName>style.visibility</p:attrName>
                                        </p:attrNameLst>
                                      </p:cBhvr>
                                      <p:to>
                                        <p:strVal val="visible"/>
                                      </p:to>
                                    </p:set>
                                    <p:animEffect transition="in" filter="fade">
                                      <p:cBhvr>
                                        <p:cTn id="169" dur="500"/>
                                        <p:tgtEl>
                                          <p:spTgt spid="27"/>
                                        </p:tgtEl>
                                      </p:cBhvr>
                                    </p:animEffect>
                                  </p:childTnLst>
                                </p:cTn>
                              </p:par>
                              <p:par>
                                <p:cTn id="170" presetID="10" presetClass="exit" presetSubtype="0" fill="hold" grpId="1" nodeType="withEffect">
                                  <p:stCondLst>
                                    <p:cond delay="1000"/>
                                  </p:stCondLst>
                                  <p:childTnLst>
                                    <p:animEffect transition="out" filter="fade">
                                      <p:cBhvr>
                                        <p:cTn id="171" dur="500"/>
                                        <p:tgtEl>
                                          <p:spTgt spid="27"/>
                                        </p:tgtEl>
                                      </p:cBhvr>
                                    </p:animEffect>
                                    <p:set>
                                      <p:cBhvr>
                                        <p:cTn id="172" dur="1" fill="hold">
                                          <p:stCondLst>
                                            <p:cond delay="499"/>
                                          </p:stCondLst>
                                        </p:cTn>
                                        <p:tgtEl>
                                          <p:spTgt spid="27"/>
                                        </p:tgtEl>
                                        <p:attrNameLst>
                                          <p:attrName>style.visibility</p:attrName>
                                        </p:attrNameLst>
                                      </p:cBhvr>
                                      <p:to>
                                        <p:strVal val="hidden"/>
                                      </p:to>
                                    </p:set>
                                  </p:childTnLst>
                                </p:cTn>
                              </p:par>
                              <p:par>
                                <p:cTn id="173" presetID="10" presetClass="entr" presetSubtype="0" fill="hold" grpId="2" nodeType="withEffect">
                                  <p:stCondLst>
                                    <p:cond delay="1500"/>
                                  </p:stCondLst>
                                  <p:childTnLst>
                                    <p:set>
                                      <p:cBhvr>
                                        <p:cTn id="174" dur="1" fill="hold">
                                          <p:stCondLst>
                                            <p:cond delay="0"/>
                                          </p:stCondLst>
                                        </p:cTn>
                                        <p:tgtEl>
                                          <p:spTgt spid="27"/>
                                        </p:tgtEl>
                                        <p:attrNameLst>
                                          <p:attrName>style.visibility</p:attrName>
                                        </p:attrNameLst>
                                      </p:cBhvr>
                                      <p:to>
                                        <p:strVal val="visible"/>
                                      </p:to>
                                    </p:set>
                                    <p:animEffect transition="in" filter="fade">
                                      <p:cBhvr>
                                        <p:cTn id="175" dur="500"/>
                                        <p:tgtEl>
                                          <p:spTgt spid="27"/>
                                        </p:tgtEl>
                                      </p:cBhvr>
                                    </p:animEffect>
                                  </p:childTnLst>
                                </p:cTn>
                              </p:par>
                              <p:par>
                                <p:cTn id="176" presetID="10" presetClass="exit" presetSubtype="0" fill="hold" grpId="3" nodeType="withEffect">
                                  <p:stCondLst>
                                    <p:cond delay="2000"/>
                                  </p:stCondLst>
                                  <p:childTnLst>
                                    <p:animEffect transition="out" filter="fade">
                                      <p:cBhvr>
                                        <p:cTn id="177" dur="500"/>
                                        <p:tgtEl>
                                          <p:spTgt spid="27"/>
                                        </p:tgtEl>
                                      </p:cBhvr>
                                    </p:animEffect>
                                    <p:set>
                                      <p:cBhvr>
                                        <p:cTn id="178" dur="1" fill="hold">
                                          <p:stCondLst>
                                            <p:cond delay="499"/>
                                          </p:stCondLst>
                                        </p:cTn>
                                        <p:tgtEl>
                                          <p:spTgt spid="27"/>
                                        </p:tgtEl>
                                        <p:attrNameLst>
                                          <p:attrName>style.visibility</p:attrName>
                                        </p:attrNameLst>
                                      </p:cBhvr>
                                      <p:to>
                                        <p:strVal val="hidden"/>
                                      </p:to>
                                    </p:set>
                                  </p:childTnLst>
                                </p:cTn>
                              </p:par>
                              <p:par>
                                <p:cTn id="179" presetID="10" presetClass="entr" presetSubtype="0" fill="hold" grpId="4" nodeType="withEffect">
                                  <p:stCondLst>
                                    <p:cond delay="2500"/>
                                  </p:stCondLst>
                                  <p:childTnLst>
                                    <p:set>
                                      <p:cBhvr>
                                        <p:cTn id="180" dur="1" fill="hold">
                                          <p:stCondLst>
                                            <p:cond delay="0"/>
                                          </p:stCondLst>
                                        </p:cTn>
                                        <p:tgtEl>
                                          <p:spTgt spid="27"/>
                                        </p:tgtEl>
                                        <p:attrNameLst>
                                          <p:attrName>style.visibility</p:attrName>
                                        </p:attrNameLst>
                                      </p:cBhvr>
                                      <p:to>
                                        <p:strVal val="visible"/>
                                      </p:to>
                                    </p:set>
                                    <p:animEffect transition="in" filter="fade">
                                      <p:cBhvr>
                                        <p:cTn id="181" dur="500"/>
                                        <p:tgtEl>
                                          <p:spTgt spid="27"/>
                                        </p:tgtEl>
                                      </p:cBhvr>
                                    </p:animEffect>
                                  </p:childTnLst>
                                </p:cTn>
                              </p:par>
                              <p:par>
                                <p:cTn id="182" presetID="10" presetClass="exit" presetSubtype="0" fill="hold" grpId="5" nodeType="withEffect">
                                  <p:stCondLst>
                                    <p:cond delay="3000"/>
                                  </p:stCondLst>
                                  <p:childTnLst>
                                    <p:animEffect transition="out" filter="fade">
                                      <p:cBhvr>
                                        <p:cTn id="183" dur="500"/>
                                        <p:tgtEl>
                                          <p:spTgt spid="27"/>
                                        </p:tgtEl>
                                      </p:cBhvr>
                                    </p:animEffect>
                                    <p:set>
                                      <p:cBhvr>
                                        <p:cTn id="184" dur="1" fill="hold">
                                          <p:stCondLst>
                                            <p:cond delay="499"/>
                                          </p:stCondLst>
                                        </p:cTn>
                                        <p:tgtEl>
                                          <p:spTgt spid="27"/>
                                        </p:tgtEl>
                                        <p:attrNameLst>
                                          <p:attrName>style.visibility</p:attrName>
                                        </p:attrNameLst>
                                      </p:cBhvr>
                                      <p:to>
                                        <p:strVal val="hidden"/>
                                      </p:to>
                                    </p:set>
                                  </p:childTnLst>
                                </p:cTn>
                              </p:par>
                              <p:par>
                                <p:cTn id="185" presetID="10" presetClass="entr" presetSubtype="0" fill="hold" grpId="6" nodeType="withEffect">
                                  <p:stCondLst>
                                    <p:cond delay="3500"/>
                                  </p:stCondLst>
                                  <p:childTnLst>
                                    <p:set>
                                      <p:cBhvr>
                                        <p:cTn id="186" dur="1" fill="hold">
                                          <p:stCondLst>
                                            <p:cond delay="0"/>
                                          </p:stCondLst>
                                        </p:cTn>
                                        <p:tgtEl>
                                          <p:spTgt spid="27"/>
                                        </p:tgtEl>
                                        <p:attrNameLst>
                                          <p:attrName>style.visibility</p:attrName>
                                        </p:attrNameLst>
                                      </p:cBhvr>
                                      <p:to>
                                        <p:strVal val="visible"/>
                                      </p:to>
                                    </p:set>
                                    <p:animEffect transition="in" filter="fade">
                                      <p:cBhvr>
                                        <p:cTn id="187" dur="500"/>
                                        <p:tgtEl>
                                          <p:spTgt spid="27"/>
                                        </p:tgtEl>
                                      </p:cBhvr>
                                    </p:animEffect>
                                  </p:childTnLst>
                                </p:cTn>
                              </p:par>
                              <p:par>
                                <p:cTn id="188" presetID="10" presetClass="exit" presetSubtype="0" fill="hold" grpId="7" nodeType="withEffect">
                                  <p:stCondLst>
                                    <p:cond delay="4000"/>
                                  </p:stCondLst>
                                  <p:childTnLst>
                                    <p:animEffect transition="out" filter="fade">
                                      <p:cBhvr>
                                        <p:cTn id="189" dur="500"/>
                                        <p:tgtEl>
                                          <p:spTgt spid="27"/>
                                        </p:tgtEl>
                                      </p:cBhvr>
                                    </p:animEffect>
                                    <p:set>
                                      <p:cBhvr>
                                        <p:cTn id="190" dur="1" fill="hold">
                                          <p:stCondLst>
                                            <p:cond delay="499"/>
                                          </p:stCondLst>
                                        </p:cTn>
                                        <p:tgtEl>
                                          <p:spTgt spid="27"/>
                                        </p:tgtEl>
                                        <p:attrNameLst>
                                          <p:attrName>style.visibility</p:attrName>
                                        </p:attrNameLst>
                                      </p:cBhvr>
                                      <p:to>
                                        <p:strVal val="hidden"/>
                                      </p:to>
                                    </p:set>
                                  </p:childTnLst>
                                </p:cTn>
                              </p:par>
                              <p:par>
                                <p:cTn id="191" presetID="10" presetClass="entr" presetSubtype="0" fill="hold" grpId="8" nodeType="withEffect">
                                  <p:stCondLst>
                                    <p:cond delay="4500"/>
                                  </p:stCondLst>
                                  <p:childTnLst>
                                    <p:set>
                                      <p:cBhvr>
                                        <p:cTn id="192" dur="1" fill="hold">
                                          <p:stCondLst>
                                            <p:cond delay="0"/>
                                          </p:stCondLst>
                                        </p:cTn>
                                        <p:tgtEl>
                                          <p:spTgt spid="27"/>
                                        </p:tgtEl>
                                        <p:attrNameLst>
                                          <p:attrName>style.visibility</p:attrName>
                                        </p:attrNameLst>
                                      </p:cBhvr>
                                      <p:to>
                                        <p:strVal val="visible"/>
                                      </p:to>
                                    </p:set>
                                    <p:animEffect transition="in" filter="fade">
                                      <p:cBhvr>
                                        <p:cTn id="193" dur="500"/>
                                        <p:tgtEl>
                                          <p:spTgt spid="27"/>
                                        </p:tgtEl>
                                      </p:cBhvr>
                                    </p:animEffect>
                                  </p:childTnLst>
                                </p:cTn>
                              </p:par>
                              <p:par>
                                <p:cTn id="194" presetID="10" presetClass="exit" presetSubtype="0" fill="hold" grpId="9" nodeType="withEffect">
                                  <p:stCondLst>
                                    <p:cond delay="5000"/>
                                  </p:stCondLst>
                                  <p:childTnLst>
                                    <p:animEffect transition="out" filter="fade">
                                      <p:cBhvr>
                                        <p:cTn id="195" dur="500"/>
                                        <p:tgtEl>
                                          <p:spTgt spid="27"/>
                                        </p:tgtEl>
                                      </p:cBhvr>
                                    </p:animEffect>
                                    <p:set>
                                      <p:cBhvr>
                                        <p:cTn id="196" dur="1" fill="hold">
                                          <p:stCondLst>
                                            <p:cond delay="499"/>
                                          </p:stCondLst>
                                        </p:cTn>
                                        <p:tgtEl>
                                          <p:spTgt spid="27"/>
                                        </p:tgtEl>
                                        <p:attrNameLst>
                                          <p:attrName>style.visibility</p:attrName>
                                        </p:attrNameLst>
                                      </p:cBhvr>
                                      <p:to>
                                        <p:strVal val="hidden"/>
                                      </p:to>
                                    </p:set>
                                  </p:childTnLst>
                                </p:cTn>
                              </p:par>
                              <p:par>
                                <p:cTn id="197" presetID="10" presetClass="entr" presetSubtype="0" fill="hold" grpId="0" nodeType="withEffect">
                                  <p:stCondLst>
                                    <p:cond delay="500"/>
                                  </p:stCondLst>
                                  <p:childTnLst>
                                    <p:set>
                                      <p:cBhvr>
                                        <p:cTn id="198" dur="1" fill="hold">
                                          <p:stCondLst>
                                            <p:cond delay="0"/>
                                          </p:stCondLst>
                                        </p:cTn>
                                        <p:tgtEl>
                                          <p:spTgt spid="16"/>
                                        </p:tgtEl>
                                        <p:attrNameLst>
                                          <p:attrName>style.visibility</p:attrName>
                                        </p:attrNameLst>
                                      </p:cBhvr>
                                      <p:to>
                                        <p:strVal val="visible"/>
                                      </p:to>
                                    </p:set>
                                    <p:animEffect transition="in" filter="fade">
                                      <p:cBhvr>
                                        <p:cTn id="199" dur="500"/>
                                        <p:tgtEl>
                                          <p:spTgt spid="16"/>
                                        </p:tgtEl>
                                      </p:cBhvr>
                                    </p:animEffect>
                                  </p:childTnLst>
                                </p:cTn>
                              </p:par>
                              <p:par>
                                <p:cTn id="200" presetID="10" presetClass="exit" presetSubtype="0" fill="hold" grpId="1" nodeType="withEffect">
                                  <p:stCondLst>
                                    <p:cond delay="1000"/>
                                  </p:stCondLst>
                                  <p:childTnLst>
                                    <p:animEffect transition="out" filter="fade">
                                      <p:cBhvr>
                                        <p:cTn id="201" dur="500"/>
                                        <p:tgtEl>
                                          <p:spTgt spid="16"/>
                                        </p:tgtEl>
                                      </p:cBhvr>
                                    </p:animEffect>
                                    <p:set>
                                      <p:cBhvr>
                                        <p:cTn id="202" dur="1" fill="hold">
                                          <p:stCondLst>
                                            <p:cond delay="499"/>
                                          </p:stCondLst>
                                        </p:cTn>
                                        <p:tgtEl>
                                          <p:spTgt spid="16"/>
                                        </p:tgtEl>
                                        <p:attrNameLst>
                                          <p:attrName>style.visibility</p:attrName>
                                        </p:attrNameLst>
                                      </p:cBhvr>
                                      <p:to>
                                        <p:strVal val="hidden"/>
                                      </p:to>
                                    </p:set>
                                  </p:childTnLst>
                                </p:cTn>
                              </p:par>
                              <p:par>
                                <p:cTn id="203" presetID="10" presetClass="entr" presetSubtype="0" fill="hold" grpId="2" nodeType="withEffect">
                                  <p:stCondLst>
                                    <p:cond delay="1500"/>
                                  </p:stCondLst>
                                  <p:childTnLst>
                                    <p:set>
                                      <p:cBhvr>
                                        <p:cTn id="204" dur="1" fill="hold">
                                          <p:stCondLst>
                                            <p:cond delay="0"/>
                                          </p:stCondLst>
                                        </p:cTn>
                                        <p:tgtEl>
                                          <p:spTgt spid="16"/>
                                        </p:tgtEl>
                                        <p:attrNameLst>
                                          <p:attrName>style.visibility</p:attrName>
                                        </p:attrNameLst>
                                      </p:cBhvr>
                                      <p:to>
                                        <p:strVal val="visible"/>
                                      </p:to>
                                    </p:set>
                                    <p:animEffect transition="in" filter="fade">
                                      <p:cBhvr>
                                        <p:cTn id="205" dur="500"/>
                                        <p:tgtEl>
                                          <p:spTgt spid="16"/>
                                        </p:tgtEl>
                                      </p:cBhvr>
                                    </p:animEffect>
                                  </p:childTnLst>
                                </p:cTn>
                              </p:par>
                              <p:par>
                                <p:cTn id="206" presetID="10" presetClass="exit" presetSubtype="0" fill="hold" grpId="3" nodeType="withEffect">
                                  <p:stCondLst>
                                    <p:cond delay="2000"/>
                                  </p:stCondLst>
                                  <p:childTnLst>
                                    <p:animEffect transition="out" filter="fade">
                                      <p:cBhvr>
                                        <p:cTn id="207" dur="500"/>
                                        <p:tgtEl>
                                          <p:spTgt spid="16"/>
                                        </p:tgtEl>
                                      </p:cBhvr>
                                    </p:animEffect>
                                    <p:set>
                                      <p:cBhvr>
                                        <p:cTn id="208" dur="1" fill="hold">
                                          <p:stCondLst>
                                            <p:cond delay="499"/>
                                          </p:stCondLst>
                                        </p:cTn>
                                        <p:tgtEl>
                                          <p:spTgt spid="16"/>
                                        </p:tgtEl>
                                        <p:attrNameLst>
                                          <p:attrName>style.visibility</p:attrName>
                                        </p:attrNameLst>
                                      </p:cBhvr>
                                      <p:to>
                                        <p:strVal val="hidden"/>
                                      </p:to>
                                    </p:set>
                                  </p:childTnLst>
                                </p:cTn>
                              </p:par>
                              <p:par>
                                <p:cTn id="209" presetID="10" presetClass="entr" presetSubtype="0" fill="hold" grpId="4" nodeType="withEffect">
                                  <p:stCondLst>
                                    <p:cond delay="2500"/>
                                  </p:stCondLst>
                                  <p:childTnLst>
                                    <p:set>
                                      <p:cBhvr>
                                        <p:cTn id="210" dur="1" fill="hold">
                                          <p:stCondLst>
                                            <p:cond delay="0"/>
                                          </p:stCondLst>
                                        </p:cTn>
                                        <p:tgtEl>
                                          <p:spTgt spid="16"/>
                                        </p:tgtEl>
                                        <p:attrNameLst>
                                          <p:attrName>style.visibility</p:attrName>
                                        </p:attrNameLst>
                                      </p:cBhvr>
                                      <p:to>
                                        <p:strVal val="visible"/>
                                      </p:to>
                                    </p:set>
                                    <p:animEffect transition="in" filter="fade">
                                      <p:cBhvr>
                                        <p:cTn id="211" dur="500"/>
                                        <p:tgtEl>
                                          <p:spTgt spid="16"/>
                                        </p:tgtEl>
                                      </p:cBhvr>
                                    </p:animEffect>
                                  </p:childTnLst>
                                </p:cTn>
                              </p:par>
                              <p:par>
                                <p:cTn id="212" presetID="10" presetClass="exit" presetSubtype="0" fill="hold" grpId="5" nodeType="withEffect">
                                  <p:stCondLst>
                                    <p:cond delay="3000"/>
                                  </p:stCondLst>
                                  <p:childTnLst>
                                    <p:animEffect transition="out" filter="fade">
                                      <p:cBhvr>
                                        <p:cTn id="213" dur="500"/>
                                        <p:tgtEl>
                                          <p:spTgt spid="16"/>
                                        </p:tgtEl>
                                      </p:cBhvr>
                                    </p:animEffect>
                                    <p:set>
                                      <p:cBhvr>
                                        <p:cTn id="214" dur="1" fill="hold">
                                          <p:stCondLst>
                                            <p:cond delay="499"/>
                                          </p:stCondLst>
                                        </p:cTn>
                                        <p:tgtEl>
                                          <p:spTgt spid="16"/>
                                        </p:tgtEl>
                                        <p:attrNameLst>
                                          <p:attrName>style.visibility</p:attrName>
                                        </p:attrNameLst>
                                      </p:cBhvr>
                                      <p:to>
                                        <p:strVal val="hidden"/>
                                      </p:to>
                                    </p:set>
                                  </p:childTnLst>
                                </p:cTn>
                              </p:par>
                              <p:par>
                                <p:cTn id="215" presetID="10" presetClass="entr" presetSubtype="0" fill="hold" grpId="6" nodeType="withEffect">
                                  <p:stCondLst>
                                    <p:cond delay="3500"/>
                                  </p:stCondLst>
                                  <p:childTnLst>
                                    <p:set>
                                      <p:cBhvr>
                                        <p:cTn id="216" dur="1" fill="hold">
                                          <p:stCondLst>
                                            <p:cond delay="0"/>
                                          </p:stCondLst>
                                        </p:cTn>
                                        <p:tgtEl>
                                          <p:spTgt spid="16"/>
                                        </p:tgtEl>
                                        <p:attrNameLst>
                                          <p:attrName>style.visibility</p:attrName>
                                        </p:attrNameLst>
                                      </p:cBhvr>
                                      <p:to>
                                        <p:strVal val="visible"/>
                                      </p:to>
                                    </p:set>
                                    <p:animEffect transition="in" filter="fade">
                                      <p:cBhvr>
                                        <p:cTn id="217" dur="500"/>
                                        <p:tgtEl>
                                          <p:spTgt spid="16"/>
                                        </p:tgtEl>
                                      </p:cBhvr>
                                    </p:animEffect>
                                  </p:childTnLst>
                                </p:cTn>
                              </p:par>
                              <p:par>
                                <p:cTn id="218" presetID="10" presetClass="exit" presetSubtype="0" fill="hold" grpId="7" nodeType="withEffect">
                                  <p:stCondLst>
                                    <p:cond delay="4000"/>
                                  </p:stCondLst>
                                  <p:childTnLst>
                                    <p:animEffect transition="out" filter="fade">
                                      <p:cBhvr>
                                        <p:cTn id="219" dur="500"/>
                                        <p:tgtEl>
                                          <p:spTgt spid="16"/>
                                        </p:tgtEl>
                                      </p:cBhvr>
                                    </p:animEffect>
                                    <p:set>
                                      <p:cBhvr>
                                        <p:cTn id="220" dur="1" fill="hold">
                                          <p:stCondLst>
                                            <p:cond delay="499"/>
                                          </p:stCondLst>
                                        </p:cTn>
                                        <p:tgtEl>
                                          <p:spTgt spid="16"/>
                                        </p:tgtEl>
                                        <p:attrNameLst>
                                          <p:attrName>style.visibility</p:attrName>
                                        </p:attrNameLst>
                                      </p:cBhvr>
                                      <p:to>
                                        <p:strVal val="hidden"/>
                                      </p:to>
                                    </p:set>
                                  </p:childTnLst>
                                </p:cTn>
                              </p:par>
                              <p:par>
                                <p:cTn id="221" presetID="10" presetClass="entr" presetSubtype="0" fill="hold" grpId="8" nodeType="withEffect">
                                  <p:stCondLst>
                                    <p:cond delay="4500"/>
                                  </p:stCondLst>
                                  <p:childTnLst>
                                    <p:set>
                                      <p:cBhvr>
                                        <p:cTn id="222" dur="1" fill="hold">
                                          <p:stCondLst>
                                            <p:cond delay="0"/>
                                          </p:stCondLst>
                                        </p:cTn>
                                        <p:tgtEl>
                                          <p:spTgt spid="16"/>
                                        </p:tgtEl>
                                        <p:attrNameLst>
                                          <p:attrName>style.visibility</p:attrName>
                                        </p:attrNameLst>
                                      </p:cBhvr>
                                      <p:to>
                                        <p:strVal val="visible"/>
                                      </p:to>
                                    </p:set>
                                    <p:animEffect transition="in" filter="fade">
                                      <p:cBhvr>
                                        <p:cTn id="223" dur="500"/>
                                        <p:tgtEl>
                                          <p:spTgt spid="16"/>
                                        </p:tgtEl>
                                      </p:cBhvr>
                                    </p:animEffect>
                                  </p:childTnLst>
                                </p:cTn>
                              </p:par>
                              <p:par>
                                <p:cTn id="224" presetID="10" presetClass="exit" presetSubtype="0" fill="hold" grpId="9" nodeType="withEffect">
                                  <p:stCondLst>
                                    <p:cond delay="5000"/>
                                  </p:stCondLst>
                                  <p:childTnLst>
                                    <p:animEffect transition="out" filter="fade">
                                      <p:cBhvr>
                                        <p:cTn id="225" dur="500"/>
                                        <p:tgtEl>
                                          <p:spTgt spid="16"/>
                                        </p:tgtEl>
                                      </p:cBhvr>
                                    </p:animEffect>
                                    <p:set>
                                      <p:cBhvr>
                                        <p:cTn id="226" dur="1" fill="hold">
                                          <p:stCondLst>
                                            <p:cond delay="499"/>
                                          </p:stCondLst>
                                        </p:cTn>
                                        <p:tgtEl>
                                          <p:spTgt spid="16"/>
                                        </p:tgtEl>
                                        <p:attrNameLst>
                                          <p:attrName>style.visibility</p:attrName>
                                        </p:attrNameLst>
                                      </p:cBhvr>
                                      <p:to>
                                        <p:strVal val="hidden"/>
                                      </p:to>
                                    </p:set>
                                  </p:childTnLst>
                                </p:cTn>
                              </p:par>
                              <p:par>
                                <p:cTn id="227" presetID="10" presetClass="entr" presetSubtype="0" fill="hold" grpId="0" nodeType="withEffect">
                                  <p:stCondLst>
                                    <p:cond delay="750"/>
                                  </p:stCondLst>
                                  <p:childTnLst>
                                    <p:set>
                                      <p:cBhvr>
                                        <p:cTn id="228" dur="1" fill="hold">
                                          <p:stCondLst>
                                            <p:cond delay="0"/>
                                          </p:stCondLst>
                                        </p:cTn>
                                        <p:tgtEl>
                                          <p:spTgt spid="26"/>
                                        </p:tgtEl>
                                        <p:attrNameLst>
                                          <p:attrName>style.visibility</p:attrName>
                                        </p:attrNameLst>
                                      </p:cBhvr>
                                      <p:to>
                                        <p:strVal val="visible"/>
                                      </p:to>
                                    </p:set>
                                    <p:animEffect transition="in" filter="fade">
                                      <p:cBhvr>
                                        <p:cTn id="229" dur="500"/>
                                        <p:tgtEl>
                                          <p:spTgt spid="26"/>
                                        </p:tgtEl>
                                      </p:cBhvr>
                                    </p:animEffect>
                                  </p:childTnLst>
                                </p:cTn>
                              </p:par>
                              <p:par>
                                <p:cTn id="230" presetID="10" presetClass="exit" presetSubtype="0" fill="hold" grpId="1" nodeType="withEffect">
                                  <p:stCondLst>
                                    <p:cond delay="1250"/>
                                  </p:stCondLst>
                                  <p:childTnLst>
                                    <p:animEffect transition="out" filter="fade">
                                      <p:cBhvr>
                                        <p:cTn id="231" dur="500"/>
                                        <p:tgtEl>
                                          <p:spTgt spid="26"/>
                                        </p:tgtEl>
                                      </p:cBhvr>
                                    </p:animEffect>
                                    <p:set>
                                      <p:cBhvr>
                                        <p:cTn id="232" dur="1" fill="hold">
                                          <p:stCondLst>
                                            <p:cond delay="499"/>
                                          </p:stCondLst>
                                        </p:cTn>
                                        <p:tgtEl>
                                          <p:spTgt spid="26"/>
                                        </p:tgtEl>
                                        <p:attrNameLst>
                                          <p:attrName>style.visibility</p:attrName>
                                        </p:attrNameLst>
                                      </p:cBhvr>
                                      <p:to>
                                        <p:strVal val="hidden"/>
                                      </p:to>
                                    </p:set>
                                  </p:childTnLst>
                                </p:cTn>
                              </p:par>
                              <p:par>
                                <p:cTn id="233" presetID="10" presetClass="entr" presetSubtype="0" fill="hold" grpId="2" nodeType="withEffect">
                                  <p:stCondLst>
                                    <p:cond delay="1750"/>
                                  </p:stCondLst>
                                  <p:childTnLst>
                                    <p:set>
                                      <p:cBhvr>
                                        <p:cTn id="234" dur="1" fill="hold">
                                          <p:stCondLst>
                                            <p:cond delay="0"/>
                                          </p:stCondLst>
                                        </p:cTn>
                                        <p:tgtEl>
                                          <p:spTgt spid="26"/>
                                        </p:tgtEl>
                                        <p:attrNameLst>
                                          <p:attrName>style.visibility</p:attrName>
                                        </p:attrNameLst>
                                      </p:cBhvr>
                                      <p:to>
                                        <p:strVal val="visible"/>
                                      </p:to>
                                    </p:set>
                                    <p:animEffect transition="in" filter="fade">
                                      <p:cBhvr>
                                        <p:cTn id="235" dur="500"/>
                                        <p:tgtEl>
                                          <p:spTgt spid="26"/>
                                        </p:tgtEl>
                                      </p:cBhvr>
                                    </p:animEffect>
                                  </p:childTnLst>
                                </p:cTn>
                              </p:par>
                              <p:par>
                                <p:cTn id="236" presetID="10" presetClass="exit" presetSubtype="0" fill="hold" grpId="3" nodeType="withEffect">
                                  <p:stCondLst>
                                    <p:cond delay="2250"/>
                                  </p:stCondLst>
                                  <p:childTnLst>
                                    <p:animEffect transition="out" filter="fade">
                                      <p:cBhvr>
                                        <p:cTn id="237" dur="500"/>
                                        <p:tgtEl>
                                          <p:spTgt spid="26"/>
                                        </p:tgtEl>
                                      </p:cBhvr>
                                    </p:animEffect>
                                    <p:set>
                                      <p:cBhvr>
                                        <p:cTn id="238" dur="1" fill="hold">
                                          <p:stCondLst>
                                            <p:cond delay="499"/>
                                          </p:stCondLst>
                                        </p:cTn>
                                        <p:tgtEl>
                                          <p:spTgt spid="26"/>
                                        </p:tgtEl>
                                        <p:attrNameLst>
                                          <p:attrName>style.visibility</p:attrName>
                                        </p:attrNameLst>
                                      </p:cBhvr>
                                      <p:to>
                                        <p:strVal val="hidden"/>
                                      </p:to>
                                    </p:set>
                                  </p:childTnLst>
                                </p:cTn>
                              </p:par>
                              <p:par>
                                <p:cTn id="239" presetID="10" presetClass="entr" presetSubtype="0" fill="hold" grpId="4" nodeType="withEffect">
                                  <p:stCondLst>
                                    <p:cond delay="2750"/>
                                  </p:stCondLst>
                                  <p:childTnLst>
                                    <p:set>
                                      <p:cBhvr>
                                        <p:cTn id="240" dur="1" fill="hold">
                                          <p:stCondLst>
                                            <p:cond delay="0"/>
                                          </p:stCondLst>
                                        </p:cTn>
                                        <p:tgtEl>
                                          <p:spTgt spid="26"/>
                                        </p:tgtEl>
                                        <p:attrNameLst>
                                          <p:attrName>style.visibility</p:attrName>
                                        </p:attrNameLst>
                                      </p:cBhvr>
                                      <p:to>
                                        <p:strVal val="visible"/>
                                      </p:to>
                                    </p:set>
                                    <p:animEffect transition="in" filter="fade">
                                      <p:cBhvr>
                                        <p:cTn id="241" dur="500"/>
                                        <p:tgtEl>
                                          <p:spTgt spid="26"/>
                                        </p:tgtEl>
                                      </p:cBhvr>
                                    </p:animEffect>
                                  </p:childTnLst>
                                </p:cTn>
                              </p:par>
                              <p:par>
                                <p:cTn id="242" presetID="10" presetClass="exit" presetSubtype="0" fill="hold" grpId="5" nodeType="withEffect">
                                  <p:stCondLst>
                                    <p:cond delay="3250"/>
                                  </p:stCondLst>
                                  <p:childTnLst>
                                    <p:animEffect transition="out" filter="fade">
                                      <p:cBhvr>
                                        <p:cTn id="243" dur="500"/>
                                        <p:tgtEl>
                                          <p:spTgt spid="26"/>
                                        </p:tgtEl>
                                      </p:cBhvr>
                                    </p:animEffect>
                                    <p:set>
                                      <p:cBhvr>
                                        <p:cTn id="244" dur="1" fill="hold">
                                          <p:stCondLst>
                                            <p:cond delay="499"/>
                                          </p:stCondLst>
                                        </p:cTn>
                                        <p:tgtEl>
                                          <p:spTgt spid="26"/>
                                        </p:tgtEl>
                                        <p:attrNameLst>
                                          <p:attrName>style.visibility</p:attrName>
                                        </p:attrNameLst>
                                      </p:cBhvr>
                                      <p:to>
                                        <p:strVal val="hidden"/>
                                      </p:to>
                                    </p:set>
                                  </p:childTnLst>
                                </p:cTn>
                              </p:par>
                              <p:par>
                                <p:cTn id="245" presetID="10" presetClass="entr" presetSubtype="0" fill="hold" grpId="6" nodeType="withEffect">
                                  <p:stCondLst>
                                    <p:cond delay="3750"/>
                                  </p:stCondLst>
                                  <p:childTnLst>
                                    <p:set>
                                      <p:cBhvr>
                                        <p:cTn id="246" dur="1" fill="hold">
                                          <p:stCondLst>
                                            <p:cond delay="0"/>
                                          </p:stCondLst>
                                        </p:cTn>
                                        <p:tgtEl>
                                          <p:spTgt spid="26"/>
                                        </p:tgtEl>
                                        <p:attrNameLst>
                                          <p:attrName>style.visibility</p:attrName>
                                        </p:attrNameLst>
                                      </p:cBhvr>
                                      <p:to>
                                        <p:strVal val="visible"/>
                                      </p:to>
                                    </p:set>
                                    <p:animEffect transition="in" filter="fade">
                                      <p:cBhvr>
                                        <p:cTn id="247" dur="500"/>
                                        <p:tgtEl>
                                          <p:spTgt spid="26"/>
                                        </p:tgtEl>
                                      </p:cBhvr>
                                    </p:animEffect>
                                  </p:childTnLst>
                                </p:cTn>
                              </p:par>
                              <p:par>
                                <p:cTn id="248" presetID="10" presetClass="exit" presetSubtype="0" fill="hold" grpId="7" nodeType="withEffect">
                                  <p:stCondLst>
                                    <p:cond delay="4250"/>
                                  </p:stCondLst>
                                  <p:childTnLst>
                                    <p:animEffect transition="out" filter="fade">
                                      <p:cBhvr>
                                        <p:cTn id="249" dur="500"/>
                                        <p:tgtEl>
                                          <p:spTgt spid="26"/>
                                        </p:tgtEl>
                                      </p:cBhvr>
                                    </p:animEffect>
                                    <p:set>
                                      <p:cBhvr>
                                        <p:cTn id="250" dur="1" fill="hold">
                                          <p:stCondLst>
                                            <p:cond delay="499"/>
                                          </p:stCondLst>
                                        </p:cTn>
                                        <p:tgtEl>
                                          <p:spTgt spid="26"/>
                                        </p:tgtEl>
                                        <p:attrNameLst>
                                          <p:attrName>style.visibility</p:attrName>
                                        </p:attrNameLst>
                                      </p:cBhvr>
                                      <p:to>
                                        <p:strVal val="hidden"/>
                                      </p:to>
                                    </p:set>
                                  </p:childTnLst>
                                </p:cTn>
                              </p:par>
                              <p:par>
                                <p:cTn id="251" presetID="10" presetClass="entr" presetSubtype="0" fill="hold" grpId="8" nodeType="withEffect">
                                  <p:stCondLst>
                                    <p:cond delay="4750"/>
                                  </p:stCondLst>
                                  <p:childTnLst>
                                    <p:set>
                                      <p:cBhvr>
                                        <p:cTn id="252" dur="1" fill="hold">
                                          <p:stCondLst>
                                            <p:cond delay="0"/>
                                          </p:stCondLst>
                                        </p:cTn>
                                        <p:tgtEl>
                                          <p:spTgt spid="26"/>
                                        </p:tgtEl>
                                        <p:attrNameLst>
                                          <p:attrName>style.visibility</p:attrName>
                                        </p:attrNameLst>
                                      </p:cBhvr>
                                      <p:to>
                                        <p:strVal val="visible"/>
                                      </p:to>
                                    </p:set>
                                    <p:animEffect transition="in" filter="fade">
                                      <p:cBhvr>
                                        <p:cTn id="253" dur="500"/>
                                        <p:tgtEl>
                                          <p:spTgt spid="26"/>
                                        </p:tgtEl>
                                      </p:cBhvr>
                                    </p:animEffect>
                                  </p:childTnLst>
                                </p:cTn>
                              </p:par>
                              <p:par>
                                <p:cTn id="254" presetID="10" presetClass="exit" presetSubtype="0" fill="hold" grpId="9" nodeType="withEffect">
                                  <p:stCondLst>
                                    <p:cond delay="5250"/>
                                  </p:stCondLst>
                                  <p:childTnLst>
                                    <p:animEffect transition="out" filter="fade">
                                      <p:cBhvr>
                                        <p:cTn id="255" dur="500"/>
                                        <p:tgtEl>
                                          <p:spTgt spid="26"/>
                                        </p:tgtEl>
                                      </p:cBhvr>
                                    </p:animEffect>
                                    <p:set>
                                      <p:cBhvr>
                                        <p:cTn id="256" dur="1" fill="hold">
                                          <p:stCondLst>
                                            <p:cond delay="499"/>
                                          </p:stCondLst>
                                        </p:cTn>
                                        <p:tgtEl>
                                          <p:spTgt spid="26"/>
                                        </p:tgtEl>
                                        <p:attrNameLst>
                                          <p:attrName>style.visibility</p:attrName>
                                        </p:attrNameLst>
                                      </p:cBhvr>
                                      <p:to>
                                        <p:strVal val="hidden"/>
                                      </p:to>
                                    </p:set>
                                  </p:childTnLst>
                                </p:cTn>
                              </p:par>
                              <p:par>
                                <p:cTn id="257" presetID="10" presetClass="entr" presetSubtype="0" fill="hold" grpId="0" nodeType="withEffect">
                                  <p:stCondLst>
                                    <p:cond delay="1000"/>
                                  </p:stCondLst>
                                  <p:childTnLst>
                                    <p:set>
                                      <p:cBhvr>
                                        <p:cTn id="258" dur="1" fill="hold">
                                          <p:stCondLst>
                                            <p:cond delay="0"/>
                                          </p:stCondLst>
                                        </p:cTn>
                                        <p:tgtEl>
                                          <p:spTgt spid="12"/>
                                        </p:tgtEl>
                                        <p:attrNameLst>
                                          <p:attrName>style.visibility</p:attrName>
                                        </p:attrNameLst>
                                      </p:cBhvr>
                                      <p:to>
                                        <p:strVal val="visible"/>
                                      </p:to>
                                    </p:set>
                                    <p:animEffect transition="in" filter="fade">
                                      <p:cBhvr>
                                        <p:cTn id="259" dur="500"/>
                                        <p:tgtEl>
                                          <p:spTgt spid="12"/>
                                        </p:tgtEl>
                                      </p:cBhvr>
                                    </p:animEffect>
                                  </p:childTnLst>
                                </p:cTn>
                              </p:par>
                              <p:par>
                                <p:cTn id="260" presetID="10" presetClass="exit" presetSubtype="0" fill="hold" grpId="1" nodeType="withEffect">
                                  <p:stCondLst>
                                    <p:cond delay="1500"/>
                                  </p:stCondLst>
                                  <p:childTnLst>
                                    <p:animEffect transition="out" filter="fade">
                                      <p:cBhvr>
                                        <p:cTn id="261" dur="500"/>
                                        <p:tgtEl>
                                          <p:spTgt spid="12"/>
                                        </p:tgtEl>
                                      </p:cBhvr>
                                    </p:animEffect>
                                    <p:set>
                                      <p:cBhvr>
                                        <p:cTn id="262" dur="1" fill="hold">
                                          <p:stCondLst>
                                            <p:cond delay="499"/>
                                          </p:stCondLst>
                                        </p:cTn>
                                        <p:tgtEl>
                                          <p:spTgt spid="12"/>
                                        </p:tgtEl>
                                        <p:attrNameLst>
                                          <p:attrName>style.visibility</p:attrName>
                                        </p:attrNameLst>
                                      </p:cBhvr>
                                      <p:to>
                                        <p:strVal val="hidden"/>
                                      </p:to>
                                    </p:set>
                                  </p:childTnLst>
                                </p:cTn>
                              </p:par>
                              <p:par>
                                <p:cTn id="263" presetID="10" presetClass="entr" presetSubtype="0" fill="hold" grpId="2" nodeType="withEffect">
                                  <p:stCondLst>
                                    <p:cond delay="2000"/>
                                  </p:stCondLst>
                                  <p:childTnLst>
                                    <p:set>
                                      <p:cBhvr>
                                        <p:cTn id="264" dur="1" fill="hold">
                                          <p:stCondLst>
                                            <p:cond delay="0"/>
                                          </p:stCondLst>
                                        </p:cTn>
                                        <p:tgtEl>
                                          <p:spTgt spid="12"/>
                                        </p:tgtEl>
                                        <p:attrNameLst>
                                          <p:attrName>style.visibility</p:attrName>
                                        </p:attrNameLst>
                                      </p:cBhvr>
                                      <p:to>
                                        <p:strVal val="visible"/>
                                      </p:to>
                                    </p:set>
                                    <p:animEffect transition="in" filter="fade">
                                      <p:cBhvr>
                                        <p:cTn id="265" dur="500"/>
                                        <p:tgtEl>
                                          <p:spTgt spid="12"/>
                                        </p:tgtEl>
                                      </p:cBhvr>
                                    </p:animEffect>
                                  </p:childTnLst>
                                </p:cTn>
                              </p:par>
                              <p:par>
                                <p:cTn id="266" presetID="10" presetClass="exit" presetSubtype="0" fill="hold" grpId="3" nodeType="withEffect">
                                  <p:stCondLst>
                                    <p:cond delay="2500"/>
                                  </p:stCondLst>
                                  <p:childTnLst>
                                    <p:animEffect transition="out" filter="fade">
                                      <p:cBhvr>
                                        <p:cTn id="267" dur="500"/>
                                        <p:tgtEl>
                                          <p:spTgt spid="12"/>
                                        </p:tgtEl>
                                      </p:cBhvr>
                                    </p:animEffect>
                                    <p:set>
                                      <p:cBhvr>
                                        <p:cTn id="268" dur="1" fill="hold">
                                          <p:stCondLst>
                                            <p:cond delay="499"/>
                                          </p:stCondLst>
                                        </p:cTn>
                                        <p:tgtEl>
                                          <p:spTgt spid="12"/>
                                        </p:tgtEl>
                                        <p:attrNameLst>
                                          <p:attrName>style.visibility</p:attrName>
                                        </p:attrNameLst>
                                      </p:cBhvr>
                                      <p:to>
                                        <p:strVal val="hidden"/>
                                      </p:to>
                                    </p:set>
                                  </p:childTnLst>
                                </p:cTn>
                              </p:par>
                              <p:par>
                                <p:cTn id="269" presetID="10" presetClass="entr" presetSubtype="0" fill="hold" grpId="4" nodeType="withEffect">
                                  <p:stCondLst>
                                    <p:cond delay="3000"/>
                                  </p:stCondLst>
                                  <p:childTnLst>
                                    <p:set>
                                      <p:cBhvr>
                                        <p:cTn id="270" dur="1" fill="hold">
                                          <p:stCondLst>
                                            <p:cond delay="0"/>
                                          </p:stCondLst>
                                        </p:cTn>
                                        <p:tgtEl>
                                          <p:spTgt spid="12"/>
                                        </p:tgtEl>
                                        <p:attrNameLst>
                                          <p:attrName>style.visibility</p:attrName>
                                        </p:attrNameLst>
                                      </p:cBhvr>
                                      <p:to>
                                        <p:strVal val="visible"/>
                                      </p:to>
                                    </p:set>
                                    <p:animEffect transition="in" filter="fade">
                                      <p:cBhvr>
                                        <p:cTn id="271" dur="500"/>
                                        <p:tgtEl>
                                          <p:spTgt spid="12"/>
                                        </p:tgtEl>
                                      </p:cBhvr>
                                    </p:animEffect>
                                  </p:childTnLst>
                                </p:cTn>
                              </p:par>
                              <p:par>
                                <p:cTn id="272" presetID="10" presetClass="exit" presetSubtype="0" fill="hold" grpId="5" nodeType="withEffect">
                                  <p:stCondLst>
                                    <p:cond delay="3500"/>
                                  </p:stCondLst>
                                  <p:childTnLst>
                                    <p:animEffect transition="out" filter="fade">
                                      <p:cBhvr>
                                        <p:cTn id="273" dur="500"/>
                                        <p:tgtEl>
                                          <p:spTgt spid="12"/>
                                        </p:tgtEl>
                                      </p:cBhvr>
                                    </p:animEffect>
                                    <p:set>
                                      <p:cBhvr>
                                        <p:cTn id="274" dur="1" fill="hold">
                                          <p:stCondLst>
                                            <p:cond delay="499"/>
                                          </p:stCondLst>
                                        </p:cTn>
                                        <p:tgtEl>
                                          <p:spTgt spid="12"/>
                                        </p:tgtEl>
                                        <p:attrNameLst>
                                          <p:attrName>style.visibility</p:attrName>
                                        </p:attrNameLst>
                                      </p:cBhvr>
                                      <p:to>
                                        <p:strVal val="hidden"/>
                                      </p:to>
                                    </p:set>
                                  </p:childTnLst>
                                </p:cTn>
                              </p:par>
                              <p:par>
                                <p:cTn id="275" presetID="10" presetClass="entr" presetSubtype="0" fill="hold" grpId="6" nodeType="withEffect">
                                  <p:stCondLst>
                                    <p:cond delay="4000"/>
                                  </p:stCondLst>
                                  <p:childTnLst>
                                    <p:set>
                                      <p:cBhvr>
                                        <p:cTn id="276" dur="1" fill="hold">
                                          <p:stCondLst>
                                            <p:cond delay="0"/>
                                          </p:stCondLst>
                                        </p:cTn>
                                        <p:tgtEl>
                                          <p:spTgt spid="12"/>
                                        </p:tgtEl>
                                        <p:attrNameLst>
                                          <p:attrName>style.visibility</p:attrName>
                                        </p:attrNameLst>
                                      </p:cBhvr>
                                      <p:to>
                                        <p:strVal val="visible"/>
                                      </p:to>
                                    </p:set>
                                    <p:animEffect transition="in" filter="fade">
                                      <p:cBhvr>
                                        <p:cTn id="277" dur="500"/>
                                        <p:tgtEl>
                                          <p:spTgt spid="12"/>
                                        </p:tgtEl>
                                      </p:cBhvr>
                                    </p:animEffect>
                                  </p:childTnLst>
                                </p:cTn>
                              </p:par>
                              <p:par>
                                <p:cTn id="278" presetID="10" presetClass="exit" presetSubtype="0" fill="hold" grpId="7" nodeType="withEffect">
                                  <p:stCondLst>
                                    <p:cond delay="4500"/>
                                  </p:stCondLst>
                                  <p:childTnLst>
                                    <p:animEffect transition="out" filter="fade">
                                      <p:cBhvr>
                                        <p:cTn id="279" dur="500"/>
                                        <p:tgtEl>
                                          <p:spTgt spid="12"/>
                                        </p:tgtEl>
                                      </p:cBhvr>
                                    </p:animEffect>
                                    <p:set>
                                      <p:cBhvr>
                                        <p:cTn id="280" dur="1" fill="hold">
                                          <p:stCondLst>
                                            <p:cond delay="499"/>
                                          </p:stCondLst>
                                        </p:cTn>
                                        <p:tgtEl>
                                          <p:spTgt spid="12"/>
                                        </p:tgtEl>
                                        <p:attrNameLst>
                                          <p:attrName>style.visibility</p:attrName>
                                        </p:attrNameLst>
                                      </p:cBhvr>
                                      <p:to>
                                        <p:strVal val="hidden"/>
                                      </p:to>
                                    </p:set>
                                  </p:childTnLst>
                                </p:cTn>
                              </p:par>
                              <p:par>
                                <p:cTn id="281" presetID="10" presetClass="entr" presetSubtype="0" fill="hold" grpId="8" nodeType="withEffect">
                                  <p:stCondLst>
                                    <p:cond delay="5000"/>
                                  </p:stCondLst>
                                  <p:childTnLst>
                                    <p:set>
                                      <p:cBhvr>
                                        <p:cTn id="282" dur="1" fill="hold">
                                          <p:stCondLst>
                                            <p:cond delay="0"/>
                                          </p:stCondLst>
                                        </p:cTn>
                                        <p:tgtEl>
                                          <p:spTgt spid="12"/>
                                        </p:tgtEl>
                                        <p:attrNameLst>
                                          <p:attrName>style.visibility</p:attrName>
                                        </p:attrNameLst>
                                      </p:cBhvr>
                                      <p:to>
                                        <p:strVal val="visible"/>
                                      </p:to>
                                    </p:set>
                                    <p:animEffect transition="in" filter="fade">
                                      <p:cBhvr>
                                        <p:cTn id="283" dur="500"/>
                                        <p:tgtEl>
                                          <p:spTgt spid="12"/>
                                        </p:tgtEl>
                                      </p:cBhvr>
                                    </p:animEffect>
                                  </p:childTnLst>
                                </p:cTn>
                              </p:par>
                              <p:par>
                                <p:cTn id="284" presetID="10" presetClass="exit" presetSubtype="0" fill="hold" grpId="9" nodeType="withEffect">
                                  <p:stCondLst>
                                    <p:cond delay="5500"/>
                                  </p:stCondLst>
                                  <p:childTnLst>
                                    <p:animEffect transition="out" filter="fade">
                                      <p:cBhvr>
                                        <p:cTn id="285" dur="500"/>
                                        <p:tgtEl>
                                          <p:spTgt spid="12"/>
                                        </p:tgtEl>
                                      </p:cBhvr>
                                    </p:animEffect>
                                    <p:set>
                                      <p:cBhvr>
                                        <p:cTn id="286" dur="1" fill="hold">
                                          <p:stCondLst>
                                            <p:cond delay="499"/>
                                          </p:stCondLst>
                                        </p:cTn>
                                        <p:tgtEl>
                                          <p:spTgt spid="12"/>
                                        </p:tgtEl>
                                        <p:attrNameLst>
                                          <p:attrName>style.visibility</p:attrName>
                                        </p:attrNameLst>
                                      </p:cBhvr>
                                      <p:to>
                                        <p:strVal val="hidden"/>
                                      </p:to>
                                    </p:set>
                                  </p:childTnLst>
                                </p:cTn>
                              </p:par>
                              <p:par>
                                <p:cTn id="287" presetID="10" presetClass="entr" presetSubtype="0" fill="hold" grpId="0" nodeType="withEffect">
                                  <p:stCondLst>
                                    <p:cond delay="1000"/>
                                  </p:stCondLst>
                                  <p:childTnLst>
                                    <p:set>
                                      <p:cBhvr>
                                        <p:cTn id="288" dur="1" fill="hold">
                                          <p:stCondLst>
                                            <p:cond delay="0"/>
                                          </p:stCondLst>
                                        </p:cTn>
                                        <p:tgtEl>
                                          <p:spTgt spid="6"/>
                                        </p:tgtEl>
                                        <p:attrNameLst>
                                          <p:attrName>style.visibility</p:attrName>
                                        </p:attrNameLst>
                                      </p:cBhvr>
                                      <p:to>
                                        <p:strVal val="visible"/>
                                      </p:to>
                                    </p:set>
                                    <p:animEffect transition="in" filter="fade">
                                      <p:cBhvr>
                                        <p:cTn id="289" dur="500"/>
                                        <p:tgtEl>
                                          <p:spTgt spid="6"/>
                                        </p:tgtEl>
                                      </p:cBhvr>
                                    </p:animEffect>
                                  </p:childTnLst>
                                </p:cTn>
                              </p:par>
                              <p:par>
                                <p:cTn id="290" presetID="10" presetClass="exit" presetSubtype="0" fill="hold" grpId="1" nodeType="withEffect">
                                  <p:stCondLst>
                                    <p:cond delay="5000"/>
                                  </p:stCondLst>
                                  <p:childTnLst>
                                    <p:animEffect transition="out" filter="fade">
                                      <p:cBhvr>
                                        <p:cTn id="291" dur="500"/>
                                        <p:tgtEl>
                                          <p:spTgt spid="6"/>
                                        </p:tgtEl>
                                      </p:cBhvr>
                                    </p:animEffect>
                                    <p:set>
                                      <p:cBhvr>
                                        <p:cTn id="292" dur="1" fill="hold">
                                          <p:stCondLst>
                                            <p:cond delay="499"/>
                                          </p:stCondLst>
                                        </p:cTn>
                                        <p:tgtEl>
                                          <p:spTgt spid="6"/>
                                        </p:tgtEl>
                                        <p:attrNameLst>
                                          <p:attrName>style.visibility</p:attrName>
                                        </p:attrNameLst>
                                      </p:cBhvr>
                                      <p:to>
                                        <p:strVal val="hidden"/>
                                      </p:to>
                                    </p:set>
                                  </p:childTnLst>
                                </p:cTn>
                              </p:par>
                              <p:par>
                                <p:cTn id="293" presetID="10" presetClass="entr" presetSubtype="0" fill="hold" grpId="0" nodeType="withEffect">
                                  <p:stCondLst>
                                    <p:cond delay="1250"/>
                                  </p:stCondLst>
                                  <p:childTnLst>
                                    <p:set>
                                      <p:cBhvr>
                                        <p:cTn id="294" dur="1" fill="hold">
                                          <p:stCondLst>
                                            <p:cond delay="0"/>
                                          </p:stCondLst>
                                        </p:cTn>
                                        <p:tgtEl>
                                          <p:spTgt spid="4"/>
                                        </p:tgtEl>
                                        <p:attrNameLst>
                                          <p:attrName>style.visibility</p:attrName>
                                        </p:attrNameLst>
                                      </p:cBhvr>
                                      <p:to>
                                        <p:strVal val="visible"/>
                                      </p:to>
                                    </p:set>
                                    <p:animEffect transition="in" filter="fade">
                                      <p:cBhvr>
                                        <p:cTn id="295" dur="500"/>
                                        <p:tgtEl>
                                          <p:spTgt spid="4"/>
                                        </p:tgtEl>
                                      </p:cBhvr>
                                    </p:animEffect>
                                  </p:childTnLst>
                                </p:cTn>
                              </p:par>
                              <p:par>
                                <p:cTn id="296" presetID="10" presetClass="exit" presetSubtype="0" fill="hold" grpId="1" nodeType="withEffect">
                                  <p:stCondLst>
                                    <p:cond delay="5250"/>
                                  </p:stCondLst>
                                  <p:childTnLst>
                                    <p:animEffect transition="out" filter="fade">
                                      <p:cBhvr>
                                        <p:cTn id="297" dur="500"/>
                                        <p:tgtEl>
                                          <p:spTgt spid="4"/>
                                        </p:tgtEl>
                                      </p:cBhvr>
                                    </p:animEffect>
                                    <p:set>
                                      <p:cBhvr>
                                        <p:cTn id="298" dur="1" fill="hold">
                                          <p:stCondLst>
                                            <p:cond delay="499"/>
                                          </p:stCondLst>
                                        </p:cTn>
                                        <p:tgtEl>
                                          <p:spTgt spid="4"/>
                                        </p:tgtEl>
                                        <p:attrNameLst>
                                          <p:attrName>style.visibility</p:attrName>
                                        </p:attrNameLst>
                                      </p:cBhvr>
                                      <p:to>
                                        <p:strVal val="hidden"/>
                                      </p:to>
                                    </p:set>
                                  </p:childTnLst>
                                </p:cTn>
                              </p:par>
                              <p:par>
                                <p:cTn id="299" presetID="10" presetClass="entr" presetSubtype="0" fill="hold" grpId="0" nodeType="withEffect">
                                  <p:stCondLst>
                                    <p:cond delay="1500"/>
                                  </p:stCondLst>
                                  <p:childTnLst>
                                    <p:set>
                                      <p:cBhvr>
                                        <p:cTn id="300" dur="1" fill="hold">
                                          <p:stCondLst>
                                            <p:cond delay="0"/>
                                          </p:stCondLst>
                                        </p:cTn>
                                        <p:tgtEl>
                                          <p:spTgt spid="7"/>
                                        </p:tgtEl>
                                        <p:attrNameLst>
                                          <p:attrName>style.visibility</p:attrName>
                                        </p:attrNameLst>
                                      </p:cBhvr>
                                      <p:to>
                                        <p:strVal val="visible"/>
                                      </p:to>
                                    </p:set>
                                    <p:animEffect transition="in" filter="fade">
                                      <p:cBhvr>
                                        <p:cTn id="301" dur="500"/>
                                        <p:tgtEl>
                                          <p:spTgt spid="7"/>
                                        </p:tgtEl>
                                      </p:cBhvr>
                                    </p:animEffect>
                                  </p:childTnLst>
                                </p:cTn>
                              </p:par>
                              <p:par>
                                <p:cTn id="302" presetID="10" presetClass="exit" presetSubtype="0" fill="hold" grpId="1" nodeType="withEffect">
                                  <p:stCondLst>
                                    <p:cond delay="5500"/>
                                  </p:stCondLst>
                                  <p:childTnLst>
                                    <p:animEffect transition="out" filter="fade">
                                      <p:cBhvr>
                                        <p:cTn id="303" dur="500"/>
                                        <p:tgtEl>
                                          <p:spTgt spid="7"/>
                                        </p:tgtEl>
                                      </p:cBhvr>
                                    </p:animEffect>
                                    <p:set>
                                      <p:cBhvr>
                                        <p:cTn id="304" dur="1" fill="hold">
                                          <p:stCondLst>
                                            <p:cond delay="499"/>
                                          </p:stCondLst>
                                        </p:cTn>
                                        <p:tgtEl>
                                          <p:spTgt spid="7"/>
                                        </p:tgtEl>
                                        <p:attrNameLst>
                                          <p:attrName>style.visibility</p:attrName>
                                        </p:attrNameLst>
                                      </p:cBhvr>
                                      <p:to>
                                        <p:strVal val="hidden"/>
                                      </p:to>
                                    </p:set>
                                  </p:childTnLst>
                                </p:cTn>
                              </p:par>
                              <p:par>
                                <p:cTn id="305" presetID="10" presetClass="entr" presetSubtype="0" fill="hold" grpId="0" nodeType="withEffect">
                                  <p:stCondLst>
                                    <p:cond delay="1750"/>
                                  </p:stCondLst>
                                  <p:childTnLst>
                                    <p:set>
                                      <p:cBhvr>
                                        <p:cTn id="306" dur="1" fill="hold">
                                          <p:stCondLst>
                                            <p:cond delay="0"/>
                                          </p:stCondLst>
                                        </p:cTn>
                                        <p:tgtEl>
                                          <p:spTgt spid="5"/>
                                        </p:tgtEl>
                                        <p:attrNameLst>
                                          <p:attrName>style.visibility</p:attrName>
                                        </p:attrNameLst>
                                      </p:cBhvr>
                                      <p:to>
                                        <p:strVal val="visible"/>
                                      </p:to>
                                    </p:set>
                                    <p:animEffect transition="in" filter="fade">
                                      <p:cBhvr>
                                        <p:cTn id="307" dur="500"/>
                                        <p:tgtEl>
                                          <p:spTgt spid="5"/>
                                        </p:tgtEl>
                                      </p:cBhvr>
                                    </p:animEffect>
                                  </p:childTnLst>
                                </p:cTn>
                              </p:par>
                              <p:par>
                                <p:cTn id="308" presetID="10" presetClass="exit" presetSubtype="0" fill="hold" grpId="1" nodeType="withEffect">
                                  <p:stCondLst>
                                    <p:cond delay="5750"/>
                                  </p:stCondLst>
                                  <p:childTnLst>
                                    <p:animEffect transition="out" filter="fade">
                                      <p:cBhvr>
                                        <p:cTn id="309" dur="500"/>
                                        <p:tgtEl>
                                          <p:spTgt spid="5"/>
                                        </p:tgtEl>
                                      </p:cBhvr>
                                    </p:animEffect>
                                    <p:set>
                                      <p:cBhvr>
                                        <p:cTn id="310" dur="1" fill="hold">
                                          <p:stCondLst>
                                            <p:cond delay="499"/>
                                          </p:stCondLst>
                                        </p:cTn>
                                        <p:tgtEl>
                                          <p:spTgt spid="5"/>
                                        </p:tgtEl>
                                        <p:attrNameLst>
                                          <p:attrName>style.visibility</p:attrName>
                                        </p:attrNameLst>
                                      </p:cBhvr>
                                      <p:to>
                                        <p:strVal val="hidden"/>
                                      </p:to>
                                    </p:set>
                                  </p:childTnLst>
                                </p:cTn>
                              </p:par>
                              <p:par>
                                <p:cTn id="311" presetID="10" presetClass="entr" presetSubtype="0" fill="hold" grpId="0" nodeType="withEffect">
                                  <p:stCondLst>
                                    <p:cond delay="1500"/>
                                  </p:stCondLst>
                                  <p:childTnLst>
                                    <p:set>
                                      <p:cBhvr>
                                        <p:cTn id="312" dur="1" fill="hold">
                                          <p:stCondLst>
                                            <p:cond delay="0"/>
                                          </p:stCondLst>
                                        </p:cTn>
                                        <p:tgtEl>
                                          <p:spTgt spid="17"/>
                                        </p:tgtEl>
                                        <p:attrNameLst>
                                          <p:attrName>style.visibility</p:attrName>
                                        </p:attrNameLst>
                                      </p:cBhvr>
                                      <p:to>
                                        <p:strVal val="visible"/>
                                      </p:to>
                                    </p:set>
                                    <p:animEffect transition="in" filter="fade">
                                      <p:cBhvr>
                                        <p:cTn id="313" dur="500"/>
                                        <p:tgtEl>
                                          <p:spTgt spid="17"/>
                                        </p:tgtEl>
                                      </p:cBhvr>
                                    </p:animEffect>
                                  </p:childTnLst>
                                </p:cTn>
                              </p:par>
                              <p:par>
                                <p:cTn id="314" presetID="10" presetClass="exit" presetSubtype="0" fill="hold" grpId="1" nodeType="withEffect">
                                  <p:stCondLst>
                                    <p:cond delay="2000"/>
                                  </p:stCondLst>
                                  <p:childTnLst>
                                    <p:animEffect transition="out" filter="fade">
                                      <p:cBhvr>
                                        <p:cTn id="315" dur="500"/>
                                        <p:tgtEl>
                                          <p:spTgt spid="17"/>
                                        </p:tgtEl>
                                      </p:cBhvr>
                                    </p:animEffect>
                                    <p:set>
                                      <p:cBhvr>
                                        <p:cTn id="316" dur="1" fill="hold">
                                          <p:stCondLst>
                                            <p:cond delay="499"/>
                                          </p:stCondLst>
                                        </p:cTn>
                                        <p:tgtEl>
                                          <p:spTgt spid="17"/>
                                        </p:tgtEl>
                                        <p:attrNameLst>
                                          <p:attrName>style.visibility</p:attrName>
                                        </p:attrNameLst>
                                      </p:cBhvr>
                                      <p:to>
                                        <p:strVal val="hidden"/>
                                      </p:to>
                                    </p:set>
                                  </p:childTnLst>
                                </p:cTn>
                              </p:par>
                              <p:par>
                                <p:cTn id="317" presetID="10" presetClass="entr" presetSubtype="0" fill="hold" grpId="2" nodeType="withEffect">
                                  <p:stCondLst>
                                    <p:cond delay="2500"/>
                                  </p:stCondLst>
                                  <p:childTnLst>
                                    <p:set>
                                      <p:cBhvr>
                                        <p:cTn id="318" dur="1" fill="hold">
                                          <p:stCondLst>
                                            <p:cond delay="0"/>
                                          </p:stCondLst>
                                        </p:cTn>
                                        <p:tgtEl>
                                          <p:spTgt spid="17"/>
                                        </p:tgtEl>
                                        <p:attrNameLst>
                                          <p:attrName>style.visibility</p:attrName>
                                        </p:attrNameLst>
                                      </p:cBhvr>
                                      <p:to>
                                        <p:strVal val="visible"/>
                                      </p:to>
                                    </p:set>
                                    <p:animEffect transition="in" filter="fade">
                                      <p:cBhvr>
                                        <p:cTn id="319" dur="500"/>
                                        <p:tgtEl>
                                          <p:spTgt spid="17"/>
                                        </p:tgtEl>
                                      </p:cBhvr>
                                    </p:animEffect>
                                  </p:childTnLst>
                                </p:cTn>
                              </p:par>
                              <p:par>
                                <p:cTn id="320" presetID="10" presetClass="exit" presetSubtype="0" fill="hold" grpId="3" nodeType="withEffect">
                                  <p:stCondLst>
                                    <p:cond delay="3000"/>
                                  </p:stCondLst>
                                  <p:childTnLst>
                                    <p:animEffect transition="out" filter="fade">
                                      <p:cBhvr>
                                        <p:cTn id="321" dur="500"/>
                                        <p:tgtEl>
                                          <p:spTgt spid="17"/>
                                        </p:tgtEl>
                                      </p:cBhvr>
                                    </p:animEffect>
                                    <p:set>
                                      <p:cBhvr>
                                        <p:cTn id="322" dur="1" fill="hold">
                                          <p:stCondLst>
                                            <p:cond delay="499"/>
                                          </p:stCondLst>
                                        </p:cTn>
                                        <p:tgtEl>
                                          <p:spTgt spid="17"/>
                                        </p:tgtEl>
                                        <p:attrNameLst>
                                          <p:attrName>style.visibility</p:attrName>
                                        </p:attrNameLst>
                                      </p:cBhvr>
                                      <p:to>
                                        <p:strVal val="hidden"/>
                                      </p:to>
                                    </p:set>
                                  </p:childTnLst>
                                </p:cTn>
                              </p:par>
                              <p:par>
                                <p:cTn id="323" presetID="10" presetClass="entr" presetSubtype="0" fill="hold" grpId="4" nodeType="withEffect">
                                  <p:stCondLst>
                                    <p:cond delay="3540"/>
                                  </p:stCondLst>
                                  <p:childTnLst>
                                    <p:set>
                                      <p:cBhvr>
                                        <p:cTn id="324" dur="1" fill="hold">
                                          <p:stCondLst>
                                            <p:cond delay="0"/>
                                          </p:stCondLst>
                                        </p:cTn>
                                        <p:tgtEl>
                                          <p:spTgt spid="17"/>
                                        </p:tgtEl>
                                        <p:attrNameLst>
                                          <p:attrName>style.visibility</p:attrName>
                                        </p:attrNameLst>
                                      </p:cBhvr>
                                      <p:to>
                                        <p:strVal val="visible"/>
                                      </p:to>
                                    </p:set>
                                    <p:animEffect transition="in" filter="fade">
                                      <p:cBhvr>
                                        <p:cTn id="325" dur="500"/>
                                        <p:tgtEl>
                                          <p:spTgt spid="17"/>
                                        </p:tgtEl>
                                      </p:cBhvr>
                                    </p:animEffect>
                                  </p:childTnLst>
                                </p:cTn>
                              </p:par>
                              <p:par>
                                <p:cTn id="326" presetID="10" presetClass="exit" presetSubtype="0" fill="hold" grpId="5" nodeType="withEffect">
                                  <p:stCondLst>
                                    <p:cond delay="4000"/>
                                  </p:stCondLst>
                                  <p:childTnLst>
                                    <p:animEffect transition="out" filter="fade">
                                      <p:cBhvr>
                                        <p:cTn id="327" dur="500"/>
                                        <p:tgtEl>
                                          <p:spTgt spid="17"/>
                                        </p:tgtEl>
                                      </p:cBhvr>
                                    </p:animEffect>
                                    <p:set>
                                      <p:cBhvr>
                                        <p:cTn id="328" dur="1" fill="hold">
                                          <p:stCondLst>
                                            <p:cond delay="499"/>
                                          </p:stCondLst>
                                        </p:cTn>
                                        <p:tgtEl>
                                          <p:spTgt spid="17"/>
                                        </p:tgtEl>
                                        <p:attrNameLst>
                                          <p:attrName>style.visibility</p:attrName>
                                        </p:attrNameLst>
                                      </p:cBhvr>
                                      <p:to>
                                        <p:strVal val="hidden"/>
                                      </p:to>
                                    </p:set>
                                  </p:childTnLst>
                                </p:cTn>
                              </p:par>
                              <p:par>
                                <p:cTn id="329" presetID="10" presetClass="entr" presetSubtype="0" fill="hold" grpId="6" nodeType="withEffect">
                                  <p:stCondLst>
                                    <p:cond delay="4500"/>
                                  </p:stCondLst>
                                  <p:childTnLst>
                                    <p:set>
                                      <p:cBhvr>
                                        <p:cTn id="330" dur="1" fill="hold">
                                          <p:stCondLst>
                                            <p:cond delay="0"/>
                                          </p:stCondLst>
                                        </p:cTn>
                                        <p:tgtEl>
                                          <p:spTgt spid="17"/>
                                        </p:tgtEl>
                                        <p:attrNameLst>
                                          <p:attrName>style.visibility</p:attrName>
                                        </p:attrNameLst>
                                      </p:cBhvr>
                                      <p:to>
                                        <p:strVal val="visible"/>
                                      </p:to>
                                    </p:set>
                                    <p:animEffect transition="in" filter="fade">
                                      <p:cBhvr>
                                        <p:cTn id="331" dur="500"/>
                                        <p:tgtEl>
                                          <p:spTgt spid="17"/>
                                        </p:tgtEl>
                                      </p:cBhvr>
                                    </p:animEffect>
                                  </p:childTnLst>
                                </p:cTn>
                              </p:par>
                              <p:par>
                                <p:cTn id="332" presetID="10" presetClass="exit" presetSubtype="0" fill="hold" grpId="7" nodeType="withEffect">
                                  <p:stCondLst>
                                    <p:cond delay="5000"/>
                                  </p:stCondLst>
                                  <p:childTnLst>
                                    <p:animEffect transition="out" filter="fade">
                                      <p:cBhvr>
                                        <p:cTn id="333" dur="500"/>
                                        <p:tgtEl>
                                          <p:spTgt spid="17"/>
                                        </p:tgtEl>
                                      </p:cBhvr>
                                    </p:animEffect>
                                    <p:set>
                                      <p:cBhvr>
                                        <p:cTn id="334" dur="1" fill="hold">
                                          <p:stCondLst>
                                            <p:cond delay="499"/>
                                          </p:stCondLst>
                                        </p:cTn>
                                        <p:tgtEl>
                                          <p:spTgt spid="17"/>
                                        </p:tgtEl>
                                        <p:attrNameLst>
                                          <p:attrName>style.visibility</p:attrName>
                                        </p:attrNameLst>
                                      </p:cBhvr>
                                      <p:to>
                                        <p:strVal val="hidden"/>
                                      </p:to>
                                    </p:set>
                                  </p:childTnLst>
                                </p:cTn>
                              </p:par>
                              <p:par>
                                <p:cTn id="335" presetID="10" presetClass="entr" presetSubtype="0" fill="hold" grpId="8" nodeType="withEffect">
                                  <p:stCondLst>
                                    <p:cond delay="5500"/>
                                  </p:stCondLst>
                                  <p:childTnLst>
                                    <p:set>
                                      <p:cBhvr>
                                        <p:cTn id="336" dur="1" fill="hold">
                                          <p:stCondLst>
                                            <p:cond delay="0"/>
                                          </p:stCondLst>
                                        </p:cTn>
                                        <p:tgtEl>
                                          <p:spTgt spid="17"/>
                                        </p:tgtEl>
                                        <p:attrNameLst>
                                          <p:attrName>style.visibility</p:attrName>
                                        </p:attrNameLst>
                                      </p:cBhvr>
                                      <p:to>
                                        <p:strVal val="visible"/>
                                      </p:to>
                                    </p:set>
                                    <p:animEffect transition="in" filter="fade">
                                      <p:cBhvr>
                                        <p:cTn id="337" dur="500"/>
                                        <p:tgtEl>
                                          <p:spTgt spid="17"/>
                                        </p:tgtEl>
                                      </p:cBhvr>
                                    </p:animEffect>
                                  </p:childTnLst>
                                </p:cTn>
                              </p:par>
                              <p:par>
                                <p:cTn id="338" presetID="10" presetClass="exit" presetSubtype="0" fill="hold" grpId="9" nodeType="withEffect">
                                  <p:stCondLst>
                                    <p:cond delay="6000"/>
                                  </p:stCondLst>
                                  <p:childTnLst>
                                    <p:animEffect transition="out" filter="fade">
                                      <p:cBhvr>
                                        <p:cTn id="339" dur="500"/>
                                        <p:tgtEl>
                                          <p:spTgt spid="17"/>
                                        </p:tgtEl>
                                      </p:cBhvr>
                                    </p:animEffect>
                                    <p:set>
                                      <p:cBhvr>
                                        <p:cTn id="34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12" grpId="0" animBg="1"/>
      <p:bldP spid="12" grpId="1" animBg="1"/>
      <p:bldP spid="12" grpId="2" animBg="1"/>
      <p:bldP spid="12" grpId="3" animBg="1"/>
      <p:bldP spid="12" grpId="4" animBg="1"/>
      <p:bldP spid="12" grpId="5" animBg="1"/>
      <p:bldP spid="12" grpId="6" animBg="1"/>
      <p:bldP spid="12" grpId="7" animBg="1"/>
      <p:bldP spid="12" grpId="8" animBg="1"/>
      <p:bldP spid="12" grpId="9" animBg="1"/>
      <p:bldP spid="15" grpId="0" animBg="1"/>
      <p:bldP spid="15" grpId="1" animBg="1"/>
      <p:bldP spid="15" grpId="2" animBg="1"/>
      <p:bldP spid="15" grpId="3" animBg="1"/>
      <p:bldP spid="15" grpId="4" animBg="1"/>
      <p:bldP spid="15" grpId="5" animBg="1"/>
      <p:bldP spid="15" grpId="6" animBg="1"/>
      <p:bldP spid="15" grpId="7" animBg="1"/>
      <p:bldP spid="15" grpId="8" animBg="1"/>
      <p:bldP spid="15" grpId="9" animBg="1"/>
      <p:bldP spid="16" grpId="0" animBg="1"/>
      <p:bldP spid="16" grpId="1" animBg="1"/>
      <p:bldP spid="16" grpId="2" animBg="1"/>
      <p:bldP spid="16" grpId="3" animBg="1"/>
      <p:bldP spid="16" grpId="4" animBg="1"/>
      <p:bldP spid="16" grpId="5" animBg="1"/>
      <p:bldP spid="16" grpId="6" animBg="1"/>
      <p:bldP spid="16" grpId="7" animBg="1"/>
      <p:bldP spid="16" grpId="8" animBg="1"/>
      <p:bldP spid="16" grpId="9" animBg="1"/>
      <p:bldP spid="17" grpId="0" animBg="1"/>
      <p:bldP spid="17" grpId="1" animBg="1"/>
      <p:bldP spid="17" grpId="2" animBg="1"/>
      <p:bldP spid="17" grpId="3" animBg="1"/>
      <p:bldP spid="17" grpId="4" animBg="1"/>
      <p:bldP spid="17" grpId="5" animBg="1"/>
      <p:bldP spid="17" grpId="6" animBg="1"/>
      <p:bldP spid="17" grpId="7" animBg="1"/>
      <p:bldP spid="17" grpId="8" animBg="1"/>
      <p:bldP spid="17" grpId="9" animBg="1"/>
      <p:bldP spid="20" grpId="0" animBg="1"/>
      <p:bldP spid="20" grpId="1" animBg="1"/>
      <p:bldP spid="20" grpId="2" animBg="1"/>
      <p:bldP spid="20" grpId="3" animBg="1"/>
      <p:bldP spid="20" grpId="4" animBg="1"/>
      <p:bldP spid="20" grpId="5" animBg="1"/>
      <p:bldP spid="20" grpId="6" animBg="1"/>
      <p:bldP spid="20" grpId="7" animBg="1"/>
      <p:bldP spid="20" grpId="8" animBg="1"/>
      <p:bldP spid="20" grpId="9" animBg="1"/>
      <p:bldP spid="23" grpId="0" animBg="1"/>
      <p:bldP spid="23" grpId="1" animBg="1"/>
      <p:bldP spid="23" grpId="2" animBg="1"/>
      <p:bldP spid="23" grpId="3" animBg="1"/>
      <p:bldP spid="23" grpId="4" animBg="1"/>
      <p:bldP spid="23" grpId="5" animBg="1"/>
      <p:bldP spid="23" grpId="6" animBg="1"/>
      <p:bldP spid="23" grpId="7" animBg="1"/>
      <p:bldP spid="23" grpId="8" animBg="1"/>
      <p:bldP spid="23" grpId="9" animBg="1"/>
      <p:bldP spid="26" grpId="0" animBg="1"/>
      <p:bldP spid="26" grpId="1" animBg="1"/>
      <p:bldP spid="26" grpId="2" animBg="1"/>
      <p:bldP spid="26" grpId="3" animBg="1"/>
      <p:bldP spid="26" grpId="4" animBg="1"/>
      <p:bldP spid="26" grpId="5" animBg="1"/>
      <p:bldP spid="26" grpId="6" animBg="1"/>
      <p:bldP spid="26" grpId="7" animBg="1"/>
      <p:bldP spid="26" grpId="8" animBg="1"/>
      <p:bldP spid="26" grpId="9" animBg="1"/>
      <p:bldP spid="27" grpId="0" animBg="1"/>
      <p:bldP spid="27" grpId="1" animBg="1"/>
      <p:bldP spid="27" grpId="2" animBg="1"/>
      <p:bldP spid="27" grpId="3" animBg="1"/>
      <p:bldP spid="27" grpId="4" animBg="1"/>
      <p:bldP spid="27" grpId="5" animBg="1"/>
      <p:bldP spid="27" grpId="6" animBg="1"/>
      <p:bldP spid="27" grpId="7" animBg="1"/>
      <p:bldP spid="27" grpId="8" animBg="1"/>
      <p:bldP spid="27" grpId="9" animBg="1"/>
      <p:bldP spid="28" grpId="0" animBg="1"/>
      <p:bldP spid="28" grpId="1" animBg="1"/>
      <p:bldP spid="28" grpId="2" animBg="1"/>
      <p:bldP spid="28" grpId="3" animBg="1"/>
      <p:bldP spid="28" grpId="4" animBg="1"/>
      <p:bldP spid="28" grpId="5" animBg="1"/>
      <p:bldP spid="28" grpId="6" animBg="1"/>
      <p:bldP spid="28" grpId="7" animBg="1"/>
      <p:bldP spid="28" grpId="8" animBg="1"/>
      <p:bldP spid="28" grpId="9" animBg="1"/>
      <p:bldP spid="33" grpId="0" animBg="1"/>
      <p:bldP spid="33" grpId="1" animBg="1"/>
      <p:bldP spid="33" grpId="2" animBg="1"/>
      <p:bldP spid="33" grpId="3" animBg="1"/>
      <p:bldP spid="33" grpId="4" animBg="1"/>
      <p:bldP spid="33" grpId="5" animBg="1"/>
      <p:bldP spid="33" grpId="6" animBg="1"/>
      <p:bldP spid="33" grpId="7" animBg="1"/>
      <p:bldP spid="33" grpId="8" animBg="1"/>
      <p:bldP spid="33" grpId="9" animBg="1"/>
      <p:bldP spid="2" grpId="0"/>
      <p:bldP spid="2" grpId="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
        <p:nvSpPr>
          <p:cNvPr id="27" name="Diamond 26">
            <a:extLst>
              <a:ext uri="{FF2B5EF4-FFF2-40B4-BE49-F238E27FC236}">
                <a16:creationId xmlns:a16="http://schemas.microsoft.com/office/drawing/2014/main" id="{239F7AA4-2D43-4BCB-BF16-CC8ED5C11C06}"/>
              </a:ext>
            </a:extLst>
          </p:cNvPr>
          <p:cNvSpPr>
            <a:spLocks noChangeAspect="1"/>
          </p:cNvSpPr>
          <p:nvPr userDrawn="1"/>
        </p:nvSpPr>
        <p:spPr>
          <a:xfrm>
            <a:off x="10661904" y="2577165"/>
            <a:ext cx="1600200" cy="1600200"/>
          </a:xfrm>
          <a:prstGeom prst="diamond">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5" name="Diamond 24">
            <a:extLst>
              <a:ext uri="{FF2B5EF4-FFF2-40B4-BE49-F238E27FC236}">
                <a16:creationId xmlns:a16="http://schemas.microsoft.com/office/drawing/2014/main" id="{E36BE92B-B8B8-46ED-9916-9CF1DE781E51}"/>
              </a:ext>
            </a:extLst>
          </p:cNvPr>
          <p:cNvSpPr>
            <a:spLocks noChangeAspect="1"/>
          </p:cNvSpPr>
          <p:nvPr userDrawn="1"/>
        </p:nvSpPr>
        <p:spPr>
          <a:xfrm>
            <a:off x="9107424" y="4187952"/>
            <a:ext cx="1600200" cy="1600200"/>
          </a:xfrm>
          <a:prstGeom prst="diamond">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6" name="Diamond 25">
            <a:extLst>
              <a:ext uri="{FF2B5EF4-FFF2-40B4-BE49-F238E27FC236}">
                <a16:creationId xmlns:a16="http://schemas.microsoft.com/office/drawing/2014/main" id="{1890491F-A8C8-4CD9-B9DA-66F985F0F939}"/>
              </a:ext>
            </a:extLst>
          </p:cNvPr>
          <p:cNvSpPr>
            <a:spLocks noChangeAspect="1"/>
          </p:cNvSpPr>
          <p:nvPr userDrawn="1"/>
        </p:nvSpPr>
        <p:spPr>
          <a:xfrm>
            <a:off x="9107424" y="941832"/>
            <a:ext cx="1600200" cy="1600200"/>
          </a:xfrm>
          <a:prstGeom prst="diamond">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4" name="Diamond 23">
            <a:extLst>
              <a:ext uri="{FF2B5EF4-FFF2-40B4-BE49-F238E27FC236}">
                <a16:creationId xmlns:a16="http://schemas.microsoft.com/office/drawing/2014/main" id="{45B9E38A-CAC0-440D-AE24-F2E889796CEF}"/>
              </a:ext>
            </a:extLst>
          </p:cNvPr>
          <p:cNvSpPr>
            <a:spLocks noChangeAspect="1"/>
          </p:cNvSpPr>
          <p:nvPr userDrawn="1"/>
        </p:nvSpPr>
        <p:spPr>
          <a:xfrm>
            <a:off x="1490472" y="4187952"/>
            <a:ext cx="1600200" cy="1600200"/>
          </a:xfrm>
          <a:prstGeom prst="diamond">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3" name="Diamond 22">
            <a:extLst>
              <a:ext uri="{FF2B5EF4-FFF2-40B4-BE49-F238E27FC236}">
                <a16:creationId xmlns:a16="http://schemas.microsoft.com/office/drawing/2014/main" id="{41520CD4-77DD-4940-B859-B80C6B496A83}"/>
              </a:ext>
            </a:extLst>
          </p:cNvPr>
          <p:cNvSpPr>
            <a:spLocks noChangeAspect="1"/>
          </p:cNvSpPr>
          <p:nvPr userDrawn="1"/>
        </p:nvSpPr>
        <p:spPr>
          <a:xfrm>
            <a:off x="-84995" y="2570169"/>
            <a:ext cx="1600200" cy="1600200"/>
          </a:xfrm>
          <a:prstGeom prst="diamond">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2" name="Diamond 21">
            <a:extLst>
              <a:ext uri="{FF2B5EF4-FFF2-40B4-BE49-F238E27FC236}">
                <a16:creationId xmlns:a16="http://schemas.microsoft.com/office/drawing/2014/main" id="{1BCDF2FB-7A60-4C66-8F7B-E075C795C1D5}"/>
              </a:ext>
            </a:extLst>
          </p:cNvPr>
          <p:cNvSpPr>
            <a:spLocks noChangeAspect="1"/>
          </p:cNvSpPr>
          <p:nvPr userDrawn="1"/>
        </p:nvSpPr>
        <p:spPr>
          <a:xfrm>
            <a:off x="1472184" y="941832"/>
            <a:ext cx="1600200" cy="1600200"/>
          </a:xfrm>
          <a:prstGeom prst="diamond">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6" name="Graphic 5">
            <a:extLst>
              <a:ext uri="{FF2B5EF4-FFF2-40B4-BE49-F238E27FC236}">
                <a16:creationId xmlns:a16="http://schemas.microsoft.com/office/drawing/2014/main" id="{0FEF2CCD-FA67-AD4C-90A4-3379073509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69681" y="1701643"/>
            <a:ext cx="12524564" cy="3322844"/>
          </a:xfrm>
          <a:prstGeom prst="rect">
            <a:avLst/>
          </a:prstGeom>
        </p:spPr>
      </p:pic>
      <p:pic>
        <p:nvPicPr>
          <p:cNvPr id="8" name="Graphic 7">
            <a:extLst>
              <a:ext uri="{FF2B5EF4-FFF2-40B4-BE49-F238E27FC236}">
                <a16:creationId xmlns:a16="http://schemas.microsoft.com/office/drawing/2014/main" id="{CACD5791-03B1-B448-A1F2-6E17E58441D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69681" y="1701643"/>
            <a:ext cx="12524564" cy="3351244"/>
          </a:xfrm>
          <a:prstGeom prst="rect">
            <a:avLst/>
          </a:prstGeom>
        </p:spPr>
      </p:pic>
      <p:sp>
        <p:nvSpPr>
          <p:cNvPr id="2" name="Graphic 11">
            <a:extLst>
              <a:ext uri="{FF2B5EF4-FFF2-40B4-BE49-F238E27FC236}">
                <a16:creationId xmlns:a16="http://schemas.microsoft.com/office/drawing/2014/main" id="{F999B271-6869-6B49-92E2-BB4C25CD8AD6}"/>
              </a:ext>
            </a:extLst>
          </p:cNvPr>
          <p:cNvSpPr/>
          <p:nvPr/>
        </p:nvSpPr>
        <p:spPr>
          <a:xfrm>
            <a:off x="-197937" y="1673510"/>
            <a:ext cx="12577905" cy="3412175"/>
          </a:xfrm>
          <a:custGeom>
            <a:avLst/>
            <a:gdLst>
              <a:gd name="connsiteX0" fmla="*/ 12406774 w 12577905"/>
              <a:gd name="connsiteY0" fmla="*/ 179019 h 3412175"/>
              <a:gd name="connsiteX1" fmla="*/ 9347750 w 12577905"/>
              <a:gd name="connsiteY1" fmla="*/ 3238674 h 3412175"/>
              <a:gd name="connsiteX2" fmla="*/ 6289900 w 12577905"/>
              <a:gd name="connsiteY2" fmla="*/ 179019 h 3412175"/>
              <a:gd name="connsiteX3" fmla="*/ 3230876 w 12577905"/>
              <a:gd name="connsiteY3" fmla="*/ 3238674 h 3412175"/>
              <a:gd name="connsiteX4" fmla="*/ 179107 w 12577905"/>
              <a:gd name="connsiteY4" fmla="*/ 184671 h 341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7905" h="3412175">
                <a:moveTo>
                  <a:pt x="12406774" y="179019"/>
                </a:moveTo>
                <a:lnTo>
                  <a:pt x="9347750" y="3238674"/>
                </a:lnTo>
                <a:lnTo>
                  <a:pt x="6289900" y="179019"/>
                </a:lnTo>
                <a:lnTo>
                  <a:pt x="3230876" y="3238674"/>
                </a:lnTo>
                <a:lnTo>
                  <a:pt x="179107" y="184671"/>
                </a:lnTo>
              </a:path>
            </a:pathLst>
          </a:custGeom>
          <a:noFill/>
          <a:ln w="213217" cap="sq">
            <a:solidFill>
              <a:schemeClr val="accent2"/>
            </a:solidFill>
            <a:prstDash val="solid"/>
            <a:miter/>
          </a:ln>
        </p:spPr>
        <p:txBody>
          <a:bodyPr rtlCol="0" anchor="ctr"/>
          <a:lstStyle/>
          <a:p>
            <a:endParaRPr lang="en-US" sz="1800" dirty="0"/>
          </a:p>
        </p:txBody>
      </p:sp>
      <p:sp>
        <p:nvSpPr>
          <p:cNvPr id="3" name="Graphic 9">
            <a:extLst>
              <a:ext uri="{FF2B5EF4-FFF2-40B4-BE49-F238E27FC236}">
                <a16:creationId xmlns:a16="http://schemas.microsoft.com/office/drawing/2014/main" id="{0D74884F-79A7-6A4E-A240-70D5AA177CA7}"/>
              </a:ext>
            </a:extLst>
          </p:cNvPr>
          <p:cNvSpPr/>
          <p:nvPr/>
        </p:nvSpPr>
        <p:spPr>
          <a:xfrm>
            <a:off x="-198116" y="1633376"/>
            <a:ext cx="12577951" cy="3416058"/>
          </a:xfrm>
          <a:custGeom>
            <a:avLst/>
            <a:gdLst>
              <a:gd name="connsiteX0" fmla="*/ 179413 w 12577950"/>
              <a:gd name="connsiteY0" fmla="*/ 3236854 h 3416057"/>
              <a:gd name="connsiteX1" fmla="*/ 3229086 w 12577950"/>
              <a:gd name="connsiteY1" fmla="*/ 179376 h 3416057"/>
              <a:gd name="connsiteX2" fmla="*/ 6301608 w 12577950"/>
              <a:gd name="connsiteY2" fmla="*/ 3236854 h 3416057"/>
              <a:gd name="connsiteX3" fmla="*/ 9351173 w 12577950"/>
              <a:gd name="connsiteY3" fmla="*/ 179376 h 3416057"/>
              <a:gd name="connsiteX4" fmla="*/ 12403515 w 12577950"/>
              <a:gd name="connsiteY4" fmla="*/ 3219561 h 3416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7950" h="3416057">
                <a:moveTo>
                  <a:pt x="179413" y="3236854"/>
                </a:moveTo>
                <a:lnTo>
                  <a:pt x="3229086" y="179376"/>
                </a:lnTo>
                <a:lnTo>
                  <a:pt x="6301608" y="3236854"/>
                </a:lnTo>
                <a:lnTo>
                  <a:pt x="9351173" y="179376"/>
                </a:lnTo>
                <a:lnTo>
                  <a:pt x="12403515" y="3219561"/>
                </a:lnTo>
              </a:path>
            </a:pathLst>
          </a:custGeom>
          <a:noFill/>
          <a:ln w="213399" cap="sq">
            <a:solidFill>
              <a:schemeClr val="accent2"/>
            </a:solidFill>
            <a:prstDash val="solid"/>
            <a:miter/>
          </a:ln>
        </p:spPr>
        <p:txBody>
          <a:bodyPr rtlCol="0" anchor="ctr"/>
          <a:lstStyle/>
          <a:p>
            <a:endParaRPr lang="en-US" sz="1800" dirty="0"/>
          </a:p>
        </p:txBody>
      </p:sp>
      <p:sp>
        <p:nvSpPr>
          <p:cNvPr id="11" name="Grow Diamond">
            <a:extLst>
              <a:ext uri="{FF2B5EF4-FFF2-40B4-BE49-F238E27FC236}">
                <a16:creationId xmlns:a16="http://schemas.microsoft.com/office/drawing/2014/main" id="{754C3CA6-9BE1-470B-961A-F37FE53DA704}"/>
              </a:ext>
            </a:extLst>
          </p:cNvPr>
          <p:cNvSpPr/>
          <p:nvPr userDrawn="1"/>
        </p:nvSpPr>
        <p:spPr>
          <a:xfrm>
            <a:off x="1593684" y="-1149518"/>
            <a:ext cx="9004635" cy="9004635"/>
          </a:xfrm>
          <a:prstGeom prst="diamond">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Text Placeholder 14">
            <a:extLst>
              <a:ext uri="{FF2B5EF4-FFF2-40B4-BE49-F238E27FC236}">
                <a16:creationId xmlns:a16="http://schemas.microsoft.com/office/drawing/2014/main" id="{43ECAC71-F538-43BF-B124-4CD821EF77DA}"/>
              </a:ext>
            </a:extLst>
          </p:cNvPr>
          <p:cNvSpPr>
            <a:spLocks noGrp="1"/>
          </p:cNvSpPr>
          <p:nvPr>
            <p:ph type="body" sz="quarter" idx="11"/>
          </p:nvPr>
        </p:nvSpPr>
        <p:spPr>
          <a:xfrm>
            <a:off x="3347659" y="2968346"/>
            <a:ext cx="5486400" cy="746125"/>
          </a:xfrm>
          <a:prstGeom prst="rect">
            <a:avLst/>
          </a:prstGeom>
        </p:spPr>
        <p:txBody>
          <a:bodyPr anchor="ctr"/>
          <a:lstStyle>
            <a:lvl1pPr marL="0" indent="0" algn="ctr">
              <a:buNone/>
              <a:defRPr sz="4800">
                <a:solidFill>
                  <a:schemeClr val="accent2"/>
                </a:solidFill>
                <a:latin typeface="+mn-lt"/>
              </a:defRPr>
            </a:lvl1pPr>
          </a:lstStyle>
          <a:p>
            <a:pPr lvl="0"/>
            <a:r>
              <a:rPr lang="en-US"/>
              <a:t>Click to edit Master text styles</a:t>
            </a:r>
          </a:p>
        </p:txBody>
      </p:sp>
      <p:sp>
        <p:nvSpPr>
          <p:cNvPr id="17" name="Text Placeholder 14">
            <a:extLst>
              <a:ext uri="{FF2B5EF4-FFF2-40B4-BE49-F238E27FC236}">
                <a16:creationId xmlns:a16="http://schemas.microsoft.com/office/drawing/2014/main" id="{7F7B7238-9C5D-4CE1-9708-8B1762AFD837}"/>
              </a:ext>
            </a:extLst>
          </p:cNvPr>
          <p:cNvSpPr>
            <a:spLocks noGrp="1"/>
          </p:cNvSpPr>
          <p:nvPr>
            <p:ph type="body" sz="quarter" idx="12"/>
          </p:nvPr>
        </p:nvSpPr>
        <p:spPr>
          <a:xfrm>
            <a:off x="3347659" y="4679828"/>
            <a:ext cx="5486400" cy="746125"/>
          </a:xfrm>
          <a:prstGeom prst="rect">
            <a:avLst/>
          </a:prstGeom>
        </p:spPr>
        <p:txBody>
          <a:bodyPr anchor="ctr"/>
          <a:lstStyle>
            <a:lvl1pPr marL="0" indent="0" algn="ctr">
              <a:buNone/>
              <a:defRPr sz="4800">
                <a:solidFill>
                  <a:schemeClr val="accent2"/>
                </a:solidFill>
                <a:latin typeface="+mn-lt"/>
              </a:defRPr>
            </a:lvl1pPr>
          </a:lstStyle>
          <a:p>
            <a:pPr lvl="0"/>
            <a:r>
              <a:rPr lang="en-US"/>
              <a:t>Click to edit Master text styles</a:t>
            </a:r>
          </a:p>
        </p:txBody>
      </p:sp>
      <p:sp>
        <p:nvSpPr>
          <p:cNvPr id="18" name="Title 17">
            <a:extLst>
              <a:ext uri="{FF2B5EF4-FFF2-40B4-BE49-F238E27FC236}">
                <a16:creationId xmlns:a16="http://schemas.microsoft.com/office/drawing/2014/main" id="{DF32274B-4378-47A1-A6CE-EDCD5600602B}"/>
              </a:ext>
            </a:extLst>
          </p:cNvPr>
          <p:cNvSpPr>
            <a:spLocks noGrp="1"/>
          </p:cNvSpPr>
          <p:nvPr>
            <p:ph type="title" hasCustomPrompt="1"/>
          </p:nvPr>
        </p:nvSpPr>
        <p:spPr>
          <a:xfrm>
            <a:off x="3346704" y="1325880"/>
            <a:ext cx="5486400" cy="749808"/>
          </a:xfrm>
          <a:prstGeom prst="rect">
            <a:avLst/>
          </a:prstGeom>
        </p:spPr>
        <p:txBody>
          <a:bodyPr anchor="ctr"/>
          <a:lstStyle>
            <a:lvl1pPr algn="ctr">
              <a:defRPr sz="4800">
                <a:solidFill>
                  <a:schemeClr val="accent2"/>
                </a:solidFill>
              </a:defRPr>
            </a:lvl1pPr>
          </a:lstStyle>
          <a:p>
            <a:r>
              <a:rPr lang="en-US" dirty="0"/>
              <a:t>Add a Slide Title - 1</a:t>
            </a:r>
          </a:p>
        </p:txBody>
      </p:sp>
      <p:cxnSp>
        <p:nvCxnSpPr>
          <p:cNvPr id="20" name="Straight Connector 19">
            <a:extLst>
              <a:ext uri="{FF2B5EF4-FFF2-40B4-BE49-F238E27FC236}">
                <a16:creationId xmlns:a16="http://schemas.microsoft.com/office/drawing/2014/main" id="{42AB59A1-06C5-4440-B3BE-11F6BC8D8749}"/>
              </a:ext>
            </a:extLst>
          </p:cNvPr>
          <p:cNvCxnSpPr>
            <a:cxnSpLocks/>
          </p:cNvCxnSpPr>
          <p:nvPr userDrawn="1"/>
        </p:nvCxnSpPr>
        <p:spPr>
          <a:xfrm>
            <a:off x="4107200" y="2511290"/>
            <a:ext cx="3965408" cy="28137"/>
          </a:xfrm>
          <a:prstGeom prst="line">
            <a:avLst/>
          </a:prstGeom>
          <a:ln w="152400" cap="rnd">
            <a:solidFill>
              <a:schemeClr val="accent6">
                <a:lumMod val="90000"/>
              </a:schemeClr>
            </a:solidFill>
            <a:prstDash val="sysDot"/>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477A2E5-683D-4A17-B4ED-3D5532DE3B78}"/>
              </a:ext>
            </a:extLst>
          </p:cNvPr>
          <p:cNvCxnSpPr>
            <a:cxnSpLocks/>
          </p:cNvCxnSpPr>
          <p:nvPr userDrawn="1"/>
        </p:nvCxnSpPr>
        <p:spPr>
          <a:xfrm>
            <a:off x="4107200" y="4187956"/>
            <a:ext cx="3965408" cy="28137"/>
          </a:xfrm>
          <a:prstGeom prst="line">
            <a:avLst/>
          </a:prstGeom>
          <a:ln w="152400" cap="rnd">
            <a:solidFill>
              <a:schemeClr val="accent6">
                <a:lumMod val="90000"/>
              </a:schemeClr>
            </a:solidFill>
            <a:prstDash val="sysDot"/>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103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0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2000"/>
                                        <p:tgtEl>
                                          <p:spTgt spid="8"/>
                                        </p:tgtEl>
                                      </p:cBhvr>
                                    </p:animEffect>
                                  </p:childTnLst>
                                </p:cTn>
                              </p:par>
                              <p:par>
                                <p:cTn id="11" presetID="16" presetClass="entr" presetSubtype="21" fill="hold" grpId="0"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1500"/>
                                        <p:tgtEl>
                                          <p:spTgt spid="3"/>
                                        </p:tgtEl>
                                      </p:cBhvr>
                                    </p:animEffect>
                                  </p:childTnLst>
                                </p:cTn>
                              </p:par>
                              <p:par>
                                <p:cTn id="14" presetID="16" presetClass="entr" presetSubtype="21" fill="hold" nodeType="withEffect">
                                  <p:stCondLst>
                                    <p:cond delay="50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1500"/>
                                        <p:tgtEl>
                                          <p:spTgt spid="6"/>
                                        </p:tgtEl>
                                      </p:cBhvr>
                                    </p:animEffect>
                                  </p:childTnLst>
                                </p:cTn>
                              </p:par>
                            </p:childTnLst>
                          </p:cTn>
                        </p:par>
                        <p:par>
                          <p:cTn id="17" fill="hold">
                            <p:stCondLst>
                              <p:cond delay="2000"/>
                            </p:stCondLst>
                            <p:childTnLst>
                              <p:par>
                                <p:cTn id="18" presetID="16" presetClass="entr" presetSubtype="37"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outVertical)">
                                      <p:cBhvr>
                                        <p:cTn id="20" dur="1000"/>
                                        <p:tgtEl>
                                          <p:spTgt spid="11"/>
                                        </p:tgtEl>
                                      </p:cBhvr>
                                    </p:animEffect>
                                  </p:childTnLst>
                                </p:cTn>
                              </p:par>
                              <p:par>
                                <p:cTn id="21" presetID="10" presetClass="entr" presetSubtype="0" fill="hold" grpId="0" nodeType="withEffect">
                                  <p:stCondLst>
                                    <p:cond delay="500"/>
                                  </p:stCondLst>
                                  <p:iterate type="wd">
                                    <p:tmPct val="0"/>
                                  </p:iterate>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10" presetClass="exit" presetSubtype="0" fill="hold" grpId="1" nodeType="withEffect">
                                  <p:stCondLst>
                                    <p:cond delay="3250"/>
                                  </p:stCondLst>
                                  <p:iterate type="wd">
                                    <p:tmPct val="0"/>
                                  </p:iterate>
                                  <p:childTnLst>
                                    <p:animEffect transition="out" filter="fade">
                                      <p:cBhvr>
                                        <p:cTn id="25" dur="500"/>
                                        <p:tgtEl>
                                          <p:spTgt spid="18"/>
                                        </p:tgtEl>
                                      </p:cBhvr>
                                    </p:animEffect>
                                    <p:set>
                                      <p:cBhvr>
                                        <p:cTn id="26" dur="1" fill="hold">
                                          <p:stCondLst>
                                            <p:cond delay="499"/>
                                          </p:stCondLst>
                                        </p:cTn>
                                        <p:tgtEl>
                                          <p:spTgt spid="18"/>
                                        </p:tgtEl>
                                        <p:attrNameLst>
                                          <p:attrName>style.visibility</p:attrName>
                                        </p:attrNameLst>
                                      </p:cBhvr>
                                      <p:to>
                                        <p:strVal val="hidden"/>
                                      </p:to>
                                    </p:set>
                                  </p:childTnLst>
                                </p:cTn>
                              </p:par>
                              <p:par>
                                <p:cTn id="27" presetID="10" presetClass="entr" presetSubtype="0" fill="hold" nodeType="withEffect">
                                  <p:stCondLst>
                                    <p:cond delay="75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xit" presetSubtype="0" fill="hold" nodeType="withEffect">
                                  <p:stCondLst>
                                    <p:cond delay="35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ntr" presetSubtype="0" fill="hold" grpId="2" nodeType="withEffect">
                                  <p:stCondLst>
                                    <p:cond delay="1000"/>
                                  </p:stCondLst>
                                  <p:iterate type="lt">
                                    <p:tmPct val="0"/>
                                  </p:iterate>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fade">
                                      <p:cBhvr>
                                        <p:cTn id="35" dur="500"/>
                                        <p:tgtEl>
                                          <p:spTgt spid="16">
                                            <p:txEl>
                                              <p:pRg st="0" end="0"/>
                                            </p:txEl>
                                          </p:spTgt>
                                        </p:tgtEl>
                                      </p:cBhvr>
                                    </p:animEffect>
                                  </p:childTnLst>
                                </p:cTn>
                              </p:par>
                              <p:par>
                                <p:cTn id="36" presetID="26" presetClass="emph" presetSubtype="0" fill="hold" grpId="0" nodeType="withEffect">
                                  <p:stCondLst>
                                    <p:cond delay="1500"/>
                                  </p:stCondLst>
                                  <p:iterate type="lt">
                                    <p:tmPct val="10000"/>
                                  </p:iterate>
                                  <p:childTnLst>
                                    <p:animEffect transition="out" filter="fade">
                                      <p:cBhvr>
                                        <p:cTn id="37" dur="500" tmFilter="0, 0; .2, .5; .8, .5; 1, 0"/>
                                        <p:tgtEl>
                                          <p:spTgt spid="16">
                                            <p:txEl>
                                              <p:pRg st="0" end="0"/>
                                            </p:txEl>
                                          </p:spTgt>
                                        </p:tgtEl>
                                      </p:cBhvr>
                                    </p:animEffect>
                                    <p:animScale>
                                      <p:cBhvr>
                                        <p:cTn id="38" dur="250" autoRev="1" fill="hold"/>
                                        <p:tgtEl>
                                          <p:spTgt spid="16">
                                            <p:txEl>
                                              <p:pRg st="0" end="0"/>
                                            </p:txEl>
                                          </p:spTgt>
                                        </p:tgtEl>
                                      </p:cBhvr>
                                      <p:by x="105000" y="105000"/>
                                    </p:animScale>
                                  </p:childTnLst>
                                </p:cTn>
                              </p:par>
                              <p:par>
                                <p:cTn id="39" presetID="26" presetClass="emph" presetSubtype="0" fill="hold" grpId="1" nodeType="withEffect">
                                  <p:stCondLst>
                                    <p:cond delay="2000"/>
                                  </p:stCondLst>
                                  <p:iterate type="lt">
                                    <p:tmPct val="10000"/>
                                  </p:iterate>
                                  <p:childTnLst>
                                    <p:animEffect transition="out" filter="fade">
                                      <p:cBhvr>
                                        <p:cTn id="40" dur="500" tmFilter="0, 0; .2, .5; .8, .5; 1, 0"/>
                                        <p:tgtEl>
                                          <p:spTgt spid="16">
                                            <p:txEl>
                                              <p:pRg st="0" end="0"/>
                                            </p:txEl>
                                          </p:spTgt>
                                        </p:tgtEl>
                                      </p:cBhvr>
                                    </p:animEffect>
                                    <p:animScale>
                                      <p:cBhvr>
                                        <p:cTn id="41" dur="250" autoRev="1" fill="hold"/>
                                        <p:tgtEl>
                                          <p:spTgt spid="16">
                                            <p:txEl>
                                              <p:pRg st="0" end="0"/>
                                            </p:txEl>
                                          </p:spTgt>
                                        </p:tgtEl>
                                      </p:cBhvr>
                                      <p:by x="105000" y="105000"/>
                                    </p:animScale>
                                  </p:childTnLst>
                                </p:cTn>
                              </p:par>
                              <p:par>
                                <p:cTn id="42" presetID="26" presetClass="emph" presetSubtype="0" fill="hold" grpId="3" nodeType="withEffect">
                                  <p:stCondLst>
                                    <p:cond delay="2500"/>
                                  </p:stCondLst>
                                  <p:iterate type="lt">
                                    <p:tmPct val="10000"/>
                                  </p:iterate>
                                  <p:childTnLst>
                                    <p:animEffect transition="out" filter="fade">
                                      <p:cBhvr>
                                        <p:cTn id="43" dur="500" tmFilter="0, 0; .2, .5; .8, .5; 1, 0"/>
                                        <p:tgtEl>
                                          <p:spTgt spid="16">
                                            <p:txEl>
                                              <p:pRg st="0" end="0"/>
                                            </p:txEl>
                                          </p:spTgt>
                                        </p:tgtEl>
                                      </p:cBhvr>
                                    </p:animEffect>
                                    <p:animScale>
                                      <p:cBhvr>
                                        <p:cTn id="44" dur="250" autoRev="1" fill="hold"/>
                                        <p:tgtEl>
                                          <p:spTgt spid="16">
                                            <p:txEl>
                                              <p:pRg st="0" end="0"/>
                                            </p:txEl>
                                          </p:spTgt>
                                        </p:tgtEl>
                                      </p:cBhvr>
                                      <p:by x="105000" y="105000"/>
                                    </p:animScale>
                                  </p:childTnLst>
                                </p:cTn>
                              </p:par>
                              <p:par>
                                <p:cTn id="45" presetID="10" presetClass="exit" presetSubtype="0" fill="hold" grpId="4" nodeType="withEffect">
                                  <p:stCondLst>
                                    <p:cond delay="3750"/>
                                  </p:stCondLst>
                                  <p:iterate type="lt">
                                    <p:tmPct val="0"/>
                                  </p:iterate>
                                  <p:childTnLst>
                                    <p:animEffect transition="out" filter="fade">
                                      <p:cBhvr>
                                        <p:cTn id="46" dur="500"/>
                                        <p:tgtEl>
                                          <p:spTgt spid="16">
                                            <p:txEl>
                                              <p:pRg st="0" end="0"/>
                                            </p:txEl>
                                          </p:spTgt>
                                        </p:tgtEl>
                                      </p:cBhvr>
                                    </p:animEffect>
                                    <p:set>
                                      <p:cBhvr>
                                        <p:cTn id="47" dur="1" fill="hold">
                                          <p:stCondLst>
                                            <p:cond delay="499"/>
                                          </p:stCondLst>
                                        </p:cTn>
                                        <p:tgtEl>
                                          <p:spTgt spid="16">
                                            <p:txEl>
                                              <p:pRg st="0" end="0"/>
                                            </p:txEl>
                                          </p:spTgt>
                                        </p:tgtEl>
                                        <p:attrNameLst>
                                          <p:attrName>style.visibility</p:attrName>
                                        </p:attrNameLst>
                                      </p:cBhvr>
                                      <p:to>
                                        <p:strVal val="hidden"/>
                                      </p:to>
                                    </p:set>
                                  </p:childTnLst>
                                </p:cTn>
                              </p:par>
                              <p:par>
                                <p:cTn id="48" presetID="10" presetClass="entr" presetSubtype="0" fill="hold" nodeType="withEffect">
                                  <p:stCondLst>
                                    <p:cond delay="125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par>
                                <p:cTn id="51" presetID="10" presetClass="exit" presetSubtype="0" fill="hold" nodeType="withEffect">
                                  <p:stCondLst>
                                    <p:cond delay="4000"/>
                                  </p:stCondLst>
                                  <p:childTnLst>
                                    <p:animEffect transition="out" filter="fade">
                                      <p:cBhvr>
                                        <p:cTn id="52" dur="500"/>
                                        <p:tgtEl>
                                          <p:spTgt spid="30"/>
                                        </p:tgtEl>
                                      </p:cBhvr>
                                    </p:animEffect>
                                    <p:set>
                                      <p:cBhvr>
                                        <p:cTn id="53" dur="1" fill="hold">
                                          <p:stCondLst>
                                            <p:cond delay="499"/>
                                          </p:stCondLst>
                                        </p:cTn>
                                        <p:tgtEl>
                                          <p:spTgt spid="30"/>
                                        </p:tgtEl>
                                        <p:attrNameLst>
                                          <p:attrName>style.visibility</p:attrName>
                                        </p:attrNameLst>
                                      </p:cBhvr>
                                      <p:to>
                                        <p:strVal val="hidden"/>
                                      </p:to>
                                    </p:set>
                                  </p:childTnLst>
                                </p:cTn>
                              </p:par>
                              <p:par>
                                <p:cTn id="54" presetID="10" presetClass="entr" presetSubtype="0" fill="hold" grpId="0" nodeType="withEffect">
                                  <p:stCondLst>
                                    <p:cond delay="1500"/>
                                  </p:stCondLst>
                                  <p:iterate type="lt">
                                    <p:tmPct val="0"/>
                                  </p:iterate>
                                  <p:childTnLst>
                                    <p:set>
                                      <p:cBhvr>
                                        <p:cTn id="55" dur="1" fill="hold">
                                          <p:stCondLst>
                                            <p:cond delay="0"/>
                                          </p:stCondLst>
                                        </p:cTn>
                                        <p:tgtEl>
                                          <p:spTgt spid="17">
                                            <p:txEl>
                                              <p:pRg st="0" end="0"/>
                                            </p:txEl>
                                          </p:spTgt>
                                        </p:tgtEl>
                                        <p:attrNameLst>
                                          <p:attrName>style.visibility</p:attrName>
                                        </p:attrNameLst>
                                      </p:cBhvr>
                                      <p:to>
                                        <p:strVal val="visible"/>
                                      </p:to>
                                    </p:set>
                                    <p:animEffect transition="in" filter="fade">
                                      <p:cBhvr>
                                        <p:cTn id="56" dur="500"/>
                                        <p:tgtEl>
                                          <p:spTgt spid="17">
                                            <p:txEl>
                                              <p:pRg st="0" end="0"/>
                                            </p:txEl>
                                          </p:spTgt>
                                        </p:tgtEl>
                                      </p:cBhvr>
                                    </p:animEffect>
                                  </p:childTnLst>
                                </p:cTn>
                              </p:par>
                              <p:par>
                                <p:cTn id="57" presetID="26" presetClass="emph" presetSubtype="0" fill="hold" grpId="1" nodeType="withEffect">
                                  <p:stCondLst>
                                    <p:cond delay="2000"/>
                                  </p:stCondLst>
                                  <p:iterate type="lt">
                                    <p:tmPct val="10000"/>
                                  </p:iterate>
                                  <p:childTnLst>
                                    <p:animEffect transition="out" filter="fade">
                                      <p:cBhvr>
                                        <p:cTn id="58" dur="500" tmFilter="0, 0; .2, .5; .8, .5; 1, 0"/>
                                        <p:tgtEl>
                                          <p:spTgt spid="17">
                                            <p:txEl>
                                              <p:pRg st="0" end="0"/>
                                            </p:txEl>
                                          </p:spTgt>
                                        </p:tgtEl>
                                      </p:cBhvr>
                                    </p:animEffect>
                                    <p:animScale>
                                      <p:cBhvr>
                                        <p:cTn id="59" dur="250" autoRev="1" fill="hold"/>
                                        <p:tgtEl>
                                          <p:spTgt spid="17">
                                            <p:txEl>
                                              <p:pRg st="0" end="0"/>
                                            </p:txEl>
                                          </p:spTgt>
                                        </p:tgtEl>
                                      </p:cBhvr>
                                      <p:by x="105000" y="105000"/>
                                    </p:animScale>
                                  </p:childTnLst>
                                </p:cTn>
                              </p:par>
                              <p:par>
                                <p:cTn id="60" presetID="26" presetClass="emph" presetSubtype="0" fill="hold" grpId="2" nodeType="withEffect">
                                  <p:stCondLst>
                                    <p:cond delay="2500"/>
                                  </p:stCondLst>
                                  <p:iterate type="lt">
                                    <p:tmPct val="10000"/>
                                  </p:iterate>
                                  <p:childTnLst>
                                    <p:animEffect transition="out" filter="fade">
                                      <p:cBhvr>
                                        <p:cTn id="61" dur="500" tmFilter="0, 0; .2, .5; .8, .5; 1, 0"/>
                                        <p:tgtEl>
                                          <p:spTgt spid="17">
                                            <p:txEl>
                                              <p:pRg st="0" end="0"/>
                                            </p:txEl>
                                          </p:spTgt>
                                        </p:tgtEl>
                                      </p:cBhvr>
                                    </p:animEffect>
                                    <p:animScale>
                                      <p:cBhvr>
                                        <p:cTn id="62" dur="250" autoRev="1" fill="hold"/>
                                        <p:tgtEl>
                                          <p:spTgt spid="17">
                                            <p:txEl>
                                              <p:pRg st="0" end="0"/>
                                            </p:txEl>
                                          </p:spTgt>
                                        </p:tgtEl>
                                      </p:cBhvr>
                                      <p:by x="105000" y="105000"/>
                                    </p:animScale>
                                  </p:childTnLst>
                                </p:cTn>
                              </p:par>
                              <p:par>
                                <p:cTn id="63" presetID="26" presetClass="emph" presetSubtype="0" fill="hold" grpId="3" nodeType="withEffect">
                                  <p:stCondLst>
                                    <p:cond delay="3000"/>
                                  </p:stCondLst>
                                  <p:iterate type="lt">
                                    <p:tmPct val="10000"/>
                                  </p:iterate>
                                  <p:childTnLst>
                                    <p:animEffect transition="out" filter="fade">
                                      <p:cBhvr>
                                        <p:cTn id="64" dur="500" tmFilter="0, 0; .2, .5; .8, .5; 1, 0"/>
                                        <p:tgtEl>
                                          <p:spTgt spid="17">
                                            <p:txEl>
                                              <p:pRg st="0" end="0"/>
                                            </p:txEl>
                                          </p:spTgt>
                                        </p:tgtEl>
                                      </p:cBhvr>
                                    </p:animEffect>
                                    <p:animScale>
                                      <p:cBhvr>
                                        <p:cTn id="65" dur="250" autoRev="1" fill="hold"/>
                                        <p:tgtEl>
                                          <p:spTgt spid="17">
                                            <p:txEl>
                                              <p:pRg st="0" end="0"/>
                                            </p:txEl>
                                          </p:spTgt>
                                        </p:tgtEl>
                                      </p:cBhvr>
                                      <p:by x="105000" y="105000"/>
                                    </p:animScale>
                                  </p:childTnLst>
                                </p:cTn>
                              </p:par>
                              <p:par>
                                <p:cTn id="66" presetID="10" presetClass="exit" presetSubtype="0" fill="hold" grpId="4" nodeType="withEffect">
                                  <p:stCondLst>
                                    <p:cond delay="4250"/>
                                  </p:stCondLst>
                                  <p:iterate type="lt">
                                    <p:tmPct val="0"/>
                                  </p:iterate>
                                  <p:childTnLst>
                                    <p:animEffect transition="out" filter="fade">
                                      <p:cBhvr>
                                        <p:cTn id="67" dur="500"/>
                                        <p:tgtEl>
                                          <p:spTgt spid="17">
                                            <p:txEl>
                                              <p:pRg st="0" end="0"/>
                                            </p:txEl>
                                          </p:spTgt>
                                        </p:tgtEl>
                                      </p:cBhvr>
                                    </p:animEffect>
                                    <p:set>
                                      <p:cBhvr>
                                        <p:cTn id="68" dur="1" fill="hold">
                                          <p:stCondLst>
                                            <p:cond delay="499"/>
                                          </p:stCondLst>
                                        </p:cTn>
                                        <p:tgtEl>
                                          <p:spTgt spid="17">
                                            <p:txEl>
                                              <p:pRg st="0" end="0"/>
                                            </p:txEl>
                                          </p:spTgt>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par>
                                <p:cTn id="72" presetID="10" presetClass="exit" presetSubtype="0" fill="hold" grpId="2"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ntr" presetSubtype="0" fill="hold" grpId="3" nodeType="withEffect">
                                  <p:stCondLst>
                                    <p:cond delay="100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childTnLst>
                                </p:cTn>
                              </p:par>
                              <p:par>
                                <p:cTn id="78" presetID="10" presetClass="exit" presetSubtype="0" fill="hold" grpId="4" nodeType="withEffect">
                                  <p:stCondLst>
                                    <p:cond delay="1500"/>
                                  </p:stCondLst>
                                  <p:childTnLst>
                                    <p:animEffect transition="out" filter="fade">
                                      <p:cBhvr>
                                        <p:cTn id="79" dur="500"/>
                                        <p:tgtEl>
                                          <p:spTgt spid="24"/>
                                        </p:tgtEl>
                                      </p:cBhvr>
                                    </p:animEffect>
                                    <p:set>
                                      <p:cBhvr>
                                        <p:cTn id="80" dur="1" fill="hold">
                                          <p:stCondLst>
                                            <p:cond delay="499"/>
                                          </p:stCondLst>
                                        </p:cTn>
                                        <p:tgtEl>
                                          <p:spTgt spid="24"/>
                                        </p:tgtEl>
                                        <p:attrNameLst>
                                          <p:attrName>style.visibility</p:attrName>
                                        </p:attrNameLst>
                                      </p:cBhvr>
                                      <p:to>
                                        <p:strVal val="hidden"/>
                                      </p:to>
                                    </p:set>
                                  </p:childTnLst>
                                </p:cTn>
                              </p:par>
                              <p:par>
                                <p:cTn id="81" presetID="10" presetClass="entr" presetSubtype="0" fill="hold" grpId="5" nodeType="withEffect">
                                  <p:stCondLst>
                                    <p:cond delay="2000"/>
                                  </p:stCondLst>
                                  <p:childTnLst>
                                    <p:set>
                                      <p:cBhvr>
                                        <p:cTn id="82" dur="1" fill="hold">
                                          <p:stCondLst>
                                            <p:cond delay="0"/>
                                          </p:stCondLst>
                                        </p:cTn>
                                        <p:tgtEl>
                                          <p:spTgt spid="24"/>
                                        </p:tgtEl>
                                        <p:attrNameLst>
                                          <p:attrName>style.visibility</p:attrName>
                                        </p:attrNameLst>
                                      </p:cBhvr>
                                      <p:to>
                                        <p:strVal val="visible"/>
                                      </p:to>
                                    </p:set>
                                    <p:animEffect transition="in" filter="fade">
                                      <p:cBhvr>
                                        <p:cTn id="83" dur="500"/>
                                        <p:tgtEl>
                                          <p:spTgt spid="24"/>
                                        </p:tgtEl>
                                      </p:cBhvr>
                                    </p:animEffect>
                                  </p:childTnLst>
                                </p:cTn>
                              </p:par>
                              <p:par>
                                <p:cTn id="84" presetID="10" presetClass="exit" presetSubtype="0" fill="hold" grpId="6" nodeType="withEffect">
                                  <p:stCondLst>
                                    <p:cond delay="2500"/>
                                  </p:stCondLst>
                                  <p:childTnLst>
                                    <p:animEffect transition="out" filter="fade">
                                      <p:cBhvr>
                                        <p:cTn id="85" dur="500"/>
                                        <p:tgtEl>
                                          <p:spTgt spid="24"/>
                                        </p:tgtEl>
                                      </p:cBhvr>
                                    </p:animEffect>
                                    <p:set>
                                      <p:cBhvr>
                                        <p:cTn id="86" dur="1" fill="hold">
                                          <p:stCondLst>
                                            <p:cond delay="499"/>
                                          </p:stCondLst>
                                        </p:cTn>
                                        <p:tgtEl>
                                          <p:spTgt spid="24"/>
                                        </p:tgtEl>
                                        <p:attrNameLst>
                                          <p:attrName>style.visibility</p:attrName>
                                        </p:attrNameLst>
                                      </p:cBhvr>
                                      <p:to>
                                        <p:strVal val="hidden"/>
                                      </p:to>
                                    </p:set>
                                  </p:childTnLst>
                                </p:cTn>
                              </p:par>
                              <p:par>
                                <p:cTn id="87" presetID="10" presetClass="entr" presetSubtype="0" fill="hold" grpId="7" nodeType="withEffect">
                                  <p:stCondLst>
                                    <p:cond delay="3000"/>
                                  </p:stCondLst>
                                  <p:childTnLst>
                                    <p:set>
                                      <p:cBhvr>
                                        <p:cTn id="88" dur="1" fill="hold">
                                          <p:stCondLst>
                                            <p:cond delay="0"/>
                                          </p:stCondLst>
                                        </p:cTn>
                                        <p:tgtEl>
                                          <p:spTgt spid="24"/>
                                        </p:tgtEl>
                                        <p:attrNameLst>
                                          <p:attrName>style.visibility</p:attrName>
                                        </p:attrNameLst>
                                      </p:cBhvr>
                                      <p:to>
                                        <p:strVal val="visible"/>
                                      </p:to>
                                    </p:set>
                                    <p:animEffect transition="in" filter="fade">
                                      <p:cBhvr>
                                        <p:cTn id="89" dur="500"/>
                                        <p:tgtEl>
                                          <p:spTgt spid="24"/>
                                        </p:tgtEl>
                                      </p:cBhvr>
                                    </p:animEffect>
                                  </p:childTnLst>
                                </p:cTn>
                              </p:par>
                              <p:par>
                                <p:cTn id="90" presetID="10" presetClass="exit" presetSubtype="0" fill="hold" grpId="9" nodeType="withEffect">
                                  <p:stCondLst>
                                    <p:cond delay="3500"/>
                                  </p:stCondLst>
                                  <p:childTnLst>
                                    <p:animEffect transition="out" filter="fade">
                                      <p:cBhvr>
                                        <p:cTn id="91" dur="500"/>
                                        <p:tgtEl>
                                          <p:spTgt spid="24"/>
                                        </p:tgtEl>
                                      </p:cBhvr>
                                    </p:animEffect>
                                    <p:set>
                                      <p:cBhvr>
                                        <p:cTn id="92" dur="1" fill="hold">
                                          <p:stCondLst>
                                            <p:cond delay="499"/>
                                          </p:stCondLst>
                                        </p:cTn>
                                        <p:tgtEl>
                                          <p:spTgt spid="24"/>
                                        </p:tgtEl>
                                        <p:attrNameLst>
                                          <p:attrName>style.visibility</p:attrName>
                                        </p:attrNameLst>
                                      </p:cBhvr>
                                      <p:to>
                                        <p:strVal val="hidden"/>
                                      </p:to>
                                    </p:set>
                                  </p:childTnLst>
                                </p:cTn>
                              </p:par>
                              <p:par>
                                <p:cTn id="93" presetID="10" presetClass="entr" presetSubtype="0" fill="hold" grpId="8" nodeType="withEffect">
                                  <p:stCondLst>
                                    <p:cond delay="4000"/>
                                  </p:stCondLst>
                                  <p:childTnLst>
                                    <p:set>
                                      <p:cBhvr>
                                        <p:cTn id="94" dur="1" fill="hold">
                                          <p:stCondLst>
                                            <p:cond delay="0"/>
                                          </p:stCondLst>
                                        </p:cTn>
                                        <p:tgtEl>
                                          <p:spTgt spid="24"/>
                                        </p:tgtEl>
                                        <p:attrNameLst>
                                          <p:attrName>style.visibility</p:attrName>
                                        </p:attrNameLst>
                                      </p:cBhvr>
                                      <p:to>
                                        <p:strVal val="visible"/>
                                      </p:to>
                                    </p:set>
                                    <p:animEffect transition="in" filter="fade">
                                      <p:cBhvr>
                                        <p:cTn id="95" dur="500"/>
                                        <p:tgtEl>
                                          <p:spTgt spid="24"/>
                                        </p:tgtEl>
                                      </p:cBhvr>
                                    </p:animEffect>
                                  </p:childTnLst>
                                </p:cTn>
                              </p:par>
                              <p:par>
                                <p:cTn id="96" presetID="10" presetClass="exit" presetSubtype="0" fill="hold" grpId="1" nodeType="withEffect">
                                  <p:stCondLst>
                                    <p:cond delay="4500"/>
                                  </p:stCondLst>
                                  <p:childTnLst>
                                    <p:animEffect transition="out" filter="fade">
                                      <p:cBhvr>
                                        <p:cTn id="97" dur="500"/>
                                        <p:tgtEl>
                                          <p:spTgt spid="24"/>
                                        </p:tgtEl>
                                      </p:cBhvr>
                                    </p:animEffect>
                                    <p:set>
                                      <p:cBhvr>
                                        <p:cTn id="98" dur="1" fill="hold">
                                          <p:stCondLst>
                                            <p:cond delay="499"/>
                                          </p:stCondLst>
                                        </p:cTn>
                                        <p:tgtEl>
                                          <p:spTgt spid="24"/>
                                        </p:tgtEl>
                                        <p:attrNameLst>
                                          <p:attrName>style.visibility</p:attrName>
                                        </p:attrNameLst>
                                      </p:cBhvr>
                                      <p:to>
                                        <p:strVal val="hidden"/>
                                      </p:to>
                                    </p:set>
                                  </p:childTnLst>
                                </p:cTn>
                              </p:par>
                              <p:par>
                                <p:cTn id="99" presetID="10" presetClass="entr" presetSubtype="0" fill="hold" grpId="0" nodeType="withEffect">
                                  <p:stCondLst>
                                    <p:cond delay="0"/>
                                  </p:stCondLst>
                                  <p:childTnLst>
                                    <p:set>
                                      <p:cBhvr>
                                        <p:cTn id="100" dur="1" fill="hold">
                                          <p:stCondLst>
                                            <p:cond delay="0"/>
                                          </p:stCondLst>
                                        </p:cTn>
                                        <p:tgtEl>
                                          <p:spTgt spid="26"/>
                                        </p:tgtEl>
                                        <p:attrNameLst>
                                          <p:attrName>style.visibility</p:attrName>
                                        </p:attrNameLst>
                                      </p:cBhvr>
                                      <p:to>
                                        <p:strVal val="visible"/>
                                      </p:to>
                                    </p:set>
                                    <p:animEffect transition="in" filter="fade">
                                      <p:cBhvr>
                                        <p:cTn id="101" dur="500"/>
                                        <p:tgtEl>
                                          <p:spTgt spid="26"/>
                                        </p:tgtEl>
                                      </p:cBhvr>
                                    </p:animEffect>
                                  </p:childTnLst>
                                </p:cTn>
                              </p:par>
                              <p:par>
                                <p:cTn id="102" presetID="10" presetClass="exit" presetSubtype="0" fill="hold" grpId="2" nodeType="withEffect">
                                  <p:stCondLst>
                                    <p:cond delay="500"/>
                                  </p:stCondLst>
                                  <p:childTnLst>
                                    <p:animEffect transition="out" filter="fade">
                                      <p:cBhvr>
                                        <p:cTn id="103" dur="500"/>
                                        <p:tgtEl>
                                          <p:spTgt spid="26"/>
                                        </p:tgtEl>
                                      </p:cBhvr>
                                    </p:animEffect>
                                    <p:set>
                                      <p:cBhvr>
                                        <p:cTn id="104" dur="1" fill="hold">
                                          <p:stCondLst>
                                            <p:cond delay="499"/>
                                          </p:stCondLst>
                                        </p:cTn>
                                        <p:tgtEl>
                                          <p:spTgt spid="26"/>
                                        </p:tgtEl>
                                        <p:attrNameLst>
                                          <p:attrName>style.visibility</p:attrName>
                                        </p:attrNameLst>
                                      </p:cBhvr>
                                      <p:to>
                                        <p:strVal val="hidden"/>
                                      </p:to>
                                    </p:set>
                                  </p:childTnLst>
                                </p:cTn>
                              </p:par>
                              <p:par>
                                <p:cTn id="105" presetID="10" presetClass="entr" presetSubtype="0" fill="hold" grpId="3" nodeType="withEffect">
                                  <p:stCondLst>
                                    <p:cond delay="1000"/>
                                  </p:stCondLst>
                                  <p:childTnLst>
                                    <p:set>
                                      <p:cBhvr>
                                        <p:cTn id="106" dur="1" fill="hold">
                                          <p:stCondLst>
                                            <p:cond delay="0"/>
                                          </p:stCondLst>
                                        </p:cTn>
                                        <p:tgtEl>
                                          <p:spTgt spid="26"/>
                                        </p:tgtEl>
                                        <p:attrNameLst>
                                          <p:attrName>style.visibility</p:attrName>
                                        </p:attrNameLst>
                                      </p:cBhvr>
                                      <p:to>
                                        <p:strVal val="visible"/>
                                      </p:to>
                                    </p:set>
                                    <p:animEffect transition="in" filter="fade">
                                      <p:cBhvr>
                                        <p:cTn id="107" dur="500"/>
                                        <p:tgtEl>
                                          <p:spTgt spid="26"/>
                                        </p:tgtEl>
                                      </p:cBhvr>
                                    </p:animEffect>
                                  </p:childTnLst>
                                </p:cTn>
                              </p:par>
                              <p:par>
                                <p:cTn id="108" presetID="10" presetClass="exit" presetSubtype="0" fill="hold" grpId="4" nodeType="withEffect">
                                  <p:stCondLst>
                                    <p:cond delay="1500"/>
                                  </p:stCondLst>
                                  <p:childTnLst>
                                    <p:animEffect transition="out" filter="fade">
                                      <p:cBhvr>
                                        <p:cTn id="109" dur="500"/>
                                        <p:tgtEl>
                                          <p:spTgt spid="26"/>
                                        </p:tgtEl>
                                      </p:cBhvr>
                                    </p:animEffect>
                                    <p:set>
                                      <p:cBhvr>
                                        <p:cTn id="110" dur="1" fill="hold">
                                          <p:stCondLst>
                                            <p:cond delay="499"/>
                                          </p:stCondLst>
                                        </p:cTn>
                                        <p:tgtEl>
                                          <p:spTgt spid="26"/>
                                        </p:tgtEl>
                                        <p:attrNameLst>
                                          <p:attrName>style.visibility</p:attrName>
                                        </p:attrNameLst>
                                      </p:cBhvr>
                                      <p:to>
                                        <p:strVal val="hidden"/>
                                      </p:to>
                                    </p:set>
                                  </p:childTnLst>
                                </p:cTn>
                              </p:par>
                              <p:par>
                                <p:cTn id="111" presetID="10" presetClass="entr" presetSubtype="0" fill="hold" grpId="5" nodeType="withEffect">
                                  <p:stCondLst>
                                    <p:cond delay="2000"/>
                                  </p:stCondLst>
                                  <p:childTnLst>
                                    <p:set>
                                      <p:cBhvr>
                                        <p:cTn id="112" dur="1" fill="hold">
                                          <p:stCondLst>
                                            <p:cond delay="0"/>
                                          </p:stCondLst>
                                        </p:cTn>
                                        <p:tgtEl>
                                          <p:spTgt spid="26"/>
                                        </p:tgtEl>
                                        <p:attrNameLst>
                                          <p:attrName>style.visibility</p:attrName>
                                        </p:attrNameLst>
                                      </p:cBhvr>
                                      <p:to>
                                        <p:strVal val="visible"/>
                                      </p:to>
                                    </p:set>
                                    <p:animEffect transition="in" filter="fade">
                                      <p:cBhvr>
                                        <p:cTn id="113" dur="500"/>
                                        <p:tgtEl>
                                          <p:spTgt spid="26"/>
                                        </p:tgtEl>
                                      </p:cBhvr>
                                    </p:animEffect>
                                  </p:childTnLst>
                                </p:cTn>
                              </p:par>
                              <p:par>
                                <p:cTn id="114" presetID="10" presetClass="exit" presetSubtype="0" fill="hold" grpId="6" nodeType="withEffect">
                                  <p:stCondLst>
                                    <p:cond delay="2500"/>
                                  </p:stCondLst>
                                  <p:childTnLst>
                                    <p:animEffect transition="out" filter="fade">
                                      <p:cBhvr>
                                        <p:cTn id="115" dur="500"/>
                                        <p:tgtEl>
                                          <p:spTgt spid="26"/>
                                        </p:tgtEl>
                                      </p:cBhvr>
                                    </p:animEffect>
                                    <p:set>
                                      <p:cBhvr>
                                        <p:cTn id="116" dur="1" fill="hold">
                                          <p:stCondLst>
                                            <p:cond delay="499"/>
                                          </p:stCondLst>
                                        </p:cTn>
                                        <p:tgtEl>
                                          <p:spTgt spid="26"/>
                                        </p:tgtEl>
                                        <p:attrNameLst>
                                          <p:attrName>style.visibility</p:attrName>
                                        </p:attrNameLst>
                                      </p:cBhvr>
                                      <p:to>
                                        <p:strVal val="hidden"/>
                                      </p:to>
                                    </p:set>
                                  </p:childTnLst>
                                </p:cTn>
                              </p:par>
                              <p:par>
                                <p:cTn id="117" presetID="10" presetClass="entr" presetSubtype="0" fill="hold" grpId="7" nodeType="withEffect">
                                  <p:stCondLst>
                                    <p:cond delay="3000"/>
                                  </p:stCondLst>
                                  <p:childTnLst>
                                    <p:set>
                                      <p:cBhvr>
                                        <p:cTn id="118" dur="1" fill="hold">
                                          <p:stCondLst>
                                            <p:cond delay="0"/>
                                          </p:stCondLst>
                                        </p:cTn>
                                        <p:tgtEl>
                                          <p:spTgt spid="26"/>
                                        </p:tgtEl>
                                        <p:attrNameLst>
                                          <p:attrName>style.visibility</p:attrName>
                                        </p:attrNameLst>
                                      </p:cBhvr>
                                      <p:to>
                                        <p:strVal val="visible"/>
                                      </p:to>
                                    </p:set>
                                    <p:animEffect transition="in" filter="fade">
                                      <p:cBhvr>
                                        <p:cTn id="119" dur="500"/>
                                        <p:tgtEl>
                                          <p:spTgt spid="26"/>
                                        </p:tgtEl>
                                      </p:cBhvr>
                                    </p:animEffect>
                                  </p:childTnLst>
                                </p:cTn>
                              </p:par>
                              <p:par>
                                <p:cTn id="120" presetID="10" presetClass="exit" presetSubtype="0" fill="hold" grpId="8" nodeType="withEffect">
                                  <p:stCondLst>
                                    <p:cond delay="3500"/>
                                  </p:stCondLst>
                                  <p:childTnLst>
                                    <p:animEffect transition="out" filter="fade">
                                      <p:cBhvr>
                                        <p:cTn id="121" dur="500"/>
                                        <p:tgtEl>
                                          <p:spTgt spid="26"/>
                                        </p:tgtEl>
                                      </p:cBhvr>
                                    </p:animEffect>
                                    <p:set>
                                      <p:cBhvr>
                                        <p:cTn id="122" dur="1" fill="hold">
                                          <p:stCondLst>
                                            <p:cond delay="499"/>
                                          </p:stCondLst>
                                        </p:cTn>
                                        <p:tgtEl>
                                          <p:spTgt spid="26"/>
                                        </p:tgtEl>
                                        <p:attrNameLst>
                                          <p:attrName>style.visibility</p:attrName>
                                        </p:attrNameLst>
                                      </p:cBhvr>
                                      <p:to>
                                        <p:strVal val="hidden"/>
                                      </p:to>
                                    </p:set>
                                  </p:childTnLst>
                                </p:cTn>
                              </p:par>
                              <p:par>
                                <p:cTn id="123" presetID="10" presetClass="entr" presetSubtype="0" fill="hold" grpId="9" nodeType="withEffect">
                                  <p:stCondLst>
                                    <p:cond delay="4000"/>
                                  </p:stCondLst>
                                  <p:childTnLst>
                                    <p:set>
                                      <p:cBhvr>
                                        <p:cTn id="124" dur="1" fill="hold">
                                          <p:stCondLst>
                                            <p:cond delay="0"/>
                                          </p:stCondLst>
                                        </p:cTn>
                                        <p:tgtEl>
                                          <p:spTgt spid="26"/>
                                        </p:tgtEl>
                                        <p:attrNameLst>
                                          <p:attrName>style.visibility</p:attrName>
                                        </p:attrNameLst>
                                      </p:cBhvr>
                                      <p:to>
                                        <p:strVal val="visible"/>
                                      </p:to>
                                    </p:set>
                                    <p:animEffect transition="in" filter="fade">
                                      <p:cBhvr>
                                        <p:cTn id="125" dur="500"/>
                                        <p:tgtEl>
                                          <p:spTgt spid="26"/>
                                        </p:tgtEl>
                                      </p:cBhvr>
                                    </p:animEffect>
                                  </p:childTnLst>
                                </p:cTn>
                              </p:par>
                              <p:par>
                                <p:cTn id="126" presetID="10" presetClass="exit" presetSubtype="0" fill="hold" grpId="1" nodeType="withEffect">
                                  <p:stCondLst>
                                    <p:cond delay="4500"/>
                                  </p:stCondLst>
                                  <p:childTnLst>
                                    <p:animEffect transition="out" filter="fade">
                                      <p:cBhvr>
                                        <p:cTn id="127" dur="500"/>
                                        <p:tgtEl>
                                          <p:spTgt spid="26"/>
                                        </p:tgtEl>
                                      </p:cBhvr>
                                    </p:animEffect>
                                    <p:set>
                                      <p:cBhvr>
                                        <p:cTn id="128" dur="1" fill="hold">
                                          <p:stCondLst>
                                            <p:cond delay="499"/>
                                          </p:stCondLst>
                                        </p:cTn>
                                        <p:tgtEl>
                                          <p:spTgt spid="26"/>
                                        </p:tgtEl>
                                        <p:attrNameLst>
                                          <p:attrName>style.visibility</p:attrName>
                                        </p:attrNameLst>
                                      </p:cBhvr>
                                      <p:to>
                                        <p:strVal val="hidden"/>
                                      </p:to>
                                    </p:set>
                                  </p:childTnLst>
                                </p:cTn>
                              </p:par>
                              <p:par>
                                <p:cTn id="129" presetID="10" presetClass="entr" presetSubtype="0" fill="hold" grpId="0" nodeType="withEffect">
                                  <p:stCondLst>
                                    <p:cond delay="250"/>
                                  </p:stCondLst>
                                  <p:childTnLst>
                                    <p:set>
                                      <p:cBhvr>
                                        <p:cTn id="130" dur="1" fill="hold">
                                          <p:stCondLst>
                                            <p:cond delay="0"/>
                                          </p:stCondLst>
                                        </p:cTn>
                                        <p:tgtEl>
                                          <p:spTgt spid="25"/>
                                        </p:tgtEl>
                                        <p:attrNameLst>
                                          <p:attrName>style.visibility</p:attrName>
                                        </p:attrNameLst>
                                      </p:cBhvr>
                                      <p:to>
                                        <p:strVal val="visible"/>
                                      </p:to>
                                    </p:set>
                                    <p:animEffect transition="in" filter="fade">
                                      <p:cBhvr>
                                        <p:cTn id="131" dur="500"/>
                                        <p:tgtEl>
                                          <p:spTgt spid="25"/>
                                        </p:tgtEl>
                                      </p:cBhvr>
                                    </p:animEffect>
                                  </p:childTnLst>
                                </p:cTn>
                              </p:par>
                              <p:par>
                                <p:cTn id="132" presetID="10" presetClass="exit" presetSubtype="0" fill="hold" grpId="2" nodeType="withEffect">
                                  <p:stCondLst>
                                    <p:cond delay="750"/>
                                  </p:stCondLst>
                                  <p:childTnLst>
                                    <p:animEffect transition="out" filter="fade">
                                      <p:cBhvr>
                                        <p:cTn id="133" dur="500"/>
                                        <p:tgtEl>
                                          <p:spTgt spid="25"/>
                                        </p:tgtEl>
                                      </p:cBhvr>
                                    </p:animEffect>
                                    <p:set>
                                      <p:cBhvr>
                                        <p:cTn id="134" dur="1" fill="hold">
                                          <p:stCondLst>
                                            <p:cond delay="499"/>
                                          </p:stCondLst>
                                        </p:cTn>
                                        <p:tgtEl>
                                          <p:spTgt spid="25"/>
                                        </p:tgtEl>
                                        <p:attrNameLst>
                                          <p:attrName>style.visibility</p:attrName>
                                        </p:attrNameLst>
                                      </p:cBhvr>
                                      <p:to>
                                        <p:strVal val="hidden"/>
                                      </p:to>
                                    </p:set>
                                  </p:childTnLst>
                                </p:cTn>
                              </p:par>
                              <p:par>
                                <p:cTn id="135" presetID="10" presetClass="entr" presetSubtype="0" fill="hold" grpId="3" nodeType="withEffect">
                                  <p:stCondLst>
                                    <p:cond delay="1250"/>
                                  </p:stCondLst>
                                  <p:childTnLst>
                                    <p:set>
                                      <p:cBhvr>
                                        <p:cTn id="136" dur="1" fill="hold">
                                          <p:stCondLst>
                                            <p:cond delay="0"/>
                                          </p:stCondLst>
                                        </p:cTn>
                                        <p:tgtEl>
                                          <p:spTgt spid="25"/>
                                        </p:tgtEl>
                                        <p:attrNameLst>
                                          <p:attrName>style.visibility</p:attrName>
                                        </p:attrNameLst>
                                      </p:cBhvr>
                                      <p:to>
                                        <p:strVal val="visible"/>
                                      </p:to>
                                    </p:set>
                                    <p:animEffect transition="in" filter="fade">
                                      <p:cBhvr>
                                        <p:cTn id="137" dur="500"/>
                                        <p:tgtEl>
                                          <p:spTgt spid="25"/>
                                        </p:tgtEl>
                                      </p:cBhvr>
                                    </p:animEffect>
                                  </p:childTnLst>
                                </p:cTn>
                              </p:par>
                              <p:par>
                                <p:cTn id="138" presetID="10" presetClass="exit" presetSubtype="0" fill="hold" grpId="4" nodeType="withEffect">
                                  <p:stCondLst>
                                    <p:cond delay="1750"/>
                                  </p:stCondLst>
                                  <p:childTnLst>
                                    <p:animEffect transition="out" filter="fade">
                                      <p:cBhvr>
                                        <p:cTn id="139" dur="500"/>
                                        <p:tgtEl>
                                          <p:spTgt spid="25"/>
                                        </p:tgtEl>
                                      </p:cBhvr>
                                    </p:animEffect>
                                    <p:set>
                                      <p:cBhvr>
                                        <p:cTn id="140" dur="1" fill="hold">
                                          <p:stCondLst>
                                            <p:cond delay="499"/>
                                          </p:stCondLst>
                                        </p:cTn>
                                        <p:tgtEl>
                                          <p:spTgt spid="25"/>
                                        </p:tgtEl>
                                        <p:attrNameLst>
                                          <p:attrName>style.visibility</p:attrName>
                                        </p:attrNameLst>
                                      </p:cBhvr>
                                      <p:to>
                                        <p:strVal val="hidden"/>
                                      </p:to>
                                    </p:set>
                                  </p:childTnLst>
                                </p:cTn>
                              </p:par>
                              <p:par>
                                <p:cTn id="141" presetID="10" presetClass="entr" presetSubtype="0" fill="hold" grpId="5" nodeType="withEffect">
                                  <p:stCondLst>
                                    <p:cond delay="2250"/>
                                  </p:stCondLst>
                                  <p:childTnLst>
                                    <p:set>
                                      <p:cBhvr>
                                        <p:cTn id="142" dur="1" fill="hold">
                                          <p:stCondLst>
                                            <p:cond delay="0"/>
                                          </p:stCondLst>
                                        </p:cTn>
                                        <p:tgtEl>
                                          <p:spTgt spid="25"/>
                                        </p:tgtEl>
                                        <p:attrNameLst>
                                          <p:attrName>style.visibility</p:attrName>
                                        </p:attrNameLst>
                                      </p:cBhvr>
                                      <p:to>
                                        <p:strVal val="visible"/>
                                      </p:to>
                                    </p:set>
                                    <p:animEffect transition="in" filter="fade">
                                      <p:cBhvr>
                                        <p:cTn id="143" dur="500"/>
                                        <p:tgtEl>
                                          <p:spTgt spid="25"/>
                                        </p:tgtEl>
                                      </p:cBhvr>
                                    </p:animEffect>
                                  </p:childTnLst>
                                </p:cTn>
                              </p:par>
                              <p:par>
                                <p:cTn id="144" presetID="10" presetClass="exit" presetSubtype="0" fill="hold" grpId="6" nodeType="withEffect">
                                  <p:stCondLst>
                                    <p:cond delay="2750"/>
                                  </p:stCondLst>
                                  <p:childTnLst>
                                    <p:animEffect transition="out" filter="fade">
                                      <p:cBhvr>
                                        <p:cTn id="145" dur="500"/>
                                        <p:tgtEl>
                                          <p:spTgt spid="25"/>
                                        </p:tgtEl>
                                      </p:cBhvr>
                                    </p:animEffect>
                                    <p:set>
                                      <p:cBhvr>
                                        <p:cTn id="146" dur="1" fill="hold">
                                          <p:stCondLst>
                                            <p:cond delay="499"/>
                                          </p:stCondLst>
                                        </p:cTn>
                                        <p:tgtEl>
                                          <p:spTgt spid="25"/>
                                        </p:tgtEl>
                                        <p:attrNameLst>
                                          <p:attrName>style.visibility</p:attrName>
                                        </p:attrNameLst>
                                      </p:cBhvr>
                                      <p:to>
                                        <p:strVal val="hidden"/>
                                      </p:to>
                                    </p:set>
                                  </p:childTnLst>
                                </p:cTn>
                              </p:par>
                              <p:par>
                                <p:cTn id="147" presetID="10" presetClass="entr" presetSubtype="0" fill="hold" grpId="7" nodeType="withEffect">
                                  <p:stCondLst>
                                    <p:cond delay="3250"/>
                                  </p:stCondLst>
                                  <p:childTnLst>
                                    <p:set>
                                      <p:cBhvr>
                                        <p:cTn id="148" dur="1" fill="hold">
                                          <p:stCondLst>
                                            <p:cond delay="0"/>
                                          </p:stCondLst>
                                        </p:cTn>
                                        <p:tgtEl>
                                          <p:spTgt spid="25"/>
                                        </p:tgtEl>
                                        <p:attrNameLst>
                                          <p:attrName>style.visibility</p:attrName>
                                        </p:attrNameLst>
                                      </p:cBhvr>
                                      <p:to>
                                        <p:strVal val="visible"/>
                                      </p:to>
                                    </p:set>
                                    <p:animEffect transition="in" filter="fade">
                                      <p:cBhvr>
                                        <p:cTn id="149" dur="500"/>
                                        <p:tgtEl>
                                          <p:spTgt spid="25"/>
                                        </p:tgtEl>
                                      </p:cBhvr>
                                    </p:animEffect>
                                  </p:childTnLst>
                                </p:cTn>
                              </p:par>
                              <p:par>
                                <p:cTn id="150" presetID="10" presetClass="exit" presetSubtype="0" fill="hold" grpId="8" nodeType="withEffect">
                                  <p:stCondLst>
                                    <p:cond delay="3750"/>
                                  </p:stCondLst>
                                  <p:childTnLst>
                                    <p:animEffect transition="out" filter="fade">
                                      <p:cBhvr>
                                        <p:cTn id="151" dur="500"/>
                                        <p:tgtEl>
                                          <p:spTgt spid="25"/>
                                        </p:tgtEl>
                                      </p:cBhvr>
                                    </p:animEffect>
                                    <p:set>
                                      <p:cBhvr>
                                        <p:cTn id="152" dur="1" fill="hold">
                                          <p:stCondLst>
                                            <p:cond delay="499"/>
                                          </p:stCondLst>
                                        </p:cTn>
                                        <p:tgtEl>
                                          <p:spTgt spid="25"/>
                                        </p:tgtEl>
                                        <p:attrNameLst>
                                          <p:attrName>style.visibility</p:attrName>
                                        </p:attrNameLst>
                                      </p:cBhvr>
                                      <p:to>
                                        <p:strVal val="hidden"/>
                                      </p:to>
                                    </p:set>
                                  </p:childTnLst>
                                </p:cTn>
                              </p:par>
                              <p:par>
                                <p:cTn id="153" presetID="10" presetClass="entr" presetSubtype="0" fill="hold" grpId="9" nodeType="withEffect">
                                  <p:stCondLst>
                                    <p:cond delay="4250"/>
                                  </p:stCondLst>
                                  <p:childTnLst>
                                    <p:set>
                                      <p:cBhvr>
                                        <p:cTn id="154" dur="1" fill="hold">
                                          <p:stCondLst>
                                            <p:cond delay="0"/>
                                          </p:stCondLst>
                                        </p:cTn>
                                        <p:tgtEl>
                                          <p:spTgt spid="25"/>
                                        </p:tgtEl>
                                        <p:attrNameLst>
                                          <p:attrName>style.visibility</p:attrName>
                                        </p:attrNameLst>
                                      </p:cBhvr>
                                      <p:to>
                                        <p:strVal val="visible"/>
                                      </p:to>
                                    </p:set>
                                    <p:animEffect transition="in" filter="fade">
                                      <p:cBhvr>
                                        <p:cTn id="155" dur="500"/>
                                        <p:tgtEl>
                                          <p:spTgt spid="25"/>
                                        </p:tgtEl>
                                      </p:cBhvr>
                                    </p:animEffect>
                                  </p:childTnLst>
                                </p:cTn>
                              </p:par>
                              <p:par>
                                <p:cTn id="156" presetID="10" presetClass="exit" presetSubtype="0" fill="hold" grpId="1" nodeType="withEffect">
                                  <p:stCondLst>
                                    <p:cond delay="4750"/>
                                  </p:stCondLst>
                                  <p:childTnLst>
                                    <p:animEffect transition="out" filter="fade">
                                      <p:cBhvr>
                                        <p:cTn id="157" dur="500"/>
                                        <p:tgtEl>
                                          <p:spTgt spid="25"/>
                                        </p:tgtEl>
                                      </p:cBhvr>
                                    </p:animEffect>
                                    <p:set>
                                      <p:cBhvr>
                                        <p:cTn id="158" dur="1" fill="hold">
                                          <p:stCondLst>
                                            <p:cond delay="499"/>
                                          </p:stCondLst>
                                        </p:cTn>
                                        <p:tgtEl>
                                          <p:spTgt spid="25"/>
                                        </p:tgtEl>
                                        <p:attrNameLst>
                                          <p:attrName>style.visibility</p:attrName>
                                        </p:attrNameLst>
                                      </p:cBhvr>
                                      <p:to>
                                        <p:strVal val="hidden"/>
                                      </p:to>
                                    </p:set>
                                  </p:childTnLst>
                                </p:cTn>
                              </p:par>
                              <p:par>
                                <p:cTn id="159" presetID="10" presetClass="entr" presetSubtype="0" fill="hold" grpId="0" nodeType="withEffect">
                                  <p:stCondLst>
                                    <p:cond delay="250"/>
                                  </p:stCondLst>
                                  <p:childTnLst>
                                    <p:set>
                                      <p:cBhvr>
                                        <p:cTn id="160" dur="1" fill="hold">
                                          <p:stCondLst>
                                            <p:cond delay="0"/>
                                          </p:stCondLst>
                                        </p:cTn>
                                        <p:tgtEl>
                                          <p:spTgt spid="23"/>
                                        </p:tgtEl>
                                        <p:attrNameLst>
                                          <p:attrName>style.visibility</p:attrName>
                                        </p:attrNameLst>
                                      </p:cBhvr>
                                      <p:to>
                                        <p:strVal val="visible"/>
                                      </p:to>
                                    </p:set>
                                    <p:animEffect transition="in" filter="fade">
                                      <p:cBhvr>
                                        <p:cTn id="161" dur="500"/>
                                        <p:tgtEl>
                                          <p:spTgt spid="23"/>
                                        </p:tgtEl>
                                      </p:cBhvr>
                                    </p:animEffect>
                                  </p:childTnLst>
                                </p:cTn>
                              </p:par>
                              <p:par>
                                <p:cTn id="162" presetID="10" presetClass="exit" presetSubtype="0" fill="hold" grpId="2" nodeType="withEffect">
                                  <p:stCondLst>
                                    <p:cond delay="750"/>
                                  </p:stCondLst>
                                  <p:childTnLst>
                                    <p:animEffect transition="out" filter="fade">
                                      <p:cBhvr>
                                        <p:cTn id="163" dur="500"/>
                                        <p:tgtEl>
                                          <p:spTgt spid="23"/>
                                        </p:tgtEl>
                                      </p:cBhvr>
                                    </p:animEffect>
                                    <p:set>
                                      <p:cBhvr>
                                        <p:cTn id="164" dur="1" fill="hold">
                                          <p:stCondLst>
                                            <p:cond delay="499"/>
                                          </p:stCondLst>
                                        </p:cTn>
                                        <p:tgtEl>
                                          <p:spTgt spid="23"/>
                                        </p:tgtEl>
                                        <p:attrNameLst>
                                          <p:attrName>style.visibility</p:attrName>
                                        </p:attrNameLst>
                                      </p:cBhvr>
                                      <p:to>
                                        <p:strVal val="hidden"/>
                                      </p:to>
                                    </p:set>
                                  </p:childTnLst>
                                </p:cTn>
                              </p:par>
                              <p:par>
                                <p:cTn id="165" presetID="10" presetClass="entr" presetSubtype="0" fill="hold" grpId="3" nodeType="withEffect">
                                  <p:stCondLst>
                                    <p:cond delay="1250"/>
                                  </p:stCondLst>
                                  <p:childTnLst>
                                    <p:set>
                                      <p:cBhvr>
                                        <p:cTn id="166" dur="1" fill="hold">
                                          <p:stCondLst>
                                            <p:cond delay="0"/>
                                          </p:stCondLst>
                                        </p:cTn>
                                        <p:tgtEl>
                                          <p:spTgt spid="23"/>
                                        </p:tgtEl>
                                        <p:attrNameLst>
                                          <p:attrName>style.visibility</p:attrName>
                                        </p:attrNameLst>
                                      </p:cBhvr>
                                      <p:to>
                                        <p:strVal val="visible"/>
                                      </p:to>
                                    </p:set>
                                    <p:animEffect transition="in" filter="fade">
                                      <p:cBhvr>
                                        <p:cTn id="167" dur="500"/>
                                        <p:tgtEl>
                                          <p:spTgt spid="23"/>
                                        </p:tgtEl>
                                      </p:cBhvr>
                                    </p:animEffect>
                                  </p:childTnLst>
                                </p:cTn>
                              </p:par>
                              <p:par>
                                <p:cTn id="168" presetID="10" presetClass="exit" presetSubtype="0" fill="hold" grpId="4" nodeType="withEffect">
                                  <p:stCondLst>
                                    <p:cond delay="1750"/>
                                  </p:stCondLst>
                                  <p:childTnLst>
                                    <p:animEffect transition="out" filter="fade">
                                      <p:cBhvr>
                                        <p:cTn id="169" dur="500"/>
                                        <p:tgtEl>
                                          <p:spTgt spid="23"/>
                                        </p:tgtEl>
                                      </p:cBhvr>
                                    </p:animEffect>
                                    <p:set>
                                      <p:cBhvr>
                                        <p:cTn id="170" dur="1" fill="hold">
                                          <p:stCondLst>
                                            <p:cond delay="499"/>
                                          </p:stCondLst>
                                        </p:cTn>
                                        <p:tgtEl>
                                          <p:spTgt spid="23"/>
                                        </p:tgtEl>
                                        <p:attrNameLst>
                                          <p:attrName>style.visibility</p:attrName>
                                        </p:attrNameLst>
                                      </p:cBhvr>
                                      <p:to>
                                        <p:strVal val="hidden"/>
                                      </p:to>
                                    </p:set>
                                  </p:childTnLst>
                                </p:cTn>
                              </p:par>
                              <p:par>
                                <p:cTn id="171" presetID="10" presetClass="entr" presetSubtype="0" fill="hold" grpId="5" nodeType="withEffect">
                                  <p:stCondLst>
                                    <p:cond delay="2250"/>
                                  </p:stCondLst>
                                  <p:childTnLst>
                                    <p:set>
                                      <p:cBhvr>
                                        <p:cTn id="172" dur="1" fill="hold">
                                          <p:stCondLst>
                                            <p:cond delay="0"/>
                                          </p:stCondLst>
                                        </p:cTn>
                                        <p:tgtEl>
                                          <p:spTgt spid="23"/>
                                        </p:tgtEl>
                                        <p:attrNameLst>
                                          <p:attrName>style.visibility</p:attrName>
                                        </p:attrNameLst>
                                      </p:cBhvr>
                                      <p:to>
                                        <p:strVal val="visible"/>
                                      </p:to>
                                    </p:set>
                                    <p:animEffect transition="in" filter="fade">
                                      <p:cBhvr>
                                        <p:cTn id="173" dur="500"/>
                                        <p:tgtEl>
                                          <p:spTgt spid="23"/>
                                        </p:tgtEl>
                                      </p:cBhvr>
                                    </p:animEffect>
                                  </p:childTnLst>
                                </p:cTn>
                              </p:par>
                              <p:par>
                                <p:cTn id="174" presetID="10" presetClass="exit" presetSubtype="0" fill="hold" grpId="6" nodeType="withEffect">
                                  <p:stCondLst>
                                    <p:cond delay="2750"/>
                                  </p:stCondLst>
                                  <p:childTnLst>
                                    <p:animEffect transition="out" filter="fade">
                                      <p:cBhvr>
                                        <p:cTn id="175" dur="500"/>
                                        <p:tgtEl>
                                          <p:spTgt spid="23"/>
                                        </p:tgtEl>
                                      </p:cBhvr>
                                    </p:animEffect>
                                    <p:set>
                                      <p:cBhvr>
                                        <p:cTn id="176" dur="1" fill="hold">
                                          <p:stCondLst>
                                            <p:cond delay="499"/>
                                          </p:stCondLst>
                                        </p:cTn>
                                        <p:tgtEl>
                                          <p:spTgt spid="23"/>
                                        </p:tgtEl>
                                        <p:attrNameLst>
                                          <p:attrName>style.visibility</p:attrName>
                                        </p:attrNameLst>
                                      </p:cBhvr>
                                      <p:to>
                                        <p:strVal val="hidden"/>
                                      </p:to>
                                    </p:set>
                                  </p:childTnLst>
                                </p:cTn>
                              </p:par>
                              <p:par>
                                <p:cTn id="177" presetID="10" presetClass="entr" presetSubtype="0" fill="hold" grpId="7" nodeType="withEffect">
                                  <p:stCondLst>
                                    <p:cond delay="325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500"/>
                                        <p:tgtEl>
                                          <p:spTgt spid="23"/>
                                        </p:tgtEl>
                                      </p:cBhvr>
                                    </p:animEffect>
                                  </p:childTnLst>
                                </p:cTn>
                              </p:par>
                              <p:par>
                                <p:cTn id="180" presetID="10" presetClass="exit" presetSubtype="0" fill="hold" grpId="8" nodeType="withEffect">
                                  <p:stCondLst>
                                    <p:cond delay="3750"/>
                                  </p:stCondLst>
                                  <p:childTnLst>
                                    <p:animEffect transition="out" filter="fade">
                                      <p:cBhvr>
                                        <p:cTn id="181" dur="500"/>
                                        <p:tgtEl>
                                          <p:spTgt spid="23"/>
                                        </p:tgtEl>
                                      </p:cBhvr>
                                    </p:animEffect>
                                    <p:set>
                                      <p:cBhvr>
                                        <p:cTn id="182" dur="1" fill="hold">
                                          <p:stCondLst>
                                            <p:cond delay="499"/>
                                          </p:stCondLst>
                                        </p:cTn>
                                        <p:tgtEl>
                                          <p:spTgt spid="23"/>
                                        </p:tgtEl>
                                        <p:attrNameLst>
                                          <p:attrName>style.visibility</p:attrName>
                                        </p:attrNameLst>
                                      </p:cBhvr>
                                      <p:to>
                                        <p:strVal val="hidden"/>
                                      </p:to>
                                    </p:set>
                                  </p:childTnLst>
                                </p:cTn>
                              </p:par>
                              <p:par>
                                <p:cTn id="183" presetID="10" presetClass="entr" presetSubtype="0" fill="hold" grpId="9" nodeType="withEffect">
                                  <p:stCondLst>
                                    <p:cond delay="4250"/>
                                  </p:stCondLst>
                                  <p:childTnLst>
                                    <p:set>
                                      <p:cBhvr>
                                        <p:cTn id="184" dur="1" fill="hold">
                                          <p:stCondLst>
                                            <p:cond delay="0"/>
                                          </p:stCondLst>
                                        </p:cTn>
                                        <p:tgtEl>
                                          <p:spTgt spid="23"/>
                                        </p:tgtEl>
                                        <p:attrNameLst>
                                          <p:attrName>style.visibility</p:attrName>
                                        </p:attrNameLst>
                                      </p:cBhvr>
                                      <p:to>
                                        <p:strVal val="visible"/>
                                      </p:to>
                                    </p:set>
                                    <p:animEffect transition="in" filter="fade">
                                      <p:cBhvr>
                                        <p:cTn id="185" dur="500"/>
                                        <p:tgtEl>
                                          <p:spTgt spid="23"/>
                                        </p:tgtEl>
                                      </p:cBhvr>
                                    </p:animEffect>
                                  </p:childTnLst>
                                </p:cTn>
                              </p:par>
                              <p:par>
                                <p:cTn id="186" presetID="10" presetClass="exit" presetSubtype="0" fill="hold" grpId="1" nodeType="withEffect">
                                  <p:stCondLst>
                                    <p:cond delay="4750"/>
                                  </p:stCondLst>
                                  <p:childTnLst>
                                    <p:animEffect transition="out" filter="fade">
                                      <p:cBhvr>
                                        <p:cTn id="187" dur="500"/>
                                        <p:tgtEl>
                                          <p:spTgt spid="23"/>
                                        </p:tgtEl>
                                      </p:cBhvr>
                                    </p:animEffect>
                                    <p:set>
                                      <p:cBhvr>
                                        <p:cTn id="188" dur="1" fill="hold">
                                          <p:stCondLst>
                                            <p:cond delay="499"/>
                                          </p:stCondLst>
                                        </p:cTn>
                                        <p:tgtEl>
                                          <p:spTgt spid="23"/>
                                        </p:tgtEl>
                                        <p:attrNameLst>
                                          <p:attrName>style.visibility</p:attrName>
                                        </p:attrNameLst>
                                      </p:cBhvr>
                                      <p:to>
                                        <p:strVal val="hidden"/>
                                      </p:to>
                                    </p:set>
                                  </p:childTnLst>
                                </p:cTn>
                              </p:par>
                              <p:par>
                                <p:cTn id="189" presetID="10" presetClass="entr" presetSubtype="0" fill="hold" grpId="0" nodeType="withEffect">
                                  <p:stCondLst>
                                    <p:cond delay="500"/>
                                  </p:stCondLst>
                                  <p:childTnLst>
                                    <p:set>
                                      <p:cBhvr>
                                        <p:cTn id="190" dur="1" fill="hold">
                                          <p:stCondLst>
                                            <p:cond delay="0"/>
                                          </p:stCondLst>
                                        </p:cTn>
                                        <p:tgtEl>
                                          <p:spTgt spid="27"/>
                                        </p:tgtEl>
                                        <p:attrNameLst>
                                          <p:attrName>style.visibility</p:attrName>
                                        </p:attrNameLst>
                                      </p:cBhvr>
                                      <p:to>
                                        <p:strVal val="visible"/>
                                      </p:to>
                                    </p:set>
                                    <p:animEffect transition="in" filter="fade">
                                      <p:cBhvr>
                                        <p:cTn id="191" dur="500"/>
                                        <p:tgtEl>
                                          <p:spTgt spid="27"/>
                                        </p:tgtEl>
                                      </p:cBhvr>
                                    </p:animEffect>
                                  </p:childTnLst>
                                </p:cTn>
                              </p:par>
                              <p:par>
                                <p:cTn id="192" presetID="10" presetClass="exit" presetSubtype="0" fill="hold" grpId="2" nodeType="withEffect">
                                  <p:stCondLst>
                                    <p:cond delay="1000"/>
                                  </p:stCondLst>
                                  <p:childTnLst>
                                    <p:animEffect transition="out" filter="fade">
                                      <p:cBhvr>
                                        <p:cTn id="193" dur="500"/>
                                        <p:tgtEl>
                                          <p:spTgt spid="27"/>
                                        </p:tgtEl>
                                      </p:cBhvr>
                                    </p:animEffect>
                                    <p:set>
                                      <p:cBhvr>
                                        <p:cTn id="194" dur="1" fill="hold">
                                          <p:stCondLst>
                                            <p:cond delay="499"/>
                                          </p:stCondLst>
                                        </p:cTn>
                                        <p:tgtEl>
                                          <p:spTgt spid="27"/>
                                        </p:tgtEl>
                                        <p:attrNameLst>
                                          <p:attrName>style.visibility</p:attrName>
                                        </p:attrNameLst>
                                      </p:cBhvr>
                                      <p:to>
                                        <p:strVal val="hidden"/>
                                      </p:to>
                                    </p:set>
                                  </p:childTnLst>
                                </p:cTn>
                              </p:par>
                              <p:par>
                                <p:cTn id="195" presetID="10" presetClass="entr" presetSubtype="0" fill="hold" grpId="3" nodeType="withEffect">
                                  <p:stCondLst>
                                    <p:cond delay="1500"/>
                                  </p:stCondLst>
                                  <p:childTnLst>
                                    <p:set>
                                      <p:cBhvr>
                                        <p:cTn id="196" dur="1" fill="hold">
                                          <p:stCondLst>
                                            <p:cond delay="0"/>
                                          </p:stCondLst>
                                        </p:cTn>
                                        <p:tgtEl>
                                          <p:spTgt spid="27"/>
                                        </p:tgtEl>
                                        <p:attrNameLst>
                                          <p:attrName>style.visibility</p:attrName>
                                        </p:attrNameLst>
                                      </p:cBhvr>
                                      <p:to>
                                        <p:strVal val="visible"/>
                                      </p:to>
                                    </p:set>
                                    <p:animEffect transition="in" filter="fade">
                                      <p:cBhvr>
                                        <p:cTn id="197" dur="500"/>
                                        <p:tgtEl>
                                          <p:spTgt spid="27"/>
                                        </p:tgtEl>
                                      </p:cBhvr>
                                    </p:animEffect>
                                  </p:childTnLst>
                                </p:cTn>
                              </p:par>
                              <p:par>
                                <p:cTn id="198" presetID="10" presetClass="exit" presetSubtype="0" fill="hold" grpId="4" nodeType="withEffect">
                                  <p:stCondLst>
                                    <p:cond delay="2000"/>
                                  </p:stCondLst>
                                  <p:childTnLst>
                                    <p:animEffect transition="out" filter="fade">
                                      <p:cBhvr>
                                        <p:cTn id="199" dur="500"/>
                                        <p:tgtEl>
                                          <p:spTgt spid="27"/>
                                        </p:tgtEl>
                                      </p:cBhvr>
                                    </p:animEffect>
                                    <p:set>
                                      <p:cBhvr>
                                        <p:cTn id="200" dur="1" fill="hold">
                                          <p:stCondLst>
                                            <p:cond delay="499"/>
                                          </p:stCondLst>
                                        </p:cTn>
                                        <p:tgtEl>
                                          <p:spTgt spid="27"/>
                                        </p:tgtEl>
                                        <p:attrNameLst>
                                          <p:attrName>style.visibility</p:attrName>
                                        </p:attrNameLst>
                                      </p:cBhvr>
                                      <p:to>
                                        <p:strVal val="hidden"/>
                                      </p:to>
                                    </p:set>
                                  </p:childTnLst>
                                </p:cTn>
                              </p:par>
                              <p:par>
                                <p:cTn id="201" presetID="10" presetClass="entr" presetSubtype="0" fill="hold" grpId="5" nodeType="withEffect">
                                  <p:stCondLst>
                                    <p:cond delay="2500"/>
                                  </p:stCondLst>
                                  <p:childTnLst>
                                    <p:set>
                                      <p:cBhvr>
                                        <p:cTn id="202" dur="1" fill="hold">
                                          <p:stCondLst>
                                            <p:cond delay="0"/>
                                          </p:stCondLst>
                                        </p:cTn>
                                        <p:tgtEl>
                                          <p:spTgt spid="27"/>
                                        </p:tgtEl>
                                        <p:attrNameLst>
                                          <p:attrName>style.visibility</p:attrName>
                                        </p:attrNameLst>
                                      </p:cBhvr>
                                      <p:to>
                                        <p:strVal val="visible"/>
                                      </p:to>
                                    </p:set>
                                    <p:animEffect transition="in" filter="fade">
                                      <p:cBhvr>
                                        <p:cTn id="203" dur="500"/>
                                        <p:tgtEl>
                                          <p:spTgt spid="27"/>
                                        </p:tgtEl>
                                      </p:cBhvr>
                                    </p:animEffect>
                                  </p:childTnLst>
                                </p:cTn>
                              </p:par>
                              <p:par>
                                <p:cTn id="204" presetID="10" presetClass="exit" presetSubtype="0" fill="hold" grpId="6" nodeType="withEffect">
                                  <p:stCondLst>
                                    <p:cond delay="3000"/>
                                  </p:stCondLst>
                                  <p:childTnLst>
                                    <p:animEffect transition="out" filter="fade">
                                      <p:cBhvr>
                                        <p:cTn id="205" dur="500"/>
                                        <p:tgtEl>
                                          <p:spTgt spid="27"/>
                                        </p:tgtEl>
                                      </p:cBhvr>
                                    </p:animEffect>
                                    <p:set>
                                      <p:cBhvr>
                                        <p:cTn id="206" dur="1" fill="hold">
                                          <p:stCondLst>
                                            <p:cond delay="499"/>
                                          </p:stCondLst>
                                        </p:cTn>
                                        <p:tgtEl>
                                          <p:spTgt spid="27"/>
                                        </p:tgtEl>
                                        <p:attrNameLst>
                                          <p:attrName>style.visibility</p:attrName>
                                        </p:attrNameLst>
                                      </p:cBhvr>
                                      <p:to>
                                        <p:strVal val="hidden"/>
                                      </p:to>
                                    </p:set>
                                  </p:childTnLst>
                                </p:cTn>
                              </p:par>
                              <p:par>
                                <p:cTn id="207" presetID="10" presetClass="entr" presetSubtype="0" fill="hold" grpId="7" nodeType="withEffect">
                                  <p:stCondLst>
                                    <p:cond delay="3500"/>
                                  </p:stCondLst>
                                  <p:childTnLst>
                                    <p:set>
                                      <p:cBhvr>
                                        <p:cTn id="208" dur="1" fill="hold">
                                          <p:stCondLst>
                                            <p:cond delay="0"/>
                                          </p:stCondLst>
                                        </p:cTn>
                                        <p:tgtEl>
                                          <p:spTgt spid="27"/>
                                        </p:tgtEl>
                                        <p:attrNameLst>
                                          <p:attrName>style.visibility</p:attrName>
                                        </p:attrNameLst>
                                      </p:cBhvr>
                                      <p:to>
                                        <p:strVal val="visible"/>
                                      </p:to>
                                    </p:set>
                                    <p:animEffect transition="in" filter="fade">
                                      <p:cBhvr>
                                        <p:cTn id="209" dur="500"/>
                                        <p:tgtEl>
                                          <p:spTgt spid="27"/>
                                        </p:tgtEl>
                                      </p:cBhvr>
                                    </p:animEffect>
                                  </p:childTnLst>
                                </p:cTn>
                              </p:par>
                              <p:par>
                                <p:cTn id="210" presetID="10" presetClass="exit" presetSubtype="0" fill="hold" grpId="8" nodeType="withEffect">
                                  <p:stCondLst>
                                    <p:cond delay="4000"/>
                                  </p:stCondLst>
                                  <p:childTnLst>
                                    <p:animEffect transition="out" filter="fade">
                                      <p:cBhvr>
                                        <p:cTn id="211" dur="500"/>
                                        <p:tgtEl>
                                          <p:spTgt spid="27"/>
                                        </p:tgtEl>
                                      </p:cBhvr>
                                    </p:animEffect>
                                    <p:set>
                                      <p:cBhvr>
                                        <p:cTn id="212" dur="1" fill="hold">
                                          <p:stCondLst>
                                            <p:cond delay="499"/>
                                          </p:stCondLst>
                                        </p:cTn>
                                        <p:tgtEl>
                                          <p:spTgt spid="27"/>
                                        </p:tgtEl>
                                        <p:attrNameLst>
                                          <p:attrName>style.visibility</p:attrName>
                                        </p:attrNameLst>
                                      </p:cBhvr>
                                      <p:to>
                                        <p:strVal val="hidden"/>
                                      </p:to>
                                    </p:set>
                                  </p:childTnLst>
                                </p:cTn>
                              </p:par>
                              <p:par>
                                <p:cTn id="213" presetID="10" presetClass="entr" presetSubtype="0" fill="hold" grpId="9" nodeType="withEffect">
                                  <p:stCondLst>
                                    <p:cond delay="4500"/>
                                  </p:stCondLst>
                                  <p:childTnLst>
                                    <p:set>
                                      <p:cBhvr>
                                        <p:cTn id="214" dur="1" fill="hold">
                                          <p:stCondLst>
                                            <p:cond delay="0"/>
                                          </p:stCondLst>
                                        </p:cTn>
                                        <p:tgtEl>
                                          <p:spTgt spid="27"/>
                                        </p:tgtEl>
                                        <p:attrNameLst>
                                          <p:attrName>style.visibility</p:attrName>
                                        </p:attrNameLst>
                                      </p:cBhvr>
                                      <p:to>
                                        <p:strVal val="visible"/>
                                      </p:to>
                                    </p:set>
                                    <p:animEffect transition="in" filter="fade">
                                      <p:cBhvr>
                                        <p:cTn id="215" dur="500"/>
                                        <p:tgtEl>
                                          <p:spTgt spid="27"/>
                                        </p:tgtEl>
                                      </p:cBhvr>
                                    </p:animEffect>
                                  </p:childTnLst>
                                </p:cTn>
                              </p:par>
                              <p:par>
                                <p:cTn id="216" presetID="10" presetClass="exit" presetSubtype="0" fill="hold" grpId="1" nodeType="withEffect">
                                  <p:stCondLst>
                                    <p:cond delay="5000"/>
                                  </p:stCondLst>
                                  <p:childTnLst>
                                    <p:animEffect transition="out" filter="fade">
                                      <p:cBhvr>
                                        <p:cTn id="217" dur="500"/>
                                        <p:tgtEl>
                                          <p:spTgt spid="27"/>
                                        </p:tgtEl>
                                      </p:cBhvr>
                                    </p:animEffect>
                                    <p:set>
                                      <p:cBhvr>
                                        <p:cTn id="218" dur="1" fill="hold">
                                          <p:stCondLst>
                                            <p:cond delay="499"/>
                                          </p:stCondLst>
                                        </p:cTn>
                                        <p:tgtEl>
                                          <p:spTgt spid="27"/>
                                        </p:tgtEl>
                                        <p:attrNameLst>
                                          <p:attrName>style.visibility</p:attrName>
                                        </p:attrNameLst>
                                      </p:cBhvr>
                                      <p:to>
                                        <p:strVal val="hidden"/>
                                      </p:to>
                                    </p:set>
                                  </p:childTnLst>
                                </p:cTn>
                              </p:par>
                              <p:par>
                                <p:cTn id="219" presetID="10" presetClass="entr" presetSubtype="0" fill="hold" grpId="0" nodeType="withEffect">
                                  <p:stCondLst>
                                    <p:cond delay="750"/>
                                  </p:stCondLst>
                                  <p:childTnLst>
                                    <p:set>
                                      <p:cBhvr>
                                        <p:cTn id="220" dur="1" fill="hold">
                                          <p:stCondLst>
                                            <p:cond delay="0"/>
                                          </p:stCondLst>
                                        </p:cTn>
                                        <p:tgtEl>
                                          <p:spTgt spid="22"/>
                                        </p:tgtEl>
                                        <p:attrNameLst>
                                          <p:attrName>style.visibility</p:attrName>
                                        </p:attrNameLst>
                                      </p:cBhvr>
                                      <p:to>
                                        <p:strVal val="visible"/>
                                      </p:to>
                                    </p:set>
                                    <p:animEffect transition="in" filter="fade">
                                      <p:cBhvr>
                                        <p:cTn id="221" dur="500"/>
                                        <p:tgtEl>
                                          <p:spTgt spid="22"/>
                                        </p:tgtEl>
                                      </p:cBhvr>
                                    </p:animEffect>
                                  </p:childTnLst>
                                </p:cTn>
                              </p:par>
                              <p:par>
                                <p:cTn id="222" presetID="10" presetClass="exit" presetSubtype="0" fill="hold" grpId="2" nodeType="withEffect">
                                  <p:stCondLst>
                                    <p:cond delay="1250"/>
                                  </p:stCondLst>
                                  <p:childTnLst>
                                    <p:animEffect transition="out" filter="fade">
                                      <p:cBhvr>
                                        <p:cTn id="223" dur="500"/>
                                        <p:tgtEl>
                                          <p:spTgt spid="22"/>
                                        </p:tgtEl>
                                      </p:cBhvr>
                                    </p:animEffect>
                                    <p:set>
                                      <p:cBhvr>
                                        <p:cTn id="224" dur="1" fill="hold">
                                          <p:stCondLst>
                                            <p:cond delay="499"/>
                                          </p:stCondLst>
                                        </p:cTn>
                                        <p:tgtEl>
                                          <p:spTgt spid="22"/>
                                        </p:tgtEl>
                                        <p:attrNameLst>
                                          <p:attrName>style.visibility</p:attrName>
                                        </p:attrNameLst>
                                      </p:cBhvr>
                                      <p:to>
                                        <p:strVal val="hidden"/>
                                      </p:to>
                                    </p:set>
                                  </p:childTnLst>
                                </p:cTn>
                              </p:par>
                              <p:par>
                                <p:cTn id="225" presetID="10" presetClass="entr" presetSubtype="0" fill="hold" grpId="3" nodeType="withEffect">
                                  <p:stCondLst>
                                    <p:cond delay="1750"/>
                                  </p:stCondLst>
                                  <p:childTnLst>
                                    <p:set>
                                      <p:cBhvr>
                                        <p:cTn id="226" dur="1" fill="hold">
                                          <p:stCondLst>
                                            <p:cond delay="0"/>
                                          </p:stCondLst>
                                        </p:cTn>
                                        <p:tgtEl>
                                          <p:spTgt spid="22"/>
                                        </p:tgtEl>
                                        <p:attrNameLst>
                                          <p:attrName>style.visibility</p:attrName>
                                        </p:attrNameLst>
                                      </p:cBhvr>
                                      <p:to>
                                        <p:strVal val="visible"/>
                                      </p:to>
                                    </p:set>
                                    <p:animEffect transition="in" filter="fade">
                                      <p:cBhvr>
                                        <p:cTn id="227" dur="500"/>
                                        <p:tgtEl>
                                          <p:spTgt spid="22"/>
                                        </p:tgtEl>
                                      </p:cBhvr>
                                    </p:animEffect>
                                  </p:childTnLst>
                                </p:cTn>
                              </p:par>
                              <p:par>
                                <p:cTn id="228" presetID="10" presetClass="exit" presetSubtype="0" fill="hold" grpId="4" nodeType="withEffect">
                                  <p:stCondLst>
                                    <p:cond delay="2250"/>
                                  </p:stCondLst>
                                  <p:childTnLst>
                                    <p:animEffect transition="out" filter="fade">
                                      <p:cBhvr>
                                        <p:cTn id="229" dur="500"/>
                                        <p:tgtEl>
                                          <p:spTgt spid="22"/>
                                        </p:tgtEl>
                                      </p:cBhvr>
                                    </p:animEffect>
                                    <p:set>
                                      <p:cBhvr>
                                        <p:cTn id="230" dur="1" fill="hold">
                                          <p:stCondLst>
                                            <p:cond delay="499"/>
                                          </p:stCondLst>
                                        </p:cTn>
                                        <p:tgtEl>
                                          <p:spTgt spid="22"/>
                                        </p:tgtEl>
                                        <p:attrNameLst>
                                          <p:attrName>style.visibility</p:attrName>
                                        </p:attrNameLst>
                                      </p:cBhvr>
                                      <p:to>
                                        <p:strVal val="hidden"/>
                                      </p:to>
                                    </p:set>
                                  </p:childTnLst>
                                </p:cTn>
                              </p:par>
                              <p:par>
                                <p:cTn id="231" presetID="10" presetClass="entr" presetSubtype="0" fill="hold" grpId="5" nodeType="withEffect">
                                  <p:stCondLst>
                                    <p:cond delay="2750"/>
                                  </p:stCondLst>
                                  <p:childTnLst>
                                    <p:set>
                                      <p:cBhvr>
                                        <p:cTn id="232" dur="1" fill="hold">
                                          <p:stCondLst>
                                            <p:cond delay="0"/>
                                          </p:stCondLst>
                                        </p:cTn>
                                        <p:tgtEl>
                                          <p:spTgt spid="22"/>
                                        </p:tgtEl>
                                        <p:attrNameLst>
                                          <p:attrName>style.visibility</p:attrName>
                                        </p:attrNameLst>
                                      </p:cBhvr>
                                      <p:to>
                                        <p:strVal val="visible"/>
                                      </p:to>
                                    </p:set>
                                    <p:animEffect transition="in" filter="fade">
                                      <p:cBhvr>
                                        <p:cTn id="233" dur="500"/>
                                        <p:tgtEl>
                                          <p:spTgt spid="22"/>
                                        </p:tgtEl>
                                      </p:cBhvr>
                                    </p:animEffect>
                                  </p:childTnLst>
                                </p:cTn>
                              </p:par>
                              <p:par>
                                <p:cTn id="234" presetID="10" presetClass="exit" presetSubtype="0" fill="hold" grpId="6" nodeType="withEffect">
                                  <p:stCondLst>
                                    <p:cond delay="3250"/>
                                  </p:stCondLst>
                                  <p:childTnLst>
                                    <p:animEffect transition="out" filter="fade">
                                      <p:cBhvr>
                                        <p:cTn id="235" dur="500"/>
                                        <p:tgtEl>
                                          <p:spTgt spid="22"/>
                                        </p:tgtEl>
                                      </p:cBhvr>
                                    </p:animEffect>
                                    <p:set>
                                      <p:cBhvr>
                                        <p:cTn id="236" dur="1" fill="hold">
                                          <p:stCondLst>
                                            <p:cond delay="499"/>
                                          </p:stCondLst>
                                        </p:cTn>
                                        <p:tgtEl>
                                          <p:spTgt spid="22"/>
                                        </p:tgtEl>
                                        <p:attrNameLst>
                                          <p:attrName>style.visibility</p:attrName>
                                        </p:attrNameLst>
                                      </p:cBhvr>
                                      <p:to>
                                        <p:strVal val="hidden"/>
                                      </p:to>
                                    </p:set>
                                  </p:childTnLst>
                                </p:cTn>
                              </p:par>
                              <p:par>
                                <p:cTn id="237" presetID="10" presetClass="entr" presetSubtype="0" fill="hold" grpId="7" nodeType="withEffect">
                                  <p:stCondLst>
                                    <p:cond delay="3750"/>
                                  </p:stCondLst>
                                  <p:childTnLst>
                                    <p:set>
                                      <p:cBhvr>
                                        <p:cTn id="238" dur="1" fill="hold">
                                          <p:stCondLst>
                                            <p:cond delay="0"/>
                                          </p:stCondLst>
                                        </p:cTn>
                                        <p:tgtEl>
                                          <p:spTgt spid="22"/>
                                        </p:tgtEl>
                                        <p:attrNameLst>
                                          <p:attrName>style.visibility</p:attrName>
                                        </p:attrNameLst>
                                      </p:cBhvr>
                                      <p:to>
                                        <p:strVal val="visible"/>
                                      </p:to>
                                    </p:set>
                                    <p:animEffect transition="in" filter="fade">
                                      <p:cBhvr>
                                        <p:cTn id="239" dur="500"/>
                                        <p:tgtEl>
                                          <p:spTgt spid="22"/>
                                        </p:tgtEl>
                                      </p:cBhvr>
                                    </p:animEffect>
                                  </p:childTnLst>
                                </p:cTn>
                              </p:par>
                              <p:par>
                                <p:cTn id="240" presetID="10" presetClass="exit" presetSubtype="0" fill="hold" grpId="8" nodeType="withEffect">
                                  <p:stCondLst>
                                    <p:cond delay="4250"/>
                                  </p:stCondLst>
                                  <p:childTnLst>
                                    <p:animEffect transition="out" filter="fade">
                                      <p:cBhvr>
                                        <p:cTn id="241" dur="500"/>
                                        <p:tgtEl>
                                          <p:spTgt spid="22"/>
                                        </p:tgtEl>
                                      </p:cBhvr>
                                    </p:animEffect>
                                    <p:set>
                                      <p:cBhvr>
                                        <p:cTn id="242" dur="1" fill="hold">
                                          <p:stCondLst>
                                            <p:cond delay="499"/>
                                          </p:stCondLst>
                                        </p:cTn>
                                        <p:tgtEl>
                                          <p:spTgt spid="22"/>
                                        </p:tgtEl>
                                        <p:attrNameLst>
                                          <p:attrName>style.visibility</p:attrName>
                                        </p:attrNameLst>
                                      </p:cBhvr>
                                      <p:to>
                                        <p:strVal val="hidden"/>
                                      </p:to>
                                    </p:set>
                                  </p:childTnLst>
                                </p:cTn>
                              </p:par>
                              <p:par>
                                <p:cTn id="243" presetID="10" presetClass="entr" presetSubtype="0" fill="hold" grpId="9" nodeType="withEffect">
                                  <p:stCondLst>
                                    <p:cond delay="4750"/>
                                  </p:stCondLst>
                                  <p:childTnLst>
                                    <p:set>
                                      <p:cBhvr>
                                        <p:cTn id="244" dur="1" fill="hold">
                                          <p:stCondLst>
                                            <p:cond delay="0"/>
                                          </p:stCondLst>
                                        </p:cTn>
                                        <p:tgtEl>
                                          <p:spTgt spid="22"/>
                                        </p:tgtEl>
                                        <p:attrNameLst>
                                          <p:attrName>style.visibility</p:attrName>
                                        </p:attrNameLst>
                                      </p:cBhvr>
                                      <p:to>
                                        <p:strVal val="visible"/>
                                      </p:to>
                                    </p:set>
                                    <p:animEffect transition="in" filter="fade">
                                      <p:cBhvr>
                                        <p:cTn id="245" dur="500"/>
                                        <p:tgtEl>
                                          <p:spTgt spid="22"/>
                                        </p:tgtEl>
                                      </p:cBhvr>
                                    </p:animEffect>
                                  </p:childTnLst>
                                </p:cTn>
                              </p:par>
                              <p:par>
                                <p:cTn id="246" presetID="10" presetClass="exit" presetSubtype="0" fill="hold" grpId="1" nodeType="withEffect">
                                  <p:stCondLst>
                                    <p:cond delay="5250"/>
                                  </p:stCondLst>
                                  <p:childTnLst>
                                    <p:animEffect transition="out" filter="fade">
                                      <p:cBhvr>
                                        <p:cTn id="247" dur="500"/>
                                        <p:tgtEl>
                                          <p:spTgt spid="22"/>
                                        </p:tgtEl>
                                      </p:cBhvr>
                                    </p:animEffect>
                                    <p:set>
                                      <p:cBhvr>
                                        <p:cTn id="248" dur="1" fill="hold">
                                          <p:stCondLst>
                                            <p:cond delay="499"/>
                                          </p:stCondLst>
                                        </p:cTn>
                                        <p:tgtEl>
                                          <p:spTgt spid="22"/>
                                        </p:tgtEl>
                                        <p:attrNameLst>
                                          <p:attrName>style.visibility</p:attrName>
                                        </p:attrNameLst>
                                      </p:cBhvr>
                                      <p:to>
                                        <p:strVal val="hidden"/>
                                      </p:to>
                                    </p:set>
                                  </p:childTnLst>
                                </p:cTn>
                              </p:par>
                              <p:par>
                                <p:cTn id="249" presetID="16" presetClass="exit" presetSubtype="21" fill="hold" grpId="1" nodeType="withEffect">
                                  <p:stCondLst>
                                    <p:cond delay="4250"/>
                                  </p:stCondLst>
                                  <p:childTnLst>
                                    <p:animEffect transition="out" filter="barn(inVertical)">
                                      <p:cBhvr>
                                        <p:cTn id="250" dur="1000"/>
                                        <p:tgtEl>
                                          <p:spTgt spid="11"/>
                                        </p:tgtEl>
                                      </p:cBhvr>
                                    </p:animEffect>
                                    <p:set>
                                      <p:cBhvr>
                                        <p:cTn id="251" dur="1" fill="hold">
                                          <p:stCondLst>
                                            <p:cond delay="999"/>
                                          </p:stCondLst>
                                        </p:cTn>
                                        <p:tgtEl>
                                          <p:spTgt spid="11"/>
                                        </p:tgtEl>
                                        <p:attrNameLst>
                                          <p:attrName>style.visibility</p:attrName>
                                        </p:attrNameLst>
                                      </p:cBhvr>
                                      <p:to>
                                        <p:strVal val="hidden"/>
                                      </p:to>
                                    </p:set>
                                  </p:childTnLst>
                                </p:cTn>
                              </p:par>
                            </p:childTnLst>
                          </p:cTn>
                        </p:par>
                        <p:par>
                          <p:cTn id="252" fill="hold">
                            <p:stCondLst>
                              <p:cond delay="7750"/>
                            </p:stCondLst>
                            <p:childTnLst>
                              <p:par>
                                <p:cTn id="253" presetID="16" presetClass="exit" presetSubtype="37" fill="hold" grpId="1" nodeType="afterEffect">
                                  <p:stCondLst>
                                    <p:cond delay="0"/>
                                  </p:stCondLst>
                                  <p:childTnLst>
                                    <p:animEffect transition="out" filter="barn(outVertical)">
                                      <p:cBhvr>
                                        <p:cTn id="254" dur="2000"/>
                                        <p:tgtEl>
                                          <p:spTgt spid="3"/>
                                        </p:tgtEl>
                                      </p:cBhvr>
                                    </p:animEffect>
                                    <p:set>
                                      <p:cBhvr>
                                        <p:cTn id="255" dur="1" fill="hold">
                                          <p:stCondLst>
                                            <p:cond delay="1999"/>
                                          </p:stCondLst>
                                        </p:cTn>
                                        <p:tgtEl>
                                          <p:spTgt spid="3"/>
                                        </p:tgtEl>
                                        <p:attrNameLst>
                                          <p:attrName>style.visibility</p:attrName>
                                        </p:attrNameLst>
                                      </p:cBhvr>
                                      <p:to>
                                        <p:strVal val="hidden"/>
                                      </p:to>
                                    </p:set>
                                  </p:childTnLst>
                                </p:cTn>
                              </p:par>
                              <p:par>
                                <p:cTn id="256" presetID="16" presetClass="exit" presetSubtype="37" fill="hold" grpId="1" nodeType="withEffect">
                                  <p:stCondLst>
                                    <p:cond delay="0"/>
                                  </p:stCondLst>
                                  <p:childTnLst>
                                    <p:animEffect transition="out" filter="barn(outVertical)">
                                      <p:cBhvr>
                                        <p:cTn id="257" dur="2000"/>
                                        <p:tgtEl>
                                          <p:spTgt spid="2"/>
                                        </p:tgtEl>
                                      </p:cBhvr>
                                    </p:animEffect>
                                    <p:set>
                                      <p:cBhvr>
                                        <p:cTn id="258" dur="1" fill="hold">
                                          <p:stCondLst>
                                            <p:cond delay="1999"/>
                                          </p:stCondLst>
                                        </p:cTn>
                                        <p:tgtEl>
                                          <p:spTgt spid="2"/>
                                        </p:tgtEl>
                                        <p:attrNameLst>
                                          <p:attrName>style.visibility</p:attrName>
                                        </p:attrNameLst>
                                      </p:cBhvr>
                                      <p:to>
                                        <p:strVal val="hidden"/>
                                      </p:to>
                                    </p:set>
                                  </p:childTnLst>
                                </p:cTn>
                              </p:par>
                              <p:par>
                                <p:cTn id="259" presetID="16" presetClass="exit" presetSubtype="37" fill="hold" nodeType="withEffect">
                                  <p:stCondLst>
                                    <p:cond delay="0"/>
                                  </p:stCondLst>
                                  <p:childTnLst>
                                    <p:animEffect transition="out" filter="barn(outVertical)">
                                      <p:cBhvr>
                                        <p:cTn id="260" dur="2000"/>
                                        <p:tgtEl>
                                          <p:spTgt spid="8"/>
                                        </p:tgtEl>
                                      </p:cBhvr>
                                    </p:animEffect>
                                    <p:set>
                                      <p:cBhvr>
                                        <p:cTn id="261" dur="1" fill="hold">
                                          <p:stCondLst>
                                            <p:cond delay="1999"/>
                                          </p:stCondLst>
                                        </p:cTn>
                                        <p:tgtEl>
                                          <p:spTgt spid="8"/>
                                        </p:tgtEl>
                                        <p:attrNameLst>
                                          <p:attrName>style.visibility</p:attrName>
                                        </p:attrNameLst>
                                      </p:cBhvr>
                                      <p:to>
                                        <p:strVal val="hidden"/>
                                      </p:to>
                                    </p:set>
                                  </p:childTnLst>
                                </p:cTn>
                              </p:par>
                              <p:par>
                                <p:cTn id="262" presetID="16" presetClass="exit" presetSubtype="37" fill="hold" nodeType="withEffect">
                                  <p:stCondLst>
                                    <p:cond delay="0"/>
                                  </p:stCondLst>
                                  <p:childTnLst>
                                    <p:animEffect transition="out" filter="barn(outVertical)">
                                      <p:cBhvr>
                                        <p:cTn id="263" dur="2000"/>
                                        <p:tgtEl>
                                          <p:spTgt spid="6"/>
                                        </p:tgtEl>
                                      </p:cBhvr>
                                    </p:animEffect>
                                    <p:set>
                                      <p:cBhvr>
                                        <p:cTn id="264"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7" grpId="2" animBg="1"/>
      <p:bldP spid="27" grpId="3" animBg="1"/>
      <p:bldP spid="27" grpId="4" animBg="1"/>
      <p:bldP spid="27" grpId="5" animBg="1"/>
      <p:bldP spid="27" grpId="6" animBg="1"/>
      <p:bldP spid="27" grpId="7" animBg="1"/>
      <p:bldP spid="27" grpId="8" animBg="1"/>
      <p:bldP spid="27" grpId="9" animBg="1"/>
      <p:bldP spid="25" grpId="0" animBg="1"/>
      <p:bldP spid="25" grpId="1" animBg="1"/>
      <p:bldP spid="25" grpId="2" animBg="1"/>
      <p:bldP spid="25" grpId="3" animBg="1"/>
      <p:bldP spid="25" grpId="4" animBg="1"/>
      <p:bldP spid="25" grpId="5" animBg="1"/>
      <p:bldP spid="25" grpId="6" animBg="1"/>
      <p:bldP spid="25" grpId="7" animBg="1"/>
      <p:bldP spid="25" grpId="8" animBg="1"/>
      <p:bldP spid="25" grpId="9" animBg="1"/>
      <p:bldP spid="26" grpId="0" animBg="1"/>
      <p:bldP spid="26" grpId="1" animBg="1"/>
      <p:bldP spid="26" grpId="2" animBg="1"/>
      <p:bldP spid="26" grpId="3" animBg="1"/>
      <p:bldP spid="26" grpId="4" animBg="1"/>
      <p:bldP spid="26" grpId="5" animBg="1"/>
      <p:bldP spid="26" grpId="6" animBg="1"/>
      <p:bldP spid="26" grpId="7" animBg="1"/>
      <p:bldP spid="26" grpId="8" animBg="1"/>
      <p:bldP spid="26" grpId="9" animBg="1"/>
      <p:bldP spid="24" grpId="0" animBg="1"/>
      <p:bldP spid="24" grpId="1" animBg="1"/>
      <p:bldP spid="24" grpId="2" animBg="1"/>
      <p:bldP spid="24" grpId="3" animBg="1"/>
      <p:bldP spid="24" grpId="4" animBg="1"/>
      <p:bldP spid="24" grpId="5" animBg="1"/>
      <p:bldP spid="24" grpId="6" animBg="1"/>
      <p:bldP spid="24" grpId="7" animBg="1"/>
      <p:bldP spid="24" grpId="8" animBg="1"/>
      <p:bldP spid="24" grpId="9" animBg="1"/>
      <p:bldP spid="23" grpId="0" animBg="1"/>
      <p:bldP spid="23" grpId="1" animBg="1"/>
      <p:bldP spid="23" grpId="2" animBg="1"/>
      <p:bldP spid="23" grpId="3" animBg="1"/>
      <p:bldP spid="23" grpId="4" animBg="1"/>
      <p:bldP spid="23" grpId="5" animBg="1"/>
      <p:bldP spid="23" grpId="6" animBg="1"/>
      <p:bldP spid="23" grpId="7" animBg="1"/>
      <p:bldP spid="23" grpId="8" animBg="1"/>
      <p:bldP spid="23" grpId="9" animBg="1"/>
      <p:bldP spid="22" grpId="0" animBg="1"/>
      <p:bldP spid="22" grpId="1" animBg="1"/>
      <p:bldP spid="22" grpId="2" animBg="1"/>
      <p:bldP spid="22" grpId="3" animBg="1"/>
      <p:bldP spid="22" grpId="4" animBg="1"/>
      <p:bldP spid="22" grpId="5" animBg="1"/>
      <p:bldP spid="22" grpId="6" animBg="1"/>
      <p:bldP spid="22" grpId="7" animBg="1"/>
      <p:bldP spid="22" grpId="8" animBg="1"/>
      <p:bldP spid="22" grpId="9" animBg="1"/>
      <p:bldP spid="2" grpId="0" animBg="1"/>
      <p:bldP spid="2" grpId="1" animBg="1"/>
      <p:bldP spid="3" grpId="0" animBg="1"/>
      <p:bldP spid="3" grpId="1" animBg="1"/>
      <p:bldP spid="11" grpId="0" animBg="1"/>
      <p:bldP spid="11" grpId="1" animBg="1"/>
      <p:bldP spid="16" grpId="0" build="p">
        <p:tmplLst>
          <p:tmpl lvl="1">
            <p:tnLst>
              <p:par>
                <p:cTn presetID="26" presetClass="emph" presetSubtype="0" fill="hold" nodeType="withEffect">
                  <p:stCondLst>
                    <p:cond delay="1500"/>
                  </p:stCondLst>
                  <p:iterate type="lt">
                    <p:tmPct val="10000"/>
                  </p:iterate>
                  <p:childTnLst>
                    <p:animEffect transition="out" filter="fade">
                      <p:cBhvr>
                        <p:cTn dur="500" tmFilter="0, 0; .2, .5; .8, .5; 1, 0"/>
                        <p:tgtEl>
                          <p:spTgt spid="16"/>
                        </p:tgtEl>
                      </p:cBhvr>
                    </p:animEffect>
                    <p:animScale>
                      <p:cBhvr>
                        <p:cTn dur="250" autoRev="1" fill="hold"/>
                        <p:tgtEl>
                          <p:spTgt spid="16"/>
                        </p:tgtEl>
                      </p:cBhvr>
                      <p:by x="105000" y="105000"/>
                    </p:animScale>
                  </p:childTnLst>
                </p:cTn>
              </p:par>
            </p:tnLst>
          </p:tmpl>
        </p:tmplLst>
      </p:bldP>
      <p:bldP spid="16" grpId="1" build="p">
        <p:tmplLst>
          <p:tmpl lvl="1">
            <p:tnLst>
              <p:par>
                <p:cTn presetID="26" presetClass="emph" presetSubtype="0" fill="hold" nodeType="withEffect">
                  <p:stCondLst>
                    <p:cond delay="2000"/>
                  </p:stCondLst>
                  <p:iterate type="lt">
                    <p:tmPct val="10000"/>
                  </p:iterate>
                  <p:childTnLst>
                    <p:animEffect transition="out" filter="fade">
                      <p:cBhvr>
                        <p:cTn dur="500" tmFilter="0, 0; .2, .5; .8, .5; 1, 0"/>
                        <p:tgtEl>
                          <p:spTgt spid="16"/>
                        </p:tgtEl>
                      </p:cBhvr>
                    </p:animEffect>
                    <p:animScale>
                      <p:cBhvr>
                        <p:cTn dur="250" autoRev="1" fill="hold"/>
                        <p:tgtEl>
                          <p:spTgt spid="16"/>
                        </p:tgtEl>
                      </p:cBhvr>
                      <p:by x="105000" y="105000"/>
                    </p:animScale>
                  </p:childTnLst>
                </p:cTn>
              </p:par>
            </p:tnLst>
          </p:tmpl>
        </p:tmplLst>
      </p:bldP>
      <p:bldP spid="16" grpId="2" build="p">
        <p:tmplLst>
          <p:tmpl lvl="1">
            <p:tnLst>
              <p:par>
                <p:cTn presetID="10" presetClass="entr" presetSubtype="0" fill="hold" nodeType="withEffect">
                  <p:stCondLst>
                    <p:cond delay="1000"/>
                  </p:stCondLst>
                  <p:iterate type="lt">
                    <p:tmPct val="0"/>
                  </p:iterate>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6" grpId="3" build="p">
        <p:tmplLst>
          <p:tmpl lvl="1">
            <p:tnLst>
              <p:par>
                <p:cTn presetID="26" presetClass="emph" presetSubtype="0" fill="hold" nodeType="withEffect">
                  <p:stCondLst>
                    <p:cond delay="2500"/>
                  </p:stCondLst>
                  <p:iterate type="lt">
                    <p:tmPct val="10000"/>
                  </p:iterate>
                  <p:childTnLst>
                    <p:animEffect transition="out" filter="fade">
                      <p:cBhvr>
                        <p:cTn dur="500" tmFilter="0, 0; .2, .5; .8, .5; 1, 0"/>
                        <p:tgtEl>
                          <p:spTgt spid="16"/>
                        </p:tgtEl>
                      </p:cBhvr>
                    </p:animEffect>
                    <p:animScale>
                      <p:cBhvr>
                        <p:cTn dur="250" autoRev="1" fill="hold"/>
                        <p:tgtEl>
                          <p:spTgt spid="16"/>
                        </p:tgtEl>
                      </p:cBhvr>
                      <p:by x="105000" y="105000"/>
                    </p:animScale>
                  </p:childTnLst>
                </p:cTn>
              </p:par>
            </p:tnLst>
          </p:tmpl>
        </p:tmplLst>
      </p:bldP>
      <p:bldP spid="16" grpId="4" build="p">
        <p:tmplLst>
          <p:tmpl lvl="1">
            <p:tnLst>
              <p:par>
                <p:cTn presetID="10" presetClass="exit" presetSubtype="0" fill="hold" nodeType="withEffect">
                  <p:stCondLst>
                    <p:cond delay="3750"/>
                  </p:stCondLst>
                  <p:iterate type="lt">
                    <p:tmPct val="0"/>
                  </p:iterate>
                  <p:childTnLst>
                    <p:animEffect transition="out" filter="fade">
                      <p:cBhvr>
                        <p:cTn dur="500"/>
                        <p:tgtEl>
                          <p:spTgt spid="16"/>
                        </p:tgtEl>
                      </p:cBhvr>
                    </p:animEffect>
                    <p:set>
                      <p:cBhvr>
                        <p:cTn dur="1" fill="hold">
                          <p:stCondLst>
                            <p:cond delay="499"/>
                          </p:stCondLst>
                        </p:cTn>
                        <p:tgtEl>
                          <p:spTgt spid="16"/>
                        </p:tgtEl>
                        <p:attrNameLst>
                          <p:attrName>style.visibility</p:attrName>
                        </p:attrNameLst>
                      </p:cBhvr>
                      <p:to>
                        <p:strVal val="hidden"/>
                      </p:to>
                    </p:set>
                  </p:childTnLst>
                </p:cTn>
              </p:par>
            </p:tnLst>
          </p:tmpl>
        </p:tmplLst>
      </p:bldP>
      <p:bldP spid="17" grpId="0" build="p">
        <p:tmplLst>
          <p:tmpl lvl="1">
            <p:tnLst>
              <p:par>
                <p:cTn presetID="10" presetClass="entr" presetSubtype="0" fill="hold" nodeType="withEffect">
                  <p:stCondLst>
                    <p:cond delay="1500"/>
                  </p:stCondLst>
                  <p:iterate type="lt">
                    <p:tmPct val="0"/>
                  </p:iterate>
                  <p:childTnLst>
                    <p:set>
                      <p:cBhvr>
                        <p:cTn dur="1" fill="hold">
                          <p:stCondLst>
                            <p:cond delay="0"/>
                          </p:stCondLst>
                        </p:cTn>
                        <p:tgtEl>
                          <p:spTgt spid="17"/>
                        </p:tgtEl>
                        <p:attrNameLst>
                          <p:attrName>style.visibility</p:attrName>
                        </p:attrNameLst>
                      </p:cBhvr>
                      <p:to>
                        <p:strVal val="visible"/>
                      </p:to>
                    </p:set>
                    <p:animEffect transition="in" filter="fade">
                      <p:cBhvr>
                        <p:cTn dur="500"/>
                        <p:tgtEl>
                          <p:spTgt spid="17"/>
                        </p:tgtEl>
                      </p:cBhvr>
                    </p:animEffect>
                  </p:childTnLst>
                </p:cTn>
              </p:par>
            </p:tnLst>
          </p:tmpl>
        </p:tmplLst>
      </p:bldP>
      <p:bldP spid="17" grpId="1" build="p">
        <p:tmplLst>
          <p:tmpl lvl="1">
            <p:tnLst>
              <p:par>
                <p:cTn presetID="26" presetClass="emph" presetSubtype="0" fill="hold" nodeType="withEffect">
                  <p:stCondLst>
                    <p:cond delay="2000"/>
                  </p:stCondLst>
                  <p:iterate type="lt">
                    <p:tmPct val="10000"/>
                  </p:iterate>
                  <p:childTnLst>
                    <p:animEffect transition="out" filter="fade">
                      <p:cBhvr>
                        <p:cTn dur="500" tmFilter="0, 0; .2, .5; .8, .5; 1, 0"/>
                        <p:tgtEl>
                          <p:spTgt spid="17"/>
                        </p:tgtEl>
                      </p:cBhvr>
                    </p:animEffect>
                    <p:animScale>
                      <p:cBhvr>
                        <p:cTn dur="250" autoRev="1" fill="hold"/>
                        <p:tgtEl>
                          <p:spTgt spid="17"/>
                        </p:tgtEl>
                      </p:cBhvr>
                      <p:by x="105000" y="105000"/>
                    </p:animScale>
                  </p:childTnLst>
                </p:cTn>
              </p:par>
            </p:tnLst>
          </p:tmpl>
        </p:tmplLst>
      </p:bldP>
      <p:bldP spid="17" grpId="2" build="p">
        <p:tmplLst>
          <p:tmpl lvl="1">
            <p:tnLst>
              <p:par>
                <p:cTn presetID="26" presetClass="emph" presetSubtype="0" fill="hold" nodeType="withEffect">
                  <p:stCondLst>
                    <p:cond delay="2500"/>
                  </p:stCondLst>
                  <p:iterate type="lt">
                    <p:tmPct val="10000"/>
                  </p:iterate>
                  <p:childTnLst>
                    <p:animEffect transition="out" filter="fade">
                      <p:cBhvr>
                        <p:cTn dur="500" tmFilter="0, 0; .2, .5; .8, .5; 1, 0"/>
                        <p:tgtEl>
                          <p:spTgt spid="17"/>
                        </p:tgtEl>
                      </p:cBhvr>
                    </p:animEffect>
                    <p:animScale>
                      <p:cBhvr>
                        <p:cTn dur="250" autoRev="1" fill="hold"/>
                        <p:tgtEl>
                          <p:spTgt spid="17"/>
                        </p:tgtEl>
                      </p:cBhvr>
                      <p:by x="105000" y="105000"/>
                    </p:animScale>
                  </p:childTnLst>
                </p:cTn>
              </p:par>
            </p:tnLst>
          </p:tmpl>
        </p:tmplLst>
      </p:bldP>
      <p:bldP spid="17" grpId="3" build="p">
        <p:tmplLst>
          <p:tmpl lvl="1">
            <p:tnLst>
              <p:par>
                <p:cTn presetID="26" presetClass="emph" presetSubtype="0" fill="hold" nodeType="withEffect">
                  <p:stCondLst>
                    <p:cond delay="3000"/>
                  </p:stCondLst>
                  <p:iterate type="lt">
                    <p:tmPct val="10000"/>
                  </p:iterate>
                  <p:childTnLst>
                    <p:animEffect transition="out" filter="fade">
                      <p:cBhvr>
                        <p:cTn dur="500" tmFilter="0, 0; .2, .5; .8, .5; 1, 0"/>
                        <p:tgtEl>
                          <p:spTgt spid="17"/>
                        </p:tgtEl>
                      </p:cBhvr>
                    </p:animEffect>
                    <p:animScale>
                      <p:cBhvr>
                        <p:cTn dur="250" autoRev="1" fill="hold"/>
                        <p:tgtEl>
                          <p:spTgt spid="17"/>
                        </p:tgtEl>
                      </p:cBhvr>
                      <p:by x="105000" y="105000"/>
                    </p:animScale>
                  </p:childTnLst>
                </p:cTn>
              </p:par>
            </p:tnLst>
          </p:tmpl>
        </p:tmplLst>
      </p:bldP>
      <p:bldP spid="17" grpId="4" build="p">
        <p:tmplLst>
          <p:tmpl lvl="1">
            <p:tnLst>
              <p:par>
                <p:cTn presetID="10" presetClass="exit" presetSubtype="0" fill="hold" nodeType="withEffect">
                  <p:stCondLst>
                    <p:cond delay="4250"/>
                  </p:stCondLst>
                  <p:iterate type="lt">
                    <p:tmPct val="0"/>
                  </p:iterate>
                  <p:childTnLst>
                    <p:animEffect transition="out" filter="fade">
                      <p:cBhvr>
                        <p:cTn dur="500"/>
                        <p:tgtEl>
                          <p:spTgt spid="17"/>
                        </p:tgtEl>
                      </p:cBhvr>
                    </p:animEffect>
                    <p:set>
                      <p:cBhvr>
                        <p:cTn dur="1" fill="hold">
                          <p:stCondLst>
                            <p:cond delay="499"/>
                          </p:stCondLst>
                        </p:cTn>
                        <p:tgtEl>
                          <p:spTgt spid="17"/>
                        </p:tgtEl>
                        <p:attrNameLst>
                          <p:attrName>style.visibility</p:attrName>
                        </p:attrNameLst>
                      </p:cBhvr>
                      <p:to>
                        <p:strVal val="hidden"/>
                      </p:to>
                    </p:set>
                  </p:childTnLst>
                </p:cTn>
              </p:par>
            </p:tnLst>
          </p:tmpl>
        </p:tmplLst>
      </p:bldP>
      <p:bldP spid="18" grpId="0"/>
      <p:bldP spid="18" grpId="1"/>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813F0-7BBB-445F-A05D-1089F71F9B3B}"/>
              </a:ext>
            </a:extLst>
          </p:cNvPr>
          <p:cNvSpPr>
            <a:spLocks noGrp="1"/>
          </p:cNvSpPr>
          <p:nvPr>
            <p:ph type="title"/>
          </p:nvPr>
        </p:nvSpPr>
        <p:spPr>
          <a:xfrm>
            <a:off x="838200" y="365129"/>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500005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Variation 2">
    <p:spTree>
      <p:nvGrpSpPr>
        <p:cNvPr id="1" name=""/>
        <p:cNvGrpSpPr/>
        <p:nvPr/>
      </p:nvGrpSpPr>
      <p:grpSpPr>
        <a:xfrm>
          <a:off x="0" y="0"/>
          <a:ext cx="0" cy="0"/>
          <a:chOff x="0" y="0"/>
          <a:chExt cx="0" cy="0"/>
        </a:xfrm>
      </p:grpSpPr>
      <p:pic>
        <p:nvPicPr>
          <p:cNvPr id="12" name="Picture 11" descr="A picture containing drawing&#10;&#10;Description automatically generated">
            <a:extLst>
              <a:ext uri="{FF2B5EF4-FFF2-40B4-BE49-F238E27FC236}">
                <a16:creationId xmlns:a16="http://schemas.microsoft.com/office/drawing/2014/main" id="{BD7687A5-EFC3-2343-90D0-C1F9DD98AA3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30810" y="4996208"/>
            <a:ext cx="3461190" cy="1213664"/>
          </a:xfrm>
          <a:prstGeom prst="rect">
            <a:avLst/>
          </a:prstGeom>
        </p:spPr>
      </p:pic>
      <p:sp>
        <p:nvSpPr>
          <p:cNvPr id="17" name="Text Placeholder 25">
            <a:extLst>
              <a:ext uri="{FF2B5EF4-FFF2-40B4-BE49-F238E27FC236}">
                <a16:creationId xmlns:a16="http://schemas.microsoft.com/office/drawing/2014/main" id="{2646791E-A8FE-9442-937B-614F1EF3086F}"/>
              </a:ext>
            </a:extLst>
          </p:cNvPr>
          <p:cNvSpPr>
            <a:spLocks noGrp="1"/>
          </p:cNvSpPr>
          <p:nvPr>
            <p:ph type="body" sz="quarter" idx="10" hasCustomPrompt="1"/>
          </p:nvPr>
        </p:nvSpPr>
        <p:spPr>
          <a:xfrm>
            <a:off x="669247" y="5594351"/>
            <a:ext cx="7516813" cy="456826"/>
          </a:xfrm>
          <a:prstGeom prst="rect">
            <a:avLst/>
          </a:prstGeom>
        </p:spPr>
        <p:txBody>
          <a:bodyPr/>
          <a:lstStyle>
            <a:lvl1pPr marL="0" indent="0">
              <a:buNone/>
              <a:defRPr sz="2200" b="1">
                <a:latin typeface="Arial" panose="020B0604020202020204" pitchFamily="34" charset="0"/>
                <a:cs typeface="Arial" panose="020B0604020202020204" pitchFamily="34" charset="0"/>
              </a:defRPr>
            </a:lvl1pPr>
          </a:lstStyle>
          <a:p>
            <a:pPr lvl="0"/>
            <a:r>
              <a:rPr lang="en-US" dirty="0"/>
              <a:t>Presenter Name Goes Here</a:t>
            </a:r>
          </a:p>
        </p:txBody>
      </p:sp>
      <p:sp>
        <p:nvSpPr>
          <p:cNvPr id="18" name="Text Placeholder 31">
            <a:extLst>
              <a:ext uri="{FF2B5EF4-FFF2-40B4-BE49-F238E27FC236}">
                <a16:creationId xmlns:a16="http://schemas.microsoft.com/office/drawing/2014/main" id="{4833FBAA-2938-DB40-A34F-DD1ABAFC4986}"/>
              </a:ext>
            </a:extLst>
          </p:cNvPr>
          <p:cNvSpPr>
            <a:spLocks noGrp="1"/>
          </p:cNvSpPr>
          <p:nvPr>
            <p:ph type="body" sz="quarter" idx="11" hasCustomPrompt="1"/>
          </p:nvPr>
        </p:nvSpPr>
        <p:spPr>
          <a:xfrm>
            <a:off x="669247" y="6104872"/>
            <a:ext cx="7624763" cy="577850"/>
          </a:xfrm>
          <a:prstGeom prst="rect">
            <a:avLst/>
          </a:prstGeom>
        </p:spPr>
        <p:txBody>
          <a:bodyPr/>
          <a:lstStyle>
            <a:lvl1pPr marL="0" indent="0">
              <a:spcBef>
                <a:spcPts val="0"/>
              </a:spcBef>
              <a:buNone/>
              <a:defRPr sz="1800">
                <a:latin typeface="Arial" panose="020B0604020202020204" pitchFamily="34" charset="0"/>
                <a:cs typeface="Arial" panose="020B0604020202020204" pitchFamily="34" charset="0"/>
              </a:defRPr>
            </a:lvl1pPr>
          </a:lstStyle>
          <a:p>
            <a:pPr lvl="0"/>
            <a:r>
              <a:rPr lang="en-US" sz="1800" dirty="0">
                <a:latin typeface="Arial" panose="020B0604020202020204" pitchFamily="34" charset="0"/>
                <a:cs typeface="Arial" panose="020B0604020202020204" pitchFamily="34" charset="0"/>
              </a:rPr>
              <a:t>Oklahoma State Department of Health</a:t>
            </a:r>
          </a:p>
          <a:p>
            <a:pPr lvl="0"/>
            <a:r>
              <a:rPr lang="en-US" sz="1800" dirty="0">
                <a:latin typeface="Arial" panose="020B0604020202020204" pitchFamily="34" charset="0"/>
                <a:cs typeface="Arial" panose="020B0604020202020204" pitchFamily="34" charset="0"/>
              </a:rPr>
              <a:t>Injury Prevention Service</a:t>
            </a:r>
            <a:endParaRPr lang="en-US" dirty="0"/>
          </a:p>
        </p:txBody>
      </p:sp>
      <p:pic>
        <p:nvPicPr>
          <p:cNvPr id="19" name="Picture 18" descr="A picture containing computer&#10;&#10;Description automatically generated">
            <a:extLst>
              <a:ext uri="{FF2B5EF4-FFF2-40B4-BE49-F238E27FC236}">
                <a16:creationId xmlns:a16="http://schemas.microsoft.com/office/drawing/2014/main" id="{FDC05A5D-29EE-B14A-9D04-3501A79EC60C}"/>
              </a:ext>
            </a:extLst>
          </p:cNvPr>
          <p:cNvPicPr>
            <a:picLocks/>
          </p:cNvPicPr>
          <p:nvPr userDrawn="1"/>
        </p:nvPicPr>
        <p:blipFill>
          <a:blip r:embed="rId3" cstate="email">
            <a:extLst>
              <a:ext uri="{28A0092B-C50C-407E-A947-70E740481C1C}">
                <a14:useLocalDpi xmlns:a14="http://schemas.microsoft.com/office/drawing/2010/main"/>
              </a:ext>
            </a:extLst>
          </a:blip>
          <a:stretch>
            <a:fillRect/>
          </a:stretch>
        </p:blipFill>
        <p:spPr>
          <a:xfrm>
            <a:off x="301752" y="5221224"/>
            <a:ext cx="320040" cy="320511"/>
          </a:xfrm>
          <a:prstGeom prst="rect">
            <a:avLst/>
          </a:prstGeom>
        </p:spPr>
      </p:pic>
      <p:sp>
        <p:nvSpPr>
          <p:cNvPr id="4" name="Picture Placeholder 3">
            <a:extLst>
              <a:ext uri="{FF2B5EF4-FFF2-40B4-BE49-F238E27FC236}">
                <a16:creationId xmlns:a16="http://schemas.microsoft.com/office/drawing/2014/main" id="{0D52BC06-06BB-E943-ABAD-4C022D5AC9E4}"/>
              </a:ext>
            </a:extLst>
          </p:cNvPr>
          <p:cNvSpPr>
            <a:spLocks noGrp="1"/>
          </p:cNvSpPr>
          <p:nvPr>
            <p:ph type="pic" sz="quarter" idx="12"/>
          </p:nvPr>
        </p:nvSpPr>
        <p:spPr>
          <a:xfrm>
            <a:off x="0" y="0"/>
            <a:ext cx="12188952" cy="5029200"/>
          </a:xfrm>
          <a:prstGeom prst="rect">
            <a:avLst/>
          </a:prstGeom>
        </p:spPr>
        <p:txBody>
          <a:bodyPr/>
          <a:lstStyle/>
          <a:p>
            <a:endParaRPr lang="en-US" dirty="0"/>
          </a:p>
        </p:txBody>
      </p:sp>
      <p:sp>
        <p:nvSpPr>
          <p:cNvPr id="3" name="Text Placeholder 2">
            <a:extLst>
              <a:ext uri="{FF2B5EF4-FFF2-40B4-BE49-F238E27FC236}">
                <a16:creationId xmlns:a16="http://schemas.microsoft.com/office/drawing/2014/main" id="{32040C0D-ABBE-0044-B039-87777D477FB8}"/>
              </a:ext>
            </a:extLst>
          </p:cNvPr>
          <p:cNvSpPr>
            <a:spLocks noGrp="1"/>
          </p:cNvSpPr>
          <p:nvPr>
            <p:ph type="body" sz="quarter" idx="13" hasCustomPrompt="1"/>
          </p:nvPr>
        </p:nvSpPr>
        <p:spPr>
          <a:xfrm>
            <a:off x="660400" y="5110163"/>
            <a:ext cx="7973568" cy="468312"/>
          </a:xfrm>
          <a:prstGeom prst="rect">
            <a:avLst/>
          </a:prstGeom>
        </p:spPr>
        <p:txBody>
          <a:bodyPr/>
          <a:lstStyle>
            <a:lvl1pPr marL="0" indent="0">
              <a:buFontTx/>
              <a:buNone/>
              <a:defRPr sz="3000" b="1" i="0">
                <a:solidFill>
                  <a:srgbClr val="0A66A6"/>
                </a:solidFill>
                <a:latin typeface="Arial" panose="020B0604020202020204" pitchFamily="34" charset="0"/>
                <a:cs typeface="Arial" panose="020B0604020202020204" pitchFamily="34" charset="0"/>
              </a:defRPr>
            </a:lvl1pPr>
          </a:lstStyle>
          <a:p>
            <a:pPr lvl="0"/>
            <a:r>
              <a:rPr lang="en-US" dirty="0"/>
              <a:t>Title Goes Here</a:t>
            </a:r>
          </a:p>
        </p:txBody>
      </p:sp>
    </p:spTree>
    <p:extLst>
      <p:ext uri="{BB962C8B-B14F-4D97-AF65-F5344CB8AC3E}">
        <p14:creationId xmlns:p14="http://schemas.microsoft.com/office/powerpoint/2010/main" val="1669966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749808" y="384048"/>
            <a:ext cx="10865224" cy="646099"/>
          </a:xfrm>
          <a:prstGeom prst="rect">
            <a:avLst/>
          </a:prstGeom>
        </p:spPr>
        <p:txBody>
          <a:bodyPr>
            <a:noAutofit/>
          </a:bodyPr>
          <a:lstStyle>
            <a:lvl1pPr>
              <a:defRPr sz="3400" u="none" baseline="0"/>
            </a:lvl1pPr>
          </a:lstStyle>
          <a:p>
            <a:r>
              <a:rPr lang="en-US" dirty="0"/>
              <a:t>Content Page — Insert Title Here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761383" y="1332793"/>
            <a:ext cx="10869705" cy="4764101"/>
          </a:xfrm>
          <a:prstGeom prst="rect">
            <a:avLst/>
          </a:prstGeom>
        </p:spPr>
        <p:txBody>
          <a:bodyPr>
            <a:noAutofit/>
          </a:bodyPr>
          <a:lstStyle>
            <a:lvl1pPr marL="228600" indent="-228600">
              <a:buFont typeface="Wingdings" pitchFamily="2" charset="2"/>
              <a:buChar char="§"/>
              <a:defRPr sz="1800" u="none" baseline="0">
                <a:latin typeface="+mj-lt"/>
              </a:defRPr>
            </a:lvl1pPr>
            <a:lvl2pPr marL="439200" indent="-177800">
              <a:buFont typeface="Wingdings" pitchFamily="2" charset="2"/>
              <a:buChar char="§"/>
              <a:defRPr sz="1600" u="none" baseline="0">
                <a:latin typeface="+mj-lt"/>
              </a:defRPr>
            </a:lvl2pPr>
            <a:lvl3pPr marL="666750" indent="-230188">
              <a:buFont typeface="Wingdings" pitchFamily="2" charset="2"/>
              <a:buChar char="§"/>
              <a:defRPr sz="1600" u="none" baseline="0">
                <a:latin typeface="+mj-lt"/>
              </a:defRPr>
            </a:lvl3pPr>
            <a:lvl4pPr marL="890588" indent="-223838">
              <a:buFont typeface="Wingdings" pitchFamily="2" charset="2"/>
              <a:buChar char="§"/>
              <a:defRPr sz="1600" u="none" baseline="0">
                <a:latin typeface="+mj-lt"/>
              </a:defRPr>
            </a:lvl4pPr>
            <a:lvl5pPr marL="1116013" indent="-225425">
              <a:buFont typeface="Wingdings" pitchFamily="2" charset="2"/>
              <a:buChar char="§"/>
              <a:defRPr sz="1600" u="none" baseline="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descr="A picture containing computer&#10;&#10;Description automatically generated">
            <a:extLst>
              <a:ext uri="{FF2B5EF4-FFF2-40B4-BE49-F238E27FC236}">
                <a16:creationId xmlns:a16="http://schemas.microsoft.com/office/drawing/2014/main" id="{7E08930F-C237-D149-85D9-25D01577AD4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623" y="539496"/>
            <a:ext cx="320040" cy="320040"/>
          </a:xfrm>
          <a:prstGeom prst="rect">
            <a:avLst/>
          </a:prstGeom>
        </p:spPr>
      </p:pic>
      <p:sp>
        <p:nvSpPr>
          <p:cNvPr id="5" name="Footer Placeholder 9">
            <a:extLst>
              <a:ext uri="{FF2B5EF4-FFF2-40B4-BE49-F238E27FC236}">
                <a16:creationId xmlns:a16="http://schemas.microsoft.com/office/drawing/2014/main" id="{C7C44F5C-02A4-4B48-9989-7A5F236894DA}"/>
              </a:ext>
            </a:extLst>
          </p:cNvPr>
          <p:cNvSpPr>
            <a:spLocks noGrp="1"/>
          </p:cNvSpPr>
          <p:nvPr>
            <p:ph type="ftr" sz="quarter" idx="13"/>
          </p:nvPr>
        </p:nvSpPr>
        <p:spPr>
          <a:xfrm>
            <a:off x="721358" y="6378575"/>
            <a:ext cx="8458199" cy="198338"/>
          </a:xfrm>
          <a:prstGeom prst="rect">
            <a:avLst/>
          </a:prstGeom>
        </p:spPr>
        <p:txBody>
          <a:bodyPr/>
          <a:lstStyle>
            <a:lvl1pPr>
              <a:defRPr sz="1200"/>
            </a:lvl1pPr>
          </a:lstStyle>
          <a:p>
            <a:r>
              <a:rPr lang="en-US" dirty="0"/>
              <a:t>Oklahoma State Department of Health | Presentation Title | Date </a:t>
            </a:r>
          </a:p>
        </p:txBody>
      </p:sp>
      <p:pic>
        <p:nvPicPr>
          <p:cNvPr id="6" name="Picture 5" descr="A picture containing drawing&#10;&#10;Description automatically generated">
            <a:extLst>
              <a:ext uri="{FF2B5EF4-FFF2-40B4-BE49-F238E27FC236}">
                <a16:creationId xmlns:a16="http://schemas.microsoft.com/office/drawing/2014/main" id="{AE7733A6-8E63-B64C-B28B-865603292269}"/>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42" t="11695" r="68265" b="11288"/>
          <a:stretch/>
        </p:blipFill>
        <p:spPr>
          <a:xfrm>
            <a:off x="335280" y="6268720"/>
            <a:ext cx="477519" cy="467360"/>
          </a:xfrm>
          <a:prstGeom prst="rect">
            <a:avLst/>
          </a:prstGeom>
        </p:spPr>
      </p:pic>
    </p:spTree>
    <p:extLst>
      <p:ext uri="{BB962C8B-B14F-4D97-AF65-F5344CB8AC3E}">
        <p14:creationId xmlns:p14="http://schemas.microsoft.com/office/powerpoint/2010/main" val="4139258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it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420259" y="1426464"/>
            <a:ext cx="5384800" cy="4351338"/>
          </a:xfrm>
          <a:prstGeom prst="rect">
            <a:avLst/>
          </a:prstGeom>
        </p:spPr>
        <p:txBody>
          <a:bodyPr>
            <a:noAutofit/>
          </a:bodyPr>
          <a:lstStyle>
            <a:lvl1pPr marL="228600" indent="-228600">
              <a:buFont typeface="Wingdings" pitchFamily="2" charset="2"/>
              <a:buChar char="§"/>
              <a:defRPr sz="1800" b="1"/>
            </a:lvl1pPr>
            <a:lvl2pPr marL="439200" indent="-177800">
              <a:buFont typeface="Wingdings" pitchFamily="2" charset="2"/>
              <a:buChar char="§"/>
              <a:defRPr sz="1600"/>
            </a:lvl2pPr>
            <a:lvl3pPr marL="666750" indent="-230188">
              <a:buFont typeface="Wingdings" pitchFamily="2" charset="2"/>
              <a:buChar char="§"/>
              <a:defRPr sz="1600"/>
            </a:lvl3pPr>
            <a:lvl4pPr marL="890588" indent="-223838">
              <a:buFont typeface="Wingdings" pitchFamily="2" charset="2"/>
              <a:buChar char="§"/>
              <a:defRPr sz="1600"/>
            </a:lvl4pPr>
            <a:lvl5pPr marL="1116013" indent="-225425">
              <a:buFont typeface="Wingdings" pitchFamily="2" charset="2"/>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E17D3AE5-ADF3-8D43-871F-66ED09FE858D}"/>
              </a:ext>
            </a:extLst>
          </p:cNvPr>
          <p:cNvSpPr>
            <a:spLocks noGrp="1"/>
          </p:cNvSpPr>
          <p:nvPr>
            <p:ph idx="13"/>
          </p:nvPr>
        </p:nvSpPr>
        <p:spPr>
          <a:xfrm>
            <a:off x="6172200" y="1426464"/>
            <a:ext cx="5384800" cy="4351338"/>
          </a:xfrm>
          <a:prstGeom prst="rect">
            <a:avLst/>
          </a:prstGeom>
        </p:spPr>
        <p:txBody>
          <a:bodyPr>
            <a:noAutofit/>
          </a:bodyPr>
          <a:lstStyle>
            <a:lvl1pPr marL="228600" indent="-228600">
              <a:buFont typeface="Wingdings" pitchFamily="2" charset="2"/>
              <a:buChar char="§"/>
              <a:defRPr sz="1800" b="1"/>
            </a:lvl1pPr>
            <a:lvl2pPr marL="439200" indent="-177800">
              <a:buFont typeface="Wingdings" pitchFamily="2" charset="2"/>
              <a:buChar char="§"/>
              <a:defRPr sz="1600"/>
            </a:lvl2pPr>
            <a:lvl3pPr marL="666750" indent="-230188">
              <a:buFont typeface="Wingdings" pitchFamily="2" charset="2"/>
              <a:buChar char="§"/>
              <a:defRPr sz="1600"/>
            </a:lvl3pPr>
            <a:lvl4pPr marL="890588" indent="-223838">
              <a:buFont typeface="Wingdings" pitchFamily="2" charset="2"/>
              <a:buChar char="§"/>
              <a:defRPr sz="1600"/>
            </a:lvl4pPr>
            <a:lvl5pPr marL="1116013" indent="-225425">
              <a:buFont typeface="Wingdings" pitchFamily="2" charset="2"/>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picture containing computer&#10;&#10;Description automatically generated">
            <a:extLst>
              <a:ext uri="{FF2B5EF4-FFF2-40B4-BE49-F238E27FC236}">
                <a16:creationId xmlns:a16="http://schemas.microsoft.com/office/drawing/2014/main" id="{644B4084-25B4-2F4C-A84C-4E619869004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623" y="536136"/>
            <a:ext cx="320040" cy="320040"/>
          </a:xfrm>
          <a:prstGeom prst="rect">
            <a:avLst/>
          </a:prstGeom>
        </p:spPr>
      </p:pic>
      <p:cxnSp>
        <p:nvCxnSpPr>
          <p:cNvPr id="5" name="Straight Connector 4">
            <a:extLst>
              <a:ext uri="{FF2B5EF4-FFF2-40B4-BE49-F238E27FC236}">
                <a16:creationId xmlns:a16="http://schemas.microsoft.com/office/drawing/2014/main" id="{D9FF11B0-41AB-544C-938D-D32B4C18C128}"/>
              </a:ext>
            </a:extLst>
          </p:cNvPr>
          <p:cNvCxnSpPr/>
          <p:nvPr userDrawn="1"/>
        </p:nvCxnSpPr>
        <p:spPr>
          <a:xfrm>
            <a:off x="5984111" y="1435261"/>
            <a:ext cx="0" cy="437523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F18C80BE-9D7E-7B4A-99FD-C7F79E0685A1}"/>
              </a:ext>
            </a:extLst>
          </p:cNvPr>
          <p:cNvSpPr>
            <a:spLocks noGrp="1"/>
          </p:cNvSpPr>
          <p:nvPr>
            <p:ph type="title" hasCustomPrompt="1"/>
          </p:nvPr>
        </p:nvSpPr>
        <p:spPr>
          <a:xfrm>
            <a:off x="749808" y="384048"/>
            <a:ext cx="10865224" cy="646099"/>
          </a:xfrm>
          <a:prstGeom prst="rect">
            <a:avLst/>
          </a:prstGeom>
        </p:spPr>
        <p:txBody>
          <a:bodyPr>
            <a:noAutofit/>
          </a:bodyPr>
          <a:lstStyle>
            <a:lvl1pPr>
              <a:defRPr sz="3400" u="none" baseline="0"/>
            </a:lvl1pPr>
          </a:lstStyle>
          <a:p>
            <a:r>
              <a:rPr lang="en-US" dirty="0"/>
              <a:t>Split Content Page — Insert Title Here</a:t>
            </a:r>
          </a:p>
        </p:txBody>
      </p:sp>
      <p:sp>
        <p:nvSpPr>
          <p:cNvPr id="9" name="Footer Placeholder 9">
            <a:extLst>
              <a:ext uri="{FF2B5EF4-FFF2-40B4-BE49-F238E27FC236}">
                <a16:creationId xmlns:a16="http://schemas.microsoft.com/office/drawing/2014/main" id="{16854562-7D04-4841-B1E5-C86CB0E34466}"/>
              </a:ext>
            </a:extLst>
          </p:cNvPr>
          <p:cNvSpPr>
            <a:spLocks noGrp="1"/>
          </p:cNvSpPr>
          <p:nvPr>
            <p:ph type="ftr" sz="quarter" idx="14"/>
          </p:nvPr>
        </p:nvSpPr>
        <p:spPr>
          <a:xfrm>
            <a:off x="721358" y="6378575"/>
            <a:ext cx="8458199" cy="198338"/>
          </a:xfrm>
          <a:prstGeom prst="rect">
            <a:avLst/>
          </a:prstGeom>
        </p:spPr>
        <p:txBody>
          <a:bodyPr/>
          <a:lstStyle>
            <a:lvl1pPr>
              <a:defRPr sz="1200"/>
            </a:lvl1pPr>
          </a:lstStyle>
          <a:p>
            <a:r>
              <a:rPr lang="en-US" dirty="0"/>
              <a:t>Oklahoma State Department of Health | Presentation Title | Date </a:t>
            </a:r>
          </a:p>
        </p:txBody>
      </p:sp>
      <p:pic>
        <p:nvPicPr>
          <p:cNvPr id="12" name="Picture 11" descr="A picture containing drawing&#10;&#10;Description automatically generated">
            <a:extLst>
              <a:ext uri="{FF2B5EF4-FFF2-40B4-BE49-F238E27FC236}">
                <a16:creationId xmlns:a16="http://schemas.microsoft.com/office/drawing/2014/main" id="{12866C3D-C4DE-0842-B69A-E8C0CA86CB9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42" t="11695" r="68265" b="11288"/>
          <a:stretch/>
        </p:blipFill>
        <p:spPr>
          <a:xfrm>
            <a:off x="335280" y="6268720"/>
            <a:ext cx="477519" cy="467360"/>
          </a:xfrm>
          <a:prstGeom prst="rect">
            <a:avLst/>
          </a:prstGeom>
        </p:spPr>
      </p:pic>
    </p:spTree>
    <p:extLst>
      <p:ext uri="{BB962C8B-B14F-4D97-AF65-F5344CB8AC3E}">
        <p14:creationId xmlns:p14="http://schemas.microsoft.com/office/powerpoint/2010/main" val="1670324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ictur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753034" y="384048"/>
            <a:ext cx="2662518" cy="837374"/>
          </a:xfrm>
          <a:prstGeom prst="rect">
            <a:avLst/>
          </a:prstGeom>
        </p:spPr>
        <p:txBody>
          <a:bodyPr>
            <a:noAutofit/>
          </a:bodyPr>
          <a:lstStyle>
            <a:lvl1pPr>
              <a:lnSpc>
                <a:spcPts val="3000"/>
              </a:lnSpc>
              <a:defRPr sz="2800"/>
            </a:lvl1pPr>
          </a:lstStyle>
          <a:p>
            <a:r>
              <a:rPr lang="en-US" dirty="0"/>
              <a:t>Photo or Graphic Page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739587" y="1475081"/>
            <a:ext cx="2662518" cy="3876849"/>
          </a:xfrm>
          <a:prstGeom prst="rect">
            <a:avLst/>
          </a:prstGeom>
        </p:spPr>
        <p:txBody>
          <a:bodyPr>
            <a:noAutofit/>
          </a:bodyPr>
          <a:lstStyle>
            <a:lvl1pPr marL="228600" indent="-228600">
              <a:buFont typeface="Wingdings" pitchFamily="2" charset="2"/>
              <a:buChar char="§"/>
              <a:defRPr sz="1800" b="1"/>
            </a:lvl1pPr>
            <a:lvl2pPr marL="439200" indent="-177800">
              <a:buFont typeface="Wingdings" pitchFamily="2" charset="2"/>
              <a:buChar char="§"/>
              <a:defRPr sz="1600"/>
            </a:lvl2pPr>
            <a:lvl3pPr marL="666750" indent="-230188">
              <a:buFont typeface="Wingdings" pitchFamily="2" charset="2"/>
              <a:buChar char="§"/>
              <a:defRPr sz="1600"/>
            </a:lvl3pPr>
            <a:lvl4pPr marL="890588" indent="-223838">
              <a:buFont typeface="Wingdings" pitchFamily="2" charset="2"/>
              <a:buChar char="§"/>
              <a:defRPr sz="1600"/>
            </a:lvl4pPr>
            <a:lvl5pPr marL="1116013" indent="-225425">
              <a:buFont typeface="Wingdings" pitchFamily="2" charset="2"/>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 picture containing computer&#10;&#10;Description automatically generated">
            <a:extLst>
              <a:ext uri="{FF2B5EF4-FFF2-40B4-BE49-F238E27FC236}">
                <a16:creationId xmlns:a16="http://schemas.microsoft.com/office/drawing/2014/main" id="{157175C4-AA85-1F41-A031-0E92CEF75E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6228" y="397826"/>
            <a:ext cx="320040" cy="320510"/>
          </a:xfrm>
          <a:prstGeom prst="rect">
            <a:avLst/>
          </a:prstGeom>
        </p:spPr>
      </p:pic>
      <p:pic>
        <p:nvPicPr>
          <p:cNvPr id="6" name="Picture 5" descr="A person sitting at a table&#10;&#10;Description automatically generated">
            <a:extLst>
              <a:ext uri="{FF2B5EF4-FFF2-40B4-BE49-F238E27FC236}">
                <a16:creationId xmlns:a16="http://schemas.microsoft.com/office/drawing/2014/main" id="{77FB56E1-5FEB-8842-8F3B-426695B0A75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993674" y="0"/>
            <a:ext cx="8198326" cy="6858000"/>
          </a:xfrm>
          <a:prstGeom prst="rect">
            <a:avLst/>
          </a:prstGeom>
        </p:spPr>
      </p:pic>
      <p:sp>
        <p:nvSpPr>
          <p:cNvPr id="8" name="Footer Placeholder 9">
            <a:extLst>
              <a:ext uri="{FF2B5EF4-FFF2-40B4-BE49-F238E27FC236}">
                <a16:creationId xmlns:a16="http://schemas.microsoft.com/office/drawing/2014/main" id="{AE01DDAE-EB95-8D40-8E39-AB0BD66D6AE1}"/>
              </a:ext>
            </a:extLst>
          </p:cNvPr>
          <p:cNvSpPr>
            <a:spLocks noGrp="1"/>
          </p:cNvSpPr>
          <p:nvPr>
            <p:ph type="ftr" sz="quarter" idx="13"/>
          </p:nvPr>
        </p:nvSpPr>
        <p:spPr>
          <a:xfrm>
            <a:off x="721358" y="6378575"/>
            <a:ext cx="8458199" cy="198338"/>
          </a:xfrm>
          <a:prstGeom prst="rect">
            <a:avLst/>
          </a:prstGeom>
        </p:spPr>
        <p:txBody>
          <a:bodyPr/>
          <a:lstStyle>
            <a:lvl1pPr>
              <a:defRPr sz="1200"/>
            </a:lvl1pPr>
          </a:lstStyle>
          <a:p>
            <a:r>
              <a:rPr lang="en-US" dirty="0"/>
              <a:t>Oklahoma State Department of Health | Presentation Title | Date </a:t>
            </a:r>
          </a:p>
        </p:txBody>
      </p:sp>
      <p:pic>
        <p:nvPicPr>
          <p:cNvPr id="10" name="Picture 9" descr="A picture containing drawing&#10;&#10;Description automatically generated">
            <a:extLst>
              <a:ext uri="{FF2B5EF4-FFF2-40B4-BE49-F238E27FC236}">
                <a16:creationId xmlns:a16="http://schemas.microsoft.com/office/drawing/2014/main" id="{59E1698B-85A1-A846-948E-6AF69ED9571F}"/>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l="4142" t="11695" r="68265" b="11288"/>
          <a:stretch/>
        </p:blipFill>
        <p:spPr>
          <a:xfrm>
            <a:off x="335280" y="6268720"/>
            <a:ext cx="477519" cy="467360"/>
          </a:xfrm>
          <a:prstGeom prst="rect">
            <a:avLst/>
          </a:prstGeom>
        </p:spPr>
      </p:pic>
    </p:spTree>
    <p:extLst>
      <p:ext uri="{BB962C8B-B14F-4D97-AF65-F5344CB8AC3E}">
        <p14:creationId xmlns:p14="http://schemas.microsoft.com/office/powerpoint/2010/main" val="169629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Large Pictur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C7327E5-E7DA-634E-A846-E494BEF93754}"/>
              </a:ext>
            </a:extLst>
          </p:cNvPr>
          <p:cNvSpPr>
            <a:spLocks noGrp="1"/>
          </p:cNvSpPr>
          <p:nvPr>
            <p:ph type="pic" sz="quarter" idx="14"/>
          </p:nvPr>
        </p:nvSpPr>
        <p:spPr>
          <a:xfrm>
            <a:off x="3962400" y="0"/>
            <a:ext cx="8229600" cy="6858000"/>
          </a:xfrm>
          <a:prstGeom prst="rect">
            <a:avLst/>
          </a:prstGeom>
        </p:spPr>
        <p:txBody>
          <a:bodyPr/>
          <a:lstStyle/>
          <a:p>
            <a:endParaRPr lang="en-US" dirty="0"/>
          </a:p>
        </p:txBody>
      </p:sp>
      <p:sp>
        <p:nvSpPr>
          <p:cNvPr id="2" name="Title 1">
            <a:extLst>
              <a:ext uri="{FF2B5EF4-FFF2-40B4-BE49-F238E27FC236}">
                <a16:creationId xmlns:a16="http://schemas.microsoft.com/office/drawing/2014/main" id="{8725ED16-5137-5246-9F82-8B6BEE4D254F}"/>
              </a:ext>
            </a:extLst>
          </p:cNvPr>
          <p:cNvSpPr>
            <a:spLocks noGrp="1"/>
          </p:cNvSpPr>
          <p:nvPr>
            <p:ph type="title" hasCustomPrompt="1"/>
          </p:nvPr>
        </p:nvSpPr>
        <p:spPr>
          <a:xfrm>
            <a:off x="753034" y="384048"/>
            <a:ext cx="2662518" cy="837374"/>
          </a:xfrm>
          <a:prstGeom prst="rect">
            <a:avLst/>
          </a:prstGeom>
        </p:spPr>
        <p:txBody>
          <a:bodyPr>
            <a:noAutofit/>
          </a:bodyPr>
          <a:lstStyle>
            <a:lvl1pPr>
              <a:lnSpc>
                <a:spcPts val="3000"/>
              </a:lnSpc>
              <a:defRPr sz="2800"/>
            </a:lvl1pPr>
          </a:lstStyle>
          <a:p>
            <a:r>
              <a:rPr lang="en-US" dirty="0"/>
              <a:t>Photo or Graphic Page</a:t>
            </a:r>
          </a:p>
        </p:txBody>
      </p:sp>
      <p:sp>
        <p:nvSpPr>
          <p:cNvPr id="3" name="Content Placeholder 2">
            <a:extLst>
              <a:ext uri="{FF2B5EF4-FFF2-40B4-BE49-F238E27FC236}">
                <a16:creationId xmlns:a16="http://schemas.microsoft.com/office/drawing/2014/main" id="{15782ED0-80F7-D646-AD27-65752926CF99}"/>
              </a:ext>
            </a:extLst>
          </p:cNvPr>
          <p:cNvSpPr>
            <a:spLocks noGrp="1"/>
          </p:cNvSpPr>
          <p:nvPr>
            <p:ph idx="1"/>
          </p:nvPr>
        </p:nvSpPr>
        <p:spPr>
          <a:xfrm>
            <a:off x="739587" y="1475081"/>
            <a:ext cx="2662518" cy="3876849"/>
          </a:xfrm>
          <a:prstGeom prst="rect">
            <a:avLst/>
          </a:prstGeom>
        </p:spPr>
        <p:txBody>
          <a:bodyPr>
            <a:noAutofit/>
          </a:bodyPr>
          <a:lstStyle>
            <a:lvl1pPr marL="228600" indent="-228600">
              <a:buFont typeface="Wingdings" pitchFamily="2" charset="2"/>
              <a:buChar char="§"/>
              <a:defRPr sz="1800" b="1"/>
            </a:lvl1pPr>
            <a:lvl2pPr marL="439200" indent="-177800">
              <a:buFont typeface="Wingdings" pitchFamily="2" charset="2"/>
              <a:buChar char="§"/>
              <a:defRPr sz="1600"/>
            </a:lvl2pPr>
            <a:lvl3pPr marL="666750" indent="-230188">
              <a:buFont typeface="Wingdings" pitchFamily="2" charset="2"/>
              <a:buChar char="§"/>
              <a:defRPr sz="1600"/>
            </a:lvl3pPr>
            <a:lvl4pPr marL="890588" indent="-223838">
              <a:buFont typeface="Wingdings" pitchFamily="2" charset="2"/>
              <a:buChar char="§"/>
              <a:defRPr sz="1600"/>
            </a:lvl4pPr>
            <a:lvl5pPr marL="1116013" indent="-225425">
              <a:buFont typeface="Wingdings" pitchFamily="2" charset="2"/>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A picture containing computer&#10;&#10;Description automatically generated">
            <a:extLst>
              <a:ext uri="{FF2B5EF4-FFF2-40B4-BE49-F238E27FC236}">
                <a16:creationId xmlns:a16="http://schemas.microsoft.com/office/drawing/2014/main" id="{157175C4-AA85-1F41-A031-0E92CEF75E7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56228" y="397826"/>
            <a:ext cx="320040" cy="320510"/>
          </a:xfrm>
          <a:prstGeom prst="rect">
            <a:avLst/>
          </a:prstGeom>
        </p:spPr>
      </p:pic>
      <p:sp>
        <p:nvSpPr>
          <p:cNvPr id="8" name="Footer Placeholder 9">
            <a:extLst>
              <a:ext uri="{FF2B5EF4-FFF2-40B4-BE49-F238E27FC236}">
                <a16:creationId xmlns:a16="http://schemas.microsoft.com/office/drawing/2014/main" id="{F7D61222-0233-D749-9F67-E95603C6099F}"/>
              </a:ext>
            </a:extLst>
          </p:cNvPr>
          <p:cNvSpPr>
            <a:spLocks noGrp="1"/>
          </p:cNvSpPr>
          <p:nvPr>
            <p:ph type="ftr" sz="quarter" idx="13"/>
          </p:nvPr>
        </p:nvSpPr>
        <p:spPr>
          <a:xfrm>
            <a:off x="721358" y="6378575"/>
            <a:ext cx="8458199" cy="198338"/>
          </a:xfrm>
          <a:prstGeom prst="rect">
            <a:avLst/>
          </a:prstGeom>
        </p:spPr>
        <p:txBody>
          <a:bodyPr/>
          <a:lstStyle>
            <a:lvl1pPr>
              <a:defRPr sz="1200"/>
            </a:lvl1pPr>
          </a:lstStyle>
          <a:p>
            <a:r>
              <a:rPr lang="en-US" dirty="0"/>
              <a:t>Oklahoma State Department of Health | Presentation Title | Date </a:t>
            </a:r>
          </a:p>
        </p:txBody>
      </p:sp>
      <p:pic>
        <p:nvPicPr>
          <p:cNvPr id="10" name="Picture 9" descr="A picture containing drawing&#10;&#10;Description automatically generated">
            <a:extLst>
              <a:ext uri="{FF2B5EF4-FFF2-40B4-BE49-F238E27FC236}">
                <a16:creationId xmlns:a16="http://schemas.microsoft.com/office/drawing/2014/main" id="{8C16E68D-A206-D442-9B65-1C7A4F1C5F5E}"/>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4142" t="11695" r="68265" b="11288"/>
          <a:stretch/>
        </p:blipFill>
        <p:spPr>
          <a:xfrm>
            <a:off x="335280" y="6268720"/>
            <a:ext cx="477519" cy="467360"/>
          </a:xfrm>
          <a:prstGeom prst="rect">
            <a:avLst/>
          </a:prstGeom>
        </p:spPr>
      </p:pic>
    </p:spTree>
    <p:extLst>
      <p:ext uri="{BB962C8B-B14F-4D97-AF65-F5344CB8AC3E}">
        <p14:creationId xmlns:p14="http://schemas.microsoft.com/office/powerpoint/2010/main" val="1996473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arge Statem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FD590FB-0E30-3940-8CAB-8373A480E007}"/>
              </a:ext>
            </a:extLst>
          </p:cNvPr>
          <p:cNvSpPr/>
          <p:nvPr userDrawn="1"/>
        </p:nvSpPr>
        <p:spPr>
          <a:xfrm>
            <a:off x="0" y="0"/>
            <a:ext cx="12192000" cy="6858000"/>
          </a:xfrm>
          <a:prstGeom prst="rect">
            <a:avLst/>
          </a:prstGeom>
          <a:solidFill>
            <a:srgbClr val="0A66A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9" name="Text Placeholder 8">
            <a:extLst>
              <a:ext uri="{FF2B5EF4-FFF2-40B4-BE49-F238E27FC236}">
                <a16:creationId xmlns:a16="http://schemas.microsoft.com/office/drawing/2014/main" id="{13B377C7-C83B-E847-9F25-B96720348E01}"/>
              </a:ext>
            </a:extLst>
          </p:cNvPr>
          <p:cNvSpPr>
            <a:spLocks noGrp="1"/>
          </p:cNvSpPr>
          <p:nvPr>
            <p:ph type="body" sz="quarter" idx="14" hasCustomPrompt="1"/>
          </p:nvPr>
        </p:nvSpPr>
        <p:spPr>
          <a:xfrm>
            <a:off x="1192192" y="1041719"/>
            <a:ext cx="10658496" cy="5173883"/>
          </a:xfrm>
          <a:prstGeom prst="rect">
            <a:avLst/>
          </a:prstGeom>
        </p:spPr>
        <p:txBody>
          <a:bodyPr anchor="t">
            <a:noAutofit/>
          </a:bodyPr>
          <a:lstStyle>
            <a:lvl1pPr marL="0" indent="0" algn="l">
              <a:buNone/>
              <a:defRPr sz="6000" b="1">
                <a:solidFill>
                  <a:schemeClr val="bg1"/>
                </a:solidFill>
              </a:defRPr>
            </a:lvl1pPr>
            <a:lvl2pPr marL="261400" indent="0">
              <a:buNone/>
              <a:defRPr/>
            </a:lvl2pPr>
            <a:lvl3pPr marL="436562" indent="0">
              <a:buNone/>
              <a:defRPr/>
            </a:lvl3pPr>
            <a:lvl4pPr marL="666750" indent="0">
              <a:buNone/>
              <a:defRPr/>
            </a:lvl4pPr>
            <a:lvl5pPr marL="890588" indent="0">
              <a:buNone/>
              <a:defRPr/>
            </a:lvl5pPr>
          </a:lstStyle>
          <a:p>
            <a:pPr lvl="0"/>
            <a:r>
              <a:rPr lang="en-US" dirty="0"/>
              <a:t>Add Large Statement Here</a:t>
            </a:r>
          </a:p>
        </p:txBody>
      </p:sp>
      <p:pic>
        <p:nvPicPr>
          <p:cNvPr id="8" name="Picture 7" descr="A close up of a logo&#10;&#10;Description automatically generated">
            <a:extLst>
              <a:ext uri="{FF2B5EF4-FFF2-40B4-BE49-F238E27FC236}">
                <a16:creationId xmlns:a16="http://schemas.microsoft.com/office/drawing/2014/main" id="{64254553-3276-A749-A7DE-D9C7040B87B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20624" y="1276108"/>
            <a:ext cx="555586" cy="572770"/>
          </a:xfrm>
          <a:prstGeom prst="rect">
            <a:avLst/>
          </a:prstGeom>
        </p:spPr>
      </p:pic>
    </p:spTree>
    <p:extLst>
      <p:ext uri="{BB962C8B-B14F-4D97-AF65-F5344CB8AC3E}">
        <p14:creationId xmlns:p14="http://schemas.microsoft.com/office/powerpoint/2010/main" val="1213272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4.jp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8927233"/>
      </p:ext>
    </p:extLst>
  </p:cSld>
  <p:clrMap bg1="lt1" tx1="dk1" bg2="lt2" tx2="dk2" accent1="accent1" accent2="accent2" accent3="accent3" accent4="accent4" accent5="accent5" accent6="accent6" hlink="hlink" folHlink="folHlink"/>
  <p:sldLayoutIdLst>
    <p:sldLayoutId id="2147483663" r:id="rId1"/>
    <p:sldLayoutId id="2147483665" r:id="rId2"/>
    <p:sldLayoutId id="2147483675" r:id="rId3"/>
    <p:sldLayoutId id="2147483706" r:id="rId4"/>
    <p:sldLayoutId id="2147483673" r:id="rId5"/>
    <p:sldLayoutId id="2147483660" r:id="rId6"/>
    <p:sldLayoutId id="2147483661" r:id="rId7"/>
    <p:sldLayoutId id="2147483707" r:id="rId8"/>
    <p:sldLayoutId id="2147483676" r:id="rId9"/>
    <p:sldLayoutId id="2147483677" r:id="rId10"/>
    <p:sldLayoutId id="2147483678" r:id="rId11"/>
    <p:sldLayoutId id="2147483679" r:id="rId12"/>
    <p:sldLayoutId id="2147483662" r:id="rId13"/>
    <p:sldLayoutId id="2147483669" r:id="rId14"/>
    <p:sldLayoutId id="2147483651" r:id="rId15"/>
    <p:sldLayoutId id="2147483670" r:id="rId16"/>
    <p:sldLayoutId id="2147483671" r:id="rId17"/>
    <p:sldLayoutId id="2147483672" r:id="rId18"/>
    <p:sldLayoutId id="2147483674" r:id="rId19"/>
    <p:sldLayoutId id="2147483655" r:id="rId20"/>
  </p:sldLayoutIdLst>
  <p:hf sldNum="0" hdr="0" dt="0"/>
  <p:txStyles>
    <p:titleStyle>
      <a:lvl1pPr algn="l" defTabSz="914400" rtl="0" eaLnBrk="1" latinLnBrk="0" hangingPunct="1">
        <a:lnSpc>
          <a:spcPct val="100000"/>
        </a:lnSpc>
        <a:spcBef>
          <a:spcPct val="0"/>
        </a:spcBef>
        <a:buNone/>
        <a:defRPr sz="2500" b="1" kern="1200">
          <a:solidFill>
            <a:schemeClr val="accent6"/>
          </a:solidFill>
          <a:latin typeface="+mj-lt"/>
          <a:ea typeface="+mj-ea"/>
          <a:cs typeface="+mj-cs"/>
        </a:defRPr>
      </a:lvl1pPr>
    </p:titleStyle>
    <p:bodyStyle>
      <a:lvl1pPr marL="228600" indent="-228600" algn="l" defTabSz="914400" rtl="0" eaLnBrk="1" latinLnBrk="0" hangingPunct="1">
        <a:lnSpc>
          <a:spcPct val="100000"/>
        </a:lnSpc>
        <a:spcBef>
          <a:spcPts val="900"/>
        </a:spcBef>
        <a:buFont typeface="Arial" panose="020B0604020202020204" pitchFamily="34" charset="0"/>
        <a:buChar char="•"/>
        <a:defRPr sz="1500" kern="1200">
          <a:solidFill>
            <a:schemeClr val="tx1"/>
          </a:solidFill>
          <a:latin typeface="+mn-lt"/>
          <a:ea typeface="+mn-ea"/>
          <a:cs typeface="+mn-cs"/>
        </a:defRPr>
      </a:lvl1pPr>
      <a:lvl2pPr marL="439200" indent="-177800"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Arial" panose="020B0604020202020204" pitchFamily="34" charset="0"/>
        <a:buChar char="•"/>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560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[Insert Title Here]</a:t>
            </a:r>
          </a:p>
        </p:txBody>
      </p:sp>
      <p:sp>
        <p:nvSpPr>
          <p:cNvPr id="3" name="Text Placeholder 2"/>
          <p:cNvSpPr>
            <a:spLocks noGrp="1"/>
          </p:cNvSpPr>
          <p:nvPr>
            <p:ph type="body" idx="1"/>
          </p:nvPr>
        </p:nvSpPr>
        <p:spPr>
          <a:xfrm>
            <a:off x="609600" y="1600201"/>
            <a:ext cx="10972800" cy="4191000"/>
          </a:xfrm>
          <a:prstGeom prst="rect">
            <a:avLst/>
          </a:prstGeom>
        </p:spPr>
        <p:txBody>
          <a:bodyPr vert="horz" lIns="91440" tIns="45720" rIns="91440" bIns="45720" rtlCol="0">
            <a:normAutofit/>
          </a:bodyPr>
          <a:lstStyle/>
          <a:p>
            <a:pPr lvl="0"/>
            <a:endParaRPr lang="en-US" dirty="0"/>
          </a:p>
        </p:txBody>
      </p:sp>
    </p:spTree>
    <p:extLst>
      <p:ext uri="{BB962C8B-B14F-4D97-AF65-F5344CB8AC3E}">
        <p14:creationId xmlns:p14="http://schemas.microsoft.com/office/powerpoint/2010/main" val="388826352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354" rtl="0" eaLnBrk="1" latinLnBrk="0" hangingPunct="1">
        <a:spcBef>
          <a:spcPct val="0"/>
        </a:spcBef>
        <a:buNone/>
        <a:defRPr sz="4400" kern="1200" baseline="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712277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21.JP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oklahoma.gov/health/health-education/injury-prevention-service/drug-overdose/county-fact-sheets.html"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4.xml"/><Relationship Id="rId4" Type="http://schemas.openxmlformats.org/officeDocument/2006/relationships/image" Target="../media/image21.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4.xml"/><Relationship Id="rId4" Type="http://schemas.openxmlformats.org/officeDocument/2006/relationships/image" Target="../media/image21.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G"/><Relationship Id="rId1" Type="http://schemas.openxmlformats.org/officeDocument/2006/relationships/slideLayout" Target="../slideLayouts/slideLayout34.xml"/><Relationship Id="rId5" Type="http://schemas.openxmlformats.org/officeDocument/2006/relationships/image" Target="../media/image24.png"/><Relationship Id="rId4" Type="http://schemas.openxmlformats.org/officeDocument/2006/relationships/image" Target="../media/image22.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2.png"/><Relationship Id="rId7" Type="http://schemas.openxmlformats.org/officeDocument/2006/relationships/diagramColors" Target="../diagrams/colors1.xml"/><Relationship Id="rId2" Type="http://schemas.openxmlformats.org/officeDocument/2006/relationships/image" Target="../media/image21.JPG"/><Relationship Id="rId1" Type="http://schemas.openxmlformats.org/officeDocument/2006/relationships/slideLayout" Target="../slideLayouts/slideLayout3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3.PNG"/></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s://okimready.org/prevention/" TargetMode="External"/><Relationship Id="rId1" Type="http://schemas.openxmlformats.org/officeDocument/2006/relationships/slideLayout" Target="../slideLayouts/slideLayout6.xml"/><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20.xml"/><Relationship Id="rId6" Type="http://schemas.openxmlformats.org/officeDocument/2006/relationships/hyperlink" Target="mailto:Lori.Lovett@health.ok.gov" TargetMode="External"/><Relationship Id="rId5" Type="http://schemas.openxmlformats.org/officeDocument/2006/relationships/image" Target="../media/image76.png"/><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4.xml"/><Relationship Id="rId1" Type="http://schemas.openxmlformats.org/officeDocument/2006/relationships/slideLayout" Target="../slideLayouts/slideLayout22.xml"/><Relationship Id="rId4" Type="http://schemas.openxmlformats.org/officeDocument/2006/relationships/image" Target="../media/image80.JPG"/></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9.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1.JPG"/><Relationship Id="rId7" Type="http://schemas.openxmlformats.org/officeDocument/2006/relationships/diagramColors" Target="../diagrams/colors2.xml"/><Relationship Id="rId2" Type="http://schemas.openxmlformats.org/officeDocument/2006/relationships/image" Target="../media/image22.png"/><Relationship Id="rId1" Type="http://schemas.openxmlformats.org/officeDocument/2006/relationships/slideLayout" Target="../slideLayouts/slideLayout3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3.PNG"/></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2.xml"/><Relationship Id="rId4" Type="http://schemas.openxmlformats.org/officeDocument/2006/relationships/image" Target="../media/image94.png"/></Relationships>
</file>

<file path=ppt/slides/_rels/slide6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2.xml"/></Relationships>
</file>

<file path=ppt/slides/_rels/slide6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www.rcorp-ta.org/" TargetMode="Externa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34.xml"/><Relationship Id="rId5" Type="http://schemas.openxmlformats.org/officeDocument/2006/relationships/image" Target="../media/image98.png"/><Relationship Id="rId4" Type="http://schemas.openxmlformats.org/officeDocument/2006/relationships/image" Target="../media/image21.JP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54.png"/><Relationship Id="rId5" Type="http://schemas.openxmlformats.org/officeDocument/2006/relationships/image" Target="../media/image22.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4DBBD1-0C3B-4A3C-89FB-B3E01B1E8B68}"/>
              </a:ext>
            </a:extLst>
          </p:cNvPr>
          <p:cNvPicPr>
            <a:picLocks noChangeAspect="1"/>
          </p:cNvPicPr>
          <p:nvPr/>
        </p:nvPicPr>
        <p:blipFill rotWithShape="1">
          <a:blip r:embed="rId3"/>
          <a:srcRect t="5534"/>
          <a:stretch/>
        </p:blipFill>
        <p:spPr>
          <a:xfrm>
            <a:off x="-1" y="1166725"/>
            <a:ext cx="12192000" cy="6504047"/>
          </a:xfrm>
          <a:prstGeom prst="rect">
            <a:avLst/>
          </a:prstGeom>
        </p:spPr>
      </p:pic>
      <p:pic>
        <p:nvPicPr>
          <p:cNvPr id="5" name="Content Placeholder 4" descr="Text&#10;&#10;Description automatically generated">
            <a:extLst>
              <a:ext uri="{FF2B5EF4-FFF2-40B4-BE49-F238E27FC236}">
                <a16:creationId xmlns:a16="http://schemas.microsoft.com/office/drawing/2014/main" id="{6CDF9399-C2D5-4D18-BEF9-CE360B4860F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3093" y="275106"/>
            <a:ext cx="6725813" cy="1842872"/>
          </a:xfrm>
          <a:prstGeom prst="rect">
            <a:avLst/>
          </a:prstGeom>
        </p:spPr>
      </p:pic>
      <p:sp>
        <p:nvSpPr>
          <p:cNvPr id="6" name="TextBox 5">
            <a:extLst>
              <a:ext uri="{FF2B5EF4-FFF2-40B4-BE49-F238E27FC236}">
                <a16:creationId xmlns:a16="http://schemas.microsoft.com/office/drawing/2014/main" id="{C7757BF2-5251-4CED-BDDC-BC446572AADC}"/>
              </a:ext>
            </a:extLst>
          </p:cNvPr>
          <p:cNvSpPr txBox="1"/>
          <p:nvPr/>
        </p:nvSpPr>
        <p:spPr>
          <a:xfrm>
            <a:off x="3144419" y="3523154"/>
            <a:ext cx="613954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a:ea typeface="+mn-ea"/>
                <a:cs typeface="+mn-cs"/>
              </a:rPr>
              <a:t>Drug Overdose Prevention &amp; Harm Reduction</a:t>
            </a:r>
          </a:p>
        </p:txBody>
      </p:sp>
    </p:spTree>
    <p:extLst>
      <p:ext uri="{BB962C8B-B14F-4D97-AF65-F5344CB8AC3E}">
        <p14:creationId xmlns:p14="http://schemas.microsoft.com/office/powerpoint/2010/main" val="378521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EABAA5-509B-F04E-B444-4F42A16A4C23}"/>
              </a:ext>
            </a:extLst>
          </p:cNvPr>
          <p:cNvSpPr>
            <a:spLocks noGrp="1"/>
          </p:cNvSpPr>
          <p:nvPr>
            <p:ph type="title"/>
          </p:nvPr>
        </p:nvSpPr>
        <p:spPr>
          <a:xfrm>
            <a:off x="749807" y="442104"/>
            <a:ext cx="10136603" cy="646099"/>
          </a:xfrm>
        </p:spPr>
        <p:txBody>
          <a:bodyPr/>
          <a:lstStyle/>
          <a:p>
            <a:r>
              <a:rPr lang="en-US" sz="2400" dirty="0"/>
              <a:t>Age-adjusted Drug Overdose Death Rates (All Intents), Oklahoma and United States, 2000-2020</a:t>
            </a:r>
          </a:p>
        </p:txBody>
      </p:sp>
      <p:sp>
        <p:nvSpPr>
          <p:cNvPr id="4" name="Footer Placeholder 3">
            <a:extLst>
              <a:ext uri="{FF2B5EF4-FFF2-40B4-BE49-F238E27FC236}">
                <a16:creationId xmlns:a16="http://schemas.microsoft.com/office/drawing/2014/main" id="{E3872F88-D1C7-EB44-9D19-71D6E6F5A43E}"/>
              </a:ext>
            </a:extLst>
          </p:cNvPr>
          <p:cNvSpPr>
            <a:spLocks noGrp="1"/>
          </p:cNvSpPr>
          <p:nvPr>
            <p:ph type="ftr" sz="quarter" idx="13"/>
          </p:nvPr>
        </p:nvSpPr>
        <p:spPr>
          <a:xfrm>
            <a:off x="1229358" y="6335173"/>
            <a:ext cx="9032242" cy="1983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64646"/>
                </a:solidFill>
                <a:effectLst/>
                <a:uLnTx/>
                <a:uFillTx/>
                <a:latin typeface="Arial" panose="020B0604020202020204"/>
                <a:ea typeface="+mn-ea"/>
                <a:cs typeface="+mn-cs"/>
              </a:rPr>
              <a:t>Source: CDC, National Center for Health Statistics, WONDER Multiple Cause of Death File</a:t>
            </a:r>
          </a:p>
        </p:txBody>
      </p:sp>
      <p:graphicFrame>
        <p:nvGraphicFramePr>
          <p:cNvPr id="5" name="Chart Placeholder 15">
            <a:extLst>
              <a:ext uri="{FF2B5EF4-FFF2-40B4-BE49-F238E27FC236}">
                <a16:creationId xmlns:a16="http://schemas.microsoft.com/office/drawing/2014/main" id="{1E321032-00A2-4172-A984-BEA82FE73FC3}"/>
              </a:ext>
            </a:extLst>
          </p:cNvPr>
          <p:cNvGraphicFramePr>
            <a:graphicFrameLocks/>
          </p:cNvGraphicFramePr>
          <p:nvPr/>
        </p:nvGraphicFramePr>
        <p:xfrm>
          <a:off x="1478430" y="1393369"/>
          <a:ext cx="9407980" cy="464434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1">
            <a:extLst>
              <a:ext uri="{FF2B5EF4-FFF2-40B4-BE49-F238E27FC236}">
                <a16:creationId xmlns:a16="http://schemas.microsoft.com/office/drawing/2014/main" id="{E1001D56-8E96-40F7-9EE9-F45584B28546}"/>
              </a:ext>
            </a:extLst>
          </p:cNvPr>
          <p:cNvSpPr txBox="1"/>
          <p:nvPr/>
        </p:nvSpPr>
        <p:spPr>
          <a:xfrm>
            <a:off x="6577924" y="3907761"/>
            <a:ext cx="2200267" cy="1077218"/>
          </a:xfrm>
          <a:prstGeom prst="rect">
            <a:avLst/>
          </a:prstGeom>
          <a:solidFill>
            <a:schemeClr val="bg1"/>
          </a:solidFill>
          <a:ln w="25400" cap="sq">
            <a:solidFill>
              <a:srgbClr val="878787"/>
            </a:solidFill>
            <a:beve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78787"/>
                </a:solidFill>
                <a:effectLst/>
                <a:uLnTx/>
                <a:uFillTx/>
                <a:latin typeface="Arial" panose="020B0604020202020204"/>
                <a:ea typeface="Verdana" panose="020B0604030504040204" pitchFamily="34" charset="0"/>
                <a:cs typeface="Verdana" panose="020B0604030504040204" pitchFamily="34" charset="0"/>
              </a:rPr>
              <a:t>Nearly 90% of drug overdose deaths in Oklahoma were unintentional</a:t>
            </a:r>
          </a:p>
        </p:txBody>
      </p:sp>
    </p:spTree>
    <p:extLst>
      <p:ext uri="{BB962C8B-B14F-4D97-AF65-F5344CB8AC3E}">
        <p14:creationId xmlns:p14="http://schemas.microsoft.com/office/powerpoint/2010/main" val="607667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EABAA5-509B-F04E-B444-4F42A16A4C23}"/>
              </a:ext>
            </a:extLst>
          </p:cNvPr>
          <p:cNvSpPr>
            <a:spLocks noGrp="1"/>
          </p:cNvSpPr>
          <p:nvPr>
            <p:ph type="title"/>
          </p:nvPr>
        </p:nvSpPr>
        <p:spPr>
          <a:xfrm>
            <a:off x="749807" y="442104"/>
            <a:ext cx="11442193" cy="646099"/>
          </a:xfrm>
        </p:spPr>
        <p:txBody>
          <a:bodyPr/>
          <a:lstStyle/>
          <a:p>
            <a:r>
              <a:rPr lang="en-US" sz="2400" dirty="0"/>
              <a:t>Unintentional Drug Overdose Deaths by Type of Drug, Oklahoma, 2011-2020</a:t>
            </a:r>
            <a:br>
              <a:rPr lang="en-US" sz="2400" dirty="0"/>
            </a:br>
            <a:endParaRPr lang="en-US" sz="2400" dirty="0"/>
          </a:p>
        </p:txBody>
      </p:sp>
      <p:sp>
        <p:nvSpPr>
          <p:cNvPr id="4" name="Footer Placeholder 3">
            <a:extLst>
              <a:ext uri="{FF2B5EF4-FFF2-40B4-BE49-F238E27FC236}">
                <a16:creationId xmlns:a16="http://schemas.microsoft.com/office/drawing/2014/main" id="{E3872F88-D1C7-EB44-9D19-71D6E6F5A43E}"/>
              </a:ext>
            </a:extLst>
          </p:cNvPr>
          <p:cNvSpPr>
            <a:spLocks noGrp="1"/>
          </p:cNvSpPr>
          <p:nvPr>
            <p:ph type="ftr" sz="quarter" idx="13"/>
          </p:nvPr>
        </p:nvSpPr>
        <p:spPr>
          <a:xfrm>
            <a:off x="1229358" y="6180237"/>
            <a:ext cx="9032242" cy="198338"/>
          </a:xfrm>
        </p:spPr>
        <p:txBody>
          <a:bodyPr/>
          <a:lstStyle/>
          <a:p>
            <a:r>
              <a:rPr lang="en-US" sz="1400" dirty="0"/>
              <a:t>Source: OSDH, Injury Prevention Service, Fatal Unintentional Poisoning Surveillance System </a:t>
            </a:r>
          </a:p>
        </p:txBody>
      </p:sp>
      <p:graphicFrame>
        <p:nvGraphicFramePr>
          <p:cNvPr id="5" name="Chart Placeholder 15">
            <a:extLst>
              <a:ext uri="{FF2B5EF4-FFF2-40B4-BE49-F238E27FC236}">
                <a16:creationId xmlns:a16="http://schemas.microsoft.com/office/drawing/2014/main" id="{1E321032-00A2-4172-A984-BEA82FE73FC3}"/>
              </a:ext>
            </a:extLst>
          </p:cNvPr>
          <p:cNvGraphicFramePr>
            <a:graphicFrameLocks/>
          </p:cNvGraphicFramePr>
          <p:nvPr/>
        </p:nvGraphicFramePr>
        <p:xfrm>
          <a:off x="1478430" y="950912"/>
          <a:ext cx="9407980" cy="49561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70723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EABAA5-509B-F04E-B444-4F42A16A4C23}"/>
              </a:ext>
            </a:extLst>
          </p:cNvPr>
          <p:cNvSpPr>
            <a:spLocks noGrp="1"/>
          </p:cNvSpPr>
          <p:nvPr>
            <p:ph type="title"/>
          </p:nvPr>
        </p:nvSpPr>
        <p:spPr>
          <a:xfrm>
            <a:off x="749808" y="442104"/>
            <a:ext cx="10865224" cy="646099"/>
          </a:xfrm>
        </p:spPr>
        <p:txBody>
          <a:bodyPr/>
          <a:lstStyle/>
          <a:p>
            <a:r>
              <a:rPr lang="en-US" sz="2400" dirty="0"/>
              <a:t>Unintentional Opioid Overdose Deaths by Drug, Oklahoma, 2011-2020</a:t>
            </a:r>
            <a:br>
              <a:rPr lang="en-US" sz="2400" dirty="0"/>
            </a:br>
            <a:endParaRPr lang="en-US" sz="2400" dirty="0"/>
          </a:p>
        </p:txBody>
      </p:sp>
      <p:sp>
        <p:nvSpPr>
          <p:cNvPr id="4" name="Footer Placeholder 3">
            <a:extLst>
              <a:ext uri="{FF2B5EF4-FFF2-40B4-BE49-F238E27FC236}">
                <a16:creationId xmlns:a16="http://schemas.microsoft.com/office/drawing/2014/main" id="{E3872F88-D1C7-EB44-9D19-71D6E6F5A43E}"/>
              </a:ext>
            </a:extLst>
          </p:cNvPr>
          <p:cNvSpPr>
            <a:spLocks noGrp="1"/>
          </p:cNvSpPr>
          <p:nvPr>
            <p:ph type="ftr" sz="quarter" idx="13"/>
          </p:nvPr>
        </p:nvSpPr>
        <p:spPr>
          <a:xfrm>
            <a:off x="1229358" y="6180237"/>
            <a:ext cx="9032242" cy="198338"/>
          </a:xfrm>
        </p:spPr>
        <p:txBody>
          <a:bodyPr/>
          <a:lstStyle/>
          <a:p>
            <a:r>
              <a:rPr lang="en-US" sz="1400" dirty="0"/>
              <a:t>Source: OSDH, Injury Prevention Service, Fatal Unintentional Poisoning Surveillance System </a:t>
            </a:r>
          </a:p>
        </p:txBody>
      </p:sp>
      <p:graphicFrame>
        <p:nvGraphicFramePr>
          <p:cNvPr id="5" name="Chart Placeholder 15">
            <a:extLst>
              <a:ext uri="{FF2B5EF4-FFF2-40B4-BE49-F238E27FC236}">
                <a16:creationId xmlns:a16="http://schemas.microsoft.com/office/drawing/2014/main" id="{1E321032-00A2-4172-A984-BEA82FE73FC3}"/>
              </a:ext>
            </a:extLst>
          </p:cNvPr>
          <p:cNvGraphicFramePr>
            <a:graphicFrameLocks/>
          </p:cNvGraphicFramePr>
          <p:nvPr/>
        </p:nvGraphicFramePr>
        <p:xfrm>
          <a:off x="1478430" y="950912"/>
          <a:ext cx="9407980" cy="49561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04885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EEABAA5-509B-F04E-B444-4F42A16A4C23}"/>
              </a:ext>
            </a:extLst>
          </p:cNvPr>
          <p:cNvSpPr>
            <a:spLocks noGrp="1"/>
          </p:cNvSpPr>
          <p:nvPr>
            <p:ph type="title"/>
          </p:nvPr>
        </p:nvSpPr>
        <p:spPr>
          <a:xfrm>
            <a:off x="749808" y="304813"/>
            <a:ext cx="10865224" cy="646099"/>
          </a:xfrm>
        </p:spPr>
        <p:txBody>
          <a:bodyPr/>
          <a:lstStyle/>
          <a:p>
            <a:r>
              <a:rPr lang="en-US" sz="2400" dirty="0"/>
              <a:t>Unintentional Prescription Opioid-related Overdose Death Rates</a:t>
            </a:r>
            <a:r>
              <a:rPr lang="en-US" sz="2400" baseline="30000" dirty="0"/>
              <a:t>1</a:t>
            </a:r>
            <a:r>
              <a:rPr lang="en-US" sz="2400" dirty="0"/>
              <a:t> and Opioid Sales per Person</a:t>
            </a:r>
            <a:r>
              <a:rPr lang="en-US" sz="2400" baseline="30000" dirty="0"/>
              <a:t>2</a:t>
            </a:r>
            <a:r>
              <a:rPr lang="en-US" sz="2400" dirty="0"/>
              <a:t>, Oklahoma, 2000-2019</a:t>
            </a:r>
          </a:p>
        </p:txBody>
      </p:sp>
      <p:sp>
        <p:nvSpPr>
          <p:cNvPr id="4" name="Footer Placeholder 3">
            <a:extLst>
              <a:ext uri="{FF2B5EF4-FFF2-40B4-BE49-F238E27FC236}">
                <a16:creationId xmlns:a16="http://schemas.microsoft.com/office/drawing/2014/main" id="{E3872F88-D1C7-EB44-9D19-71D6E6F5A43E}"/>
              </a:ext>
            </a:extLst>
          </p:cNvPr>
          <p:cNvSpPr>
            <a:spLocks noGrp="1"/>
          </p:cNvSpPr>
          <p:nvPr>
            <p:ph type="ftr" sz="quarter" idx="13"/>
          </p:nvPr>
        </p:nvSpPr>
        <p:spPr>
          <a:xfrm>
            <a:off x="1026158" y="6003268"/>
            <a:ext cx="10865224" cy="646099"/>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64646"/>
                </a:solidFill>
                <a:effectLst/>
                <a:uLnTx/>
                <a:uFillTx/>
                <a:latin typeface="Arial" panose="020B0604020202020204"/>
                <a:ea typeface="+mn-ea"/>
                <a:cs typeface="+mn-cs"/>
              </a:rPr>
              <a:t>1OSDH, Injury Prevention Service, Fatal Unintentional Poisoning Surveillance System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64646"/>
                </a:solidFill>
                <a:effectLst/>
                <a:uLnTx/>
                <a:uFillTx/>
                <a:latin typeface="Arial" panose="020B0604020202020204"/>
                <a:ea typeface="+mn-ea"/>
                <a:cs typeface="+mn-cs"/>
              </a:rPr>
              <a:t>2U.S. Department of Justice, Drug Enforcement Administration, Office of Diversion Control, Automation of Reports and Consolidated Orders System (ARCOS) Reports, Retail Drug Summary Reports by State, Cumulative Distribution Reports (Report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64646"/>
                </a:solidFill>
                <a:effectLst/>
                <a:uLnTx/>
                <a:uFillTx/>
                <a:latin typeface="Arial" panose="020B0604020202020204"/>
                <a:ea typeface="+mn-ea"/>
                <a:cs typeface="+mn-cs"/>
              </a:rPr>
              <a:t>The black line indicates a change: opioid sales data prior to 2007 were based on historical data calculated using the same methodology.</a:t>
            </a:r>
          </a:p>
        </p:txBody>
      </p:sp>
      <p:graphicFrame>
        <p:nvGraphicFramePr>
          <p:cNvPr id="7" name="Content Placeholder 3">
            <a:extLst>
              <a:ext uri="{FF2B5EF4-FFF2-40B4-BE49-F238E27FC236}">
                <a16:creationId xmlns:a16="http://schemas.microsoft.com/office/drawing/2014/main" id="{80789C6E-4AFC-48C9-BF05-8F2F807A46CF}"/>
              </a:ext>
            </a:extLst>
          </p:cNvPr>
          <p:cNvGraphicFramePr>
            <a:graphicFrameLocks noGrp="1"/>
          </p:cNvGraphicFramePr>
          <p:nvPr>
            <p:ph idx="1"/>
          </p:nvPr>
        </p:nvGraphicFramePr>
        <p:xfrm>
          <a:off x="1341066" y="1161143"/>
          <a:ext cx="8499619" cy="47253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11425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24139-8706-C24F-9E80-67A7A2216E6D}"/>
              </a:ext>
            </a:extLst>
          </p:cNvPr>
          <p:cNvSpPr>
            <a:spLocks noGrp="1"/>
          </p:cNvSpPr>
          <p:nvPr>
            <p:ph type="title"/>
          </p:nvPr>
        </p:nvSpPr>
        <p:spPr/>
        <p:txBody>
          <a:bodyPr/>
          <a:lstStyle/>
          <a:p>
            <a:r>
              <a:rPr lang="en-US" sz="2400" dirty="0"/>
              <a:t>Unintentional Drug Overdose Death Rates by County of Residence, Oklahoma, 2016-2020</a:t>
            </a:r>
          </a:p>
        </p:txBody>
      </p:sp>
      <p:sp>
        <p:nvSpPr>
          <p:cNvPr id="5" name="TextBox 4">
            <a:extLst>
              <a:ext uri="{FF2B5EF4-FFF2-40B4-BE49-F238E27FC236}">
                <a16:creationId xmlns:a16="http://schemas.microsoft.com/office/drawing/2014/main" id="{B3D1FDE3-BA1F-1D42-B6E7-65A006654192}"/>
              </a:ext>
            </a:extLst>
          </p:cNvPr>
          <p:cNvSpPr txBox="1"/>
          <p:nvPr/>
        </p:nvSpPr>
        <p:spPr>
          <a:xfrm>
            <a:off x="-688489" y="1194099"/>
            <a:ext cx="0" cy="0"/>
          </a:xfrm>
          <a:prstGeom prst="rect">
            <a:avLst/>
          </a:prstGeom>
        </p:spPr>
        <p:txBody>
          <a:bodyPr vert="horz" wrap="none" lIns="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464646"/>
              </a:solidFill>
              <a:effectLst/>
              <a:uLnTx/>
              <a:uFillTx/>
              <a:latin typeface="Arial" panose="020B0604020202020204"/>
              <a:ea typeface="+mn-ea"/>
              <a:cs typeface="+mn-cs"/>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4090" y="1183715"/>
            <a:ext cx="10316560" cy="5490040"/>
          </a:xfrm>
          <a:prstGeom prst="rect">
            <a:avLst/>
          </a:prstGeom>
        </p:spPr>
      </p:pic>
    </p:spTree>
    <p:extLst>
      <p:ext uri="{BB962C8B-B14F-4D97-AF65-F5344CB8AC3E}">
        <p14:creationId xmlns:p14="http://schemas.microsoft.com/office/powerpoint/2010/main" val="390219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24139-8706-C24F-9E80-67A7A2216E6D}"/>
              </a:ext>
            </a:extLst>
          </p:cNvPr>
          <p:cNvSpPr>
            <a:spLocks noGrp="1"/>
          </p:cNvSpPr>
          <p:nvPr>
            <p:ph type="title"/>
          </p:nvPr>
        </p:nvSpPr>
        <p:spPr/>
        <p:txBody>
          <a:bodyPr/>
          <a:lstStyle/>
          <a:p>
            <a:r>
              <a:rPr lang="en-US" sz="2400" dirty="0"/>
              <a:t>Unintentional Opioid Overdose Death Rates by County of Residence, Oklahoma, 2016-2020</a:t>
            </a:r>
          </a:p>
        </p:txBody>
      </p:sp>
      <p:sp>
        <p:nvSpPr>
          <p:cNvPr id="5" name="TextBox 4">
            <a:extLst>
              <a:ext uri="{FF2B5EF4-FFF2-40B4-BE49-F238E27FC236}">
                <a16:creationId xmlns:a16="http://schemas.microsoft.com/office/drawing/2014/main" id="{B3D1FDE3-BA1F-1D42-B6E7-65A006654192}"/>
              </a:ext>
            </a:extLst>
          </p:cNvPr>
          <p:cNvSpPr txBox="1"/>
          <p:nvPr/>
        </p:nvSpPr>
        <p:spPr>
          <a:xfrm>
            <a:off x="-688489" y="1194099"/>
            <a:ext cx="0" cy="0"/>
          </a:xfrm>
          <a:prstGeom prst="rect">
            <a:avLst/>
          </a:prstGeom>
        </p:spPr>
        <p:txBody>
          <a:bodyPr vert="horz" wrap="none" lIns="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464646"/>
              </a:solidFill>
              <a:effectLst/>
              <a:uLnTx/>
              <a:uFillTx/>
              <a:latin typeface="Arial" panose="020B0604020202020204"/>
              <a:ea typeface="+mn-ea"/>
              <a:cs typeface="+mn-cs"/>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303" t="17413" r="2355" b="18884"/>
          <a:stretch/>
        </p:blipFill>
        <p:spPr>
          <a:xfrm>
            <a:off x="975814" y="1194178"/>
            <a:ext cx="10615791" cy="5480941"/>
          </a:xfrm>
          <a:prstGeom prst="rect">
            <a:avLst/>
          </a:prstGeom>
        </p:spPr>
      </p:pic>
    </p:spTree>
    <p:extLst>
      <p:ext uri="{BB962C8B-B14F-4D97-AF65-F5344CB8AC3E}">
        <p14:creationId xmlns:p14="http://schemas.microsoft.com/office/powerpoint/2010/main" val="1422802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24139-8706-C24F-9E80-67A7A2216E6D}"/>
              </a:ext>
            </a:extLst>
          </p:cNvPr>
          <p:cNvSpPr>
            <a:spLocks noGrp="1"/>
          </p:cNvSpPr>
          <p:nvPr>
            <p:ph type="title"/>
          </p:nvPr>
        </p:nvSpPr>
        <p:spPr/>
        <p:txBody>
          <a:bodyPr lIns="91440" tIns="45720" rIns="91440" bIns="45720" anchor="t">
            <a:noAutofit/>
          </a:bodyPr>
          <a:lstStyle/>
          <a:p>
            <a:r>
              <a:rPr lang="en-US" sz="2400" dirty="0"/>
              <a:t>Unintentional Methamphetamine Overdose Death Rates by County of Residence, Oklahoma, 2016-2020</a:t>
            </a:r>
          </a:p>
        </p:txBody>
      </p:sp>
      <p:sp>
        <p:nvSpPr>
          <p:cNvPr id="5" name="TextBox 4">
            <a:extLst>
              <a:ext uri="{FF2B5EF4-FFF2-40B4-BE49-F238E27FC236}">
                <a16:creationId xmlns:a16="http://schemas.microsoft.com/office/drawing/2014/main" id="{B3D1FDE3-BA1F-1D42-B6E7-65A006654192}"/>
              </a:ext>
            </a:extLst>
          </p:cNvPr>
          <p:cNvSpPr txBox="1"/>
          <p:nvPr/>
        </p:nvSpPr>
        <p:spPr>
          <a:xfrm>
            <a:off x="-688489" y="1194099"/>
            <a:ext cx="0" cy="0"/>
          </a:xfrm>
          <a:prstGeom prst="rect">
            <a:avLst/>
          </a:prstGeom>
        </p:spPr>
        <p:txBody>
          <a:bodyPr vert="horz" wrap="none" lIns="0" tIns="45720" rIns="91440" bIns="4572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464646"/>
              </a:solidFill>
              <a:effectLst/>
              <a:uLnTx/>
              <a:uFillTx/>
              <a:latin typeface="Arial" panose="020B0604020202020204"/>
              <a:ea typeface="+mn-ea"/>
              <a:cs typeface="+mn-cs"/>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150" t="18209" r="2124" b="17115"/>
          <a:stretch/>
        </p:blipFill>
        <p:spPr>
          <a:xfrm>
            <a:off x="1047449" y="1201003"/>
            <a:ext cx="10567583" cy="5517213"/>
          </a:xfrm>
          <a:prstGeom prst="rect">
            <a:avLst/>
          </a:prstGeom>
        </p:spPr>
      </p:pic>
    </p:spTree>
    <p:extLst>
      <p:ext uri="{BB962C8B-B14F-4D97-AF65-F5344CB8AC3E}">
        <p14:creationId xmlns:p14="http://schemas.microsoft.com/office/powerpoint/2010/main" val="3070605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B6D98-C62A-4042-8E76-F9318FA0154F}"/>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8D516A59-943F-46DB-8887-5D9E2448BD73}"/>
              </a:ext>
            </a:extLst>
          </p:cNvPr>
          <p:cNvPicPr>
            <a:picLocks noGrp="1" noChangeAspect="1"/>
          </p:cNvPicPr>
          <p:nvPr>
            <p:ph idx="1"/>
          </p:nvPr>
        </p:nvPicPr>
        <p:blipFill>
          <a:blip r:embed="rId3"/>
          <a:stretch>
            <a:fillRect/>
          </a:stretch>
        </p:blipFill>
        <p:spPr>
          <a:xfrm>
            <a:off x="793322" y="281087"/>
            <a:ext cx="10605355" cy="5944669"/>
          </a:xfrm>
        </p:spPr>
      </p:pic>
      <p:sp>
        <p:nvSpPr>
          <p:cNvPr id="4" name="Footer Placeholder 3">
            <a:extLst>
              <a:ext uri="{FF2B5EF4-FFF2-40B4-BE49-F238E27FC236}">
                <a16:creationId xmlns:a16="http://schemas.microsoft.com/office/drawing/2014/main" id="{862B3365-30F1-4B8C-9B4F-E5ECDA4DE769}"/>
              </a:ext>
            </a:extLst>
          </p:cNvPr>
          <p:cNvSpPr>
            <a:spLocks noGrp="1"/>
          </p:cNvSpPr>
          <p:nvPr>
            <p:ph type="ftr" sz="quarter" idx="13"/>
          </p:nvPr>
        </p:nvSpPr>
        <p:spPr/>
        <p:txBody>
          <a:bodyPr/>
          <a:lstStyle/>
          <a:p>
            <a:r>
              <a:rPr lang="en-US"/>
              <a:t>Oklahoma State Department of Health | Presentation Title | Date </a:t>
            </a:r>
            <a:endParaRPr lang="en-US" dirty="0"/>
          </a:p>
        </p:txBody>
      </p:sp>
    </p:spTree>
    <p:extLst>
      <p:ext uri="{BB962C8B-B14F-4D97-AF65-F5344CB8AC3E}">
        <p14:creationId xmlns:p14="http://schemas.microsoft.com/office/powerpoint/2010/main" val="3284979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A64A8-A5D6-4658-80B1-709A26807B77}"/>
              </a:ext>
            </a:extLst>
          </p:cNvPr>
          <p:cNvSpPr>
            <a:spLocks noGrp="1"/>
          </p:cNvSpPr>
          <p:nvPr>
            <p:ph type="title"/>
          </p:nvPr>
        </p:nvSpPr>
        <p:spPr>
          <a:xfrm>
            <a:off x="749808" y="384048"/>
            <a:ext cx="10164935" cy="646099"/>
          </a:xfrm>
        </p:spPr>
        <p:txBody>
          <a:bodyPr/>
          <a:lstStyle/>
          <a:p>
            <a:r>
              <a:rPr lang="en-US" sz="2400" dirty="0"/>
              <a:t>Overdose Distribution by Age Group, Gender, and Overdose Severity, Oklahoma, 2020*</a:t>
            </a:r>
          </a:p>
        </p:txBody>
      </p:sp>
      <p:sp>
        <p:nvSpPr>
          <p:cNvPr id="5" name="Footer Placeholder 3">
            <a:extLst>
              <a:ext uri="{FF2B5EF4-FFF2-40B4-BE49-F238E27FC236}">
                <a16:creationId xmlns:a16="http://schemas.microsoft.com/office/drawing/2014/main" id="{D0A24DBB-2F62-4366-97AB-1241BF82E132}"/>
              </a:ext>
            </a:extLst>
          </p:cNvPr>
          <p:cNvSpPr>
            <a:spLocks noGrp="1"/>
          </p:cNvSpPr>
          <p:nvPr>
            <p:ph type="ftr" sz="quarter" idx="13"/>
          </p:nvPr>
        </p:nvSpPr>
        <p:spPr>
          <a:xfrm>
            <a:off x="1229358" y="6180237"/>
            <a:ext cx="9032242" cy="198338"/>
          </a:xfrm>
        </p:spPr>
        <p:txBody>
          <a:bodyPr/>
          <a:lstStyle/>
          <a:p>
            <a:r>
              <a:rPr lang="en-US" sz="1400" dirty="0"/>
              <a:t>Source: 2020 data, OSDH, Injury Prevention Service, Fatal Unintentional Poisoning Surveillance System </a:t>
            </a:r>
          </a:p>
          <a:p>
            <a:r>
              <a:rPr lang="en-US" sz="1400" dirty="0"/>
              <a:t>              *2020 data, OSDH, Center for Health Statistics, Preliminary Hospital Discharge Data</a:t>
            </a:r>
          </a:p>
        </p:txBody>
      </p:sp>
      <p:sp>
        <p:nvSpPr>
          <p:cNvPr id="7" name="Content Placeholder 2">
            <a:extLst>
              <a:ext uri="{FF2B5EF4-FFF2-40B4-BE49-F238E27FC236}">
                <a16:creationId xmlns:a16="http://schemas.microsoft.com/office/drawing/2014/main" id="{3F902FA4-3942-4E6C-A250-25B916A1AAB7}"/>
              </a:ext>
            </a:extLst>
          </p:cNvPr>
          <p:cNvSpPr>
            <a:spLocks noGrp="1"/>
          </p:cNvSpPr>
          <p:nvPr>
            <p:ph idx="1"/>
          </p:nvPr>
        </p:nvSpPr>
        <p:spPr>
          <a:xfrm>
            <a:off x="761383" y="1332793"/>
            <a:ext cx="10869705" cy="4764101"/>
          </a:xfrm>
        </p:spPr>
        <p:txBody>
          <a:bodyPr/>
          <a:lstStyle/>
          <a:p>
            <a:r>
              <a:rPr lang="en-CA" b="1" dirty="0"/>
              <a:t>Deaths</a:t>
            </a:r>
          </a:p>
          <a:p>
            <a:pPr lvl="1"/>
            <a:r>
              <a:rPr lang="en-CA" dirty="0"/>
              <a:t>Male  (66%)</a:t>
            </a:r>
          </a:p>
          <a:p>
            <a:pPr lvl="1"/>
            <a:r>
              <a:rPr lang="en-CA" dirty="0"/>
              <a:t>Age groups: 45-54, 55-64 (both 24%), 35-44 (21%)</a:t>
            </a:r>
          </a:p>
          <a:p>
            <a:endParaRPr lang="en-CA" b="1" dirty="0"/>
          </a:p>
          <a:p>
            <a:r>
              <a:rPr lang="en-CA" b="1" dirty="0"/>
              <a:t>Inpatient Hospitalizations (nonfatal)</a:t>
            </a:r>
          </a:p>
          <a:p>
            <a:pPr lvl="1"/>
            <a:r>
              <a:rPr lang="en-CA" dirty="0"/>
              <a:t>Female (61%)</a:t>
            </a:r>
          </a:p>
          <a:p>
            <a:pPr lvl="1"/>
            <a:r>
              <a:rPr lang="en-CA" dirty="0"/>
              <a:t>Age groups: 15-24 (19%); 25-34, 35-44, 55-64 (each 15%)</a:t>
            </a:r>
          </a:p>
          <a:p>
            <a:endParaRPr lang="en-CA" b="1" dirty="0"/>
          </a:p>
          <a:p>
            <a:r>
              <a:rPr lang="en-CA" b="1" dirty="0"/>
              <a:t>Emergency Department (nonfatal)</a:t>
            </a:r>
          </a:p>
          <a:p>
            <a:pPr lvl="1"/>
            <a:r>
              <a:rPr lang="en-CA" dirty="0"/>
              <a:t>Female (57%)</a:t>
            </a:r>
          </a:p>
          <a:p>
            <a:pPr lvl="1"/>
            <a:r>
              <a:rPr lang="en-CA" dirty="0"/>
              <a:t>Age groups: 15-24 (25%), &lt;11 and 25-34 (both 16%)</a:t>
            </a:r>
          </a:p>
          <a:p>
            <a:pPr marL="261400" lvl="1" indent="0">
              <a:buNone/>
            </a:pPr>
            <a:endParaRPr lang="en-CA" b="1" dirty="0"/>
          </a:p>
          <a:p>
            <a:pPr marL="0" indent="0">
              <a:buNone/>
            </a:pPr>
            <a:endParaRPr lang="en-CA" b="1" dirty="0"/>
          </a:p>
          <a:p>
            <a:endParaRPr lang="en-CA" b="1" dirty="0"/>
          </a:p>
        </p:txBody>
      </p:sp>
    </p:spTree>
    <p:extLst>
      <p:ext uri="{BB962C8B-B14F-4D97-AF65-F5344CB8AC3E}">
        <p14:creationId xmlns:p14="http://schemas.microsoft.com/office/powerpoint/2010/main" val="1930086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A2D19-CE65-00C1-882C-27E4957FD2A8}"/>
              </a:ext>
            </a:extLst>
          </p:cNvPr>
          <p:cNvSpPr>
            <a:spLocks noGrp="1"/>
          </p:cNvSpPr>
          <p:nvPr>
            <p:ph type="title"/>
          </p:nvPr>
        </p:nvSpPr>
        <p:spPr/>
        <p:txBody>
          <a:bodyPr/>
          <a:lstStyle/>
          <a:p>
            <a:r>
              <a:rPr lang="en-US" dirty="0"/>
              <a:t>What does your county look like?</a:t>
            </a:r>
          </a:p>
        </p:txBody>
      </p:sp>
      <p:sp>
        <p:nvSpPr>
          <p:cNvPr id="3" name="Content Placeholder 2">
            <a:extLst>
              <a:ext uri="{FF2B5EF4-FFF2-40B4-BE49-F238E27FC236}">
                <a16:creationId xmlns:a16="http://schemas.microsoft.com/office/drawing/2014/main" id="{401FBF90-C803-5385-39EB-FAC3249BBFB7}"/>
              </a:ext>
            </a:extLst>
          </p:cNvPr>
          <p:cNvSpPr>
            <a:spLocks noGrp="1"/>
          </p:cNvSpPr>
          <p:nvPr>
            <p:ph idx="1"/>
          </p:nvPr>
        </p:nvSpPr>
        <p:spPr/>
        <p:txBody>
          <a:bodyPr/>
          <a:lstStyle/>
          <a:p>
            <a:r>
              <a:rPr lang="en-US" dirty="0"/>
              <a:t>County Fact Sheet has been included</a:t>
            </a:r>
          </a:p>
          <a:p>
            <a:r>
              <a:rPr lang="en-US" dirty="0"/>
              <a:t>Go to </a:t>
            </a:r>
            <a:r>
              <a:rPr lang="en-US" dirty="0">
                <a:hlinkClick r:id="rId2"/>
              </a:rPr>
              <a:t>https://oklahoma.gov/health/health-education/injury-prevention-service/drug-overdose/county-fact-sheets.html</a:t>
            </a:r>
            <a:r>
              <a:rPr lang="en-US" dirty="0"/>
              <a:t>  </a:t>
            </a:r>
          </a:p>
          <a:p>
            <a:r>
              <a:rPr lang="en-US" dirty="0"/>
              <a:t>Easiest way to find is to Google Injury Prevention Service Oklahoma and select the choice that has the color wheel.</a:t>
            </a:r>
          </a:p>
          <a:p>
            <a:r>
              <a:rPr lang="en-US" dirty="0"/>
              <a:t>OR…..</a:t>
            </a:r>
          </a:p>
        </p:txBody>
      </p:sp>
      <p:sp>
        <p:nvSpPr>
          <p:cNvPr id="4" name="Footer Placeholder 3">
            <a:extLst>
              <a:ext uri="{FF2B5EF4-FFF2-40B4-BE49-F238E27FC236}">
                <a16:creationId xmlns:a16="http://schemas.microsoft.com/office/drawing/2014/main" id="{E066D863-0EF9-3449-F320-FBE436EDB9BE}"/>
              </a:ext>
            </a:extLst>
          </p:cNvPr>
          <p:cNvSpPr>
            <a:spLocks noGrp="1"/>
          </p:cNvSpPr>
          <p:nvPr>
            <p:ph type="ftr" sz="quarter" idx="13"/>
          </p:nvPr>
        </p:nvSpPr>
        <p:spPr/>
        <p:txBody>
          <a:bodyPr/>
          <a:lstStyle/>
          <a:p>
            <a:r>
              <a:rPr lang="en-US"/>
              <a:t>Oklahoma State Department of Health | Presentation Title | Date </a:t>
            </a:r>
            <a:endParaRPr lang="en-US" dirty="0"/>
          </a:p>
        </p:txBody>
      </p:sp>
      <p:pic>
        <p:nvPicPr>
          <p:cNvPr id="8" name="Picture 7">
            <a:extLst>
              <a:ext uri="{FF2B5EF4-FFF2-40B4-BE49-F238E27FC236}">
                <a16:creationId xmlns:a16="http://schemas.microsoft.com/office/drawing/2014/main" id="{DF2319D7-DAED-5B0F-C9CF-BD248B781B37}"/>
              </a:ext>
            </a:extLst>
          </p:cNvPr>
          <p:cNvPicPr>
            <a:picLocks noChangeAspect="1"/>
          </p:cNvPicPr>
          <p:nvPr/>
        </p:nvPicPr>
        <p:blipFill>
          <a:blip r:embed="rId3"/>
          <a:stretch>
            <a:fillRect/>
          </a:stretch>
        </p:blipFill>
        <p:spPr>
          <a:xfrm>
            <a:off x="4498808" y="3046997"/>
            <a:ext cx="2857500" cy="2857500"/>
          </a:xfrm>
          <a:prstGeom prst="rect">
            <a:avLst/>
          </a:prstGeom>
        </p:spPr>
      </p:pic>
    </p:spTree>
    <p:extLst>
      <p:ext uri="{BB962C8B-B14F-4D97-AF65-F5344CB8AC3E}">
        <p14:creationId xmlns:p14="http://schemas.microsoft.com/office/powerpoint/2010/main" val="1345092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4BD9BA2-6E16-4D5A-9366-85932797E53C}"/>
              </a:ext>
            </a:extLst>
          </p:cNvPr>
          <p:cNvPicPr>
            <a:picLocks noChangeAspect="1"/>
          </p:cNvPicPr>
          <p:nvPr/>
        </p:nvPicPr>
        <p:blipFill rotWithShape="1">
          <a:blip r:embed="rId2"/>
          <a:srcRect t="3747" b="9915"/>
          <a:stretch/>
        </p:blipFill>
        <p:spPr>
          <a:xfrm rot="16200000">
            <a:off x="9233689" y="-1054885"/>
            <a:ext cx="1907905" cy="4017679"/>
          </a:xfrm>
          <a:prstGeom prst="rect">
            <a:avLst/>
          </a:prstGeom>
        </p:spPr>
      </p:pic>
      <p:sp>
        <p:nvSpPr>
          <p:cNvPr id="2" name="Title 1">
            <a:extLst>
              <a:ext uri="{FF2B5EF4-FFF2-40B4-BE49-F238E27FC236}">
                <a16:creationId xmlns:a16="http://schemas.microsoft.com/office/drawing/2014/main" id="{A0356EEC-ED7A-4362-A074-A8AE27FF2728}"/>
              </a:ext>
            </a:extLst>
          </p:cNvPr>
          <p:cNvSpPr>
            <a:spLocks noGrp="1"/>
          </p:cNvSpPr>
          <p:nvPr>
            <p:ph type="title"/>
          </p:nvPr>
        </p:nvSpPr>
        <p:spPr/>
        <p:txBody>
          <a:bodyPr/>
          <a:lstStyle/>
          <a:p>
            <a:r>
              <a:rPr lang="en-US" b="1" dirty="0"/>
              <a:t>What are RCORP and SCOPE-OK?</a:t>
            </a:r>
          </a:p>
        </p:txBody>
      </p:sp>
      <p:pic>
        <p:nvPicPr>
          <p:cNvPr id="12" name="Picture 11">
            <a:extLst>
              <a:ext uri="{FF2B5EF4-FFF2-40B4-BE49-F238E27FC236}">
                <a16:creationId xmlns:a16="http://schemas.microsoft.com/office/drawing/2014/main" id="{C4480D86-B7DF-4045-A230-9F0A29C6760D}"/>
              </a:ext>
            </a:extLst>
          </p:cNvPr>
          <p:cNvPicPr>
            <a:picLocks noChangeAspect="1"/>
          </p:cNvPicPr>
          <p:nvPr/>
        </p:nvPicPr>
        <p:blipFill rotWithShape="1">
          <a:blip r:embed="rId3"/>
          <a:srcRect b="5217"/>
          <a:stretch/>
        </p:blipFill>
        <p:spPr>
          <a:xfrm rot="16200000">
            <a:off x="1104904" y="3810000"/>
            <a:ext cx="1943100" cy="4152899"/>
          </a:xfrm>
          <a:prstGeom prst="rect">
            <a:avLst/>
          </a:prstGeom>
        </p:spPr>
      </p:pic>
      <p:sp>
        <p:nvSpPr>
          <p:cNvPr id="7" name="Content Placeholder 2">
            <a:extLst>
              <a:ext uri="{FF2B5EF4-FFF2-40B4-BE49-F238E27FC236}">
                <a16:creationId xmlns:a16="http://schemas.microsoft.com/office/drawing/2014/main" id="{401B3A6E-0525-4E7C-A1B4-417B2D073E22}"/>
              </a:ext>
            </a:extLst>
          </p:cNvPr>
          <p:cNvSpPr txBox="1">
            <a:spLocks/>
          </p:cNvSpPr>
          <p:nvPr/>
        </p:nvSpPr>
        <p:spPr>
          <a:xfrm>
            <a:off x="575675" y="1741643"/>
            <a:ext cx="11040650" cy="4200643"/>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0000"/>
                </a:solidFill>
                <a:effectLst/>
                <a:uLnTx/>
                <a:uFillTx/>
                <a:latin typeface="Rockwell" panose="02060603020205020403"/>
                <a:ea typeface="+mn-ea"/>
                <a:cs typeface="+mn-cs"/>
              </a:rPr>
              <a:t>RCORP</a:t>
            </a:r>
            <a:r>
              <a:rPr kumimoji="0" lang="en-US" sz="2800" b="0" i="0" u="none" strike="noStrike" kern="1200" cap="none" spc="0" normalizeH="0" baseline="0" noProof="0" dirty="0">
                <a:ln>
                  <a:noFill/>
                </a:ln>
                <a:solidFill>
                  <a:srgbClr val="000000"/>
                </a:solidFill>
                <a:effectLst/>
                <a:uLnTx/>
                <a:uFillTx/>
                <a:latin typeface="Rockwell" panose="02060603020205020403"/>
                <a:ea typeface="+mn-ea"/>
                <a:cs typeface="+mn-cs"/>
              </a:rPr>
              <a:t> is a $298 million, multi-year grant initiative supported by Health Resources and Services Administration (HRSA) to address barriers to access in rural communities related to substance use disorder (SUD), particularly Opioid Use Disorder (OUD)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Rockwell" panose="02060603020205020403"/>
                <a:ea typeface="+mn-ea"/>
                <a:cs typeface="+mn-cs"/>
              </a:rPr>
              <a:t>The Southcentral Consortium for Overdose Prevention and Education in Oklahoma (</a:t>
            </a:r>
            <a:r>
              <a:rPr kumimoji="0" lang="en-US" sz="2800" b="1" i="0" u="none" strike="noStrike" kern="1200" cap="none" spc="0" normalizeH="0" baseline="0" noProof="0" dirty="0">
                <a:ln>
                  <a:noFill/>
                </a:ln>
                <a:solidFill>
                  <a:srgbClr val="000000"/>
                </a:solidFill>
                <a:effectLst/>
                <a:uLnTx/>
                <a:uFillTx/>
                <a:latin typeface="Rockwell" panose="02060603020205020403"/>
                <a:ea typeface="+mn-ea"/>
                <a:cs typeface="+mn-cs"/>
              </a:rPr>
              <a:t>SCOPE-OK</a:t>
            </a:r>
            <a:r>
              <a:rPr kumimoji="0" lang="en-US" sz="2800" b="0" i="0" u="none" strike="noStrike" kern="1200" cap="none" spc="0" normalizeH="0" baseline="0" noProof="0" dirty="0">
                <a:ln>
                  <a:noFill/>
                </a:ln>
                <a:solidFill>
                  <a:srgbClr val="000000"/>
                </a:solidFill>
                <a:effectLst/>
                <a:uLnTx/>
                <a:uFillTx/>
                <a:latin typeface="Rockwell" panose="02060603020205020403"/>
                <a:ea typeface="+mn-ea"/>
                <a:cs typeface="+mn-cs"/>
              </a:rPr>
              <a:t>) will work to address barriers to the prevention, treatment, and recovery of opioid and other substance disorders. </a:t>
            </a:r>
          </a:p>
        </p:txBody>
      </p:sp>
      <p:pic>
        <p:nvPicPr>
          <p:cNvPr id="11" name="Content Placeholder 4" descr="Text&#10;&#10;Description automatically generated">
            <a:extLst>
              <a:ext uri="{FF2B5EF4-FFF2-40B4-BE49-F238E27FC236}">
                <a16:creationId xmlns:a16="http://schemas.microsoft.com/office/drawing/2014/main" id="{46DA90F6-A577-4834-8FB5-93CED9FA0D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4476" y="6159501"/>
            <a:ext cx="2030197" cy="556275"/>
          </a:xfrm>
          <a:prstGeom prst="rect">
            <a:avLst/>
          </a:prstGeom>
        </p:spPr>
      </p:pic>
    </p:spTree>
    <p:extLst>
      <p:ext uri="{BB962C8B-B14F-4D97-AF65-F5344CB8AC3E}">
        <p14:creationId xmlns:p14="http://schemas.microsoft.com/office/powerpoint/2010/main" val="355920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509" y="2256841"/>
            <a:ext cx="6294330" cy="878545"/>
          </a:xfrm>
        </p:spPr>
        <p:txBody>
          <a:bodyPr/>
          <a:lstStyle/>
          <a:p>
            <a:r>
              <a:rPr lang="en-US" dirty="0"/>
              <a:t>Substance Use Disorder </a:t>
            </a:r>
          </a:p>
        </p:txBody>
      </p:sp>
      <p:sp>
        <p:nvSpPr>
          <p:cNvPr id="3" name="Text Placeholder 2">
            <a:extLst>
              <a:ext uri="{FF2B5EF4-FFF2-40B4-BE49-F238E27FC236}">
                <a16:creationId xmlns:a16="http://schemas.microsoft.com/office/drawing/2014/main" id="{D7E34E96-CEB2-4334-B0B4-48533A724A31}"/>
              </a:ext>
            </a:extLst>
          </p:cNvPr>
          <p:cNvSpPr>
            <a:spLocks noGrp="1"/>
          </p:cNvSpPr>
          <p:nvPr>
            <p:ph type="body" idx="1"/>
          </p:nvPr>
        </p:nvSpPr>
        <p:spPr>
          <a:xfrm>
            <a:off x="284014" y="3128005"/>
            <a:ext cx="5506513" cy="541337"/>
          </a:xfrm>
        </p:spPr>
        <p:txBody>
          <a:bodyPr/>
          <a:lstStyle/>
          <a:p>
            <a:r>
              <a:rPr lang="en-US" sz="3200" dirty="0"/>
              <a:t>Understanding Drug Use</a:t>
            </a:r>
          </a:p>
        </p:txBody>
      </p:sp>
    </p:spTree>
    <p:extLst>
      <p:ext uri="{BB962C8B-B14F-4D97-AF65-F5344CB8AC3E}">
        <p14:creationId xmlns:p14="http://schemas.microsoft.com/office/powerpoint/2010/main" val="791719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807" y="384048"/>
            <a:ext cx="11251537" cy="646099"/>
          </a:xfrm>
        </p:spPr>
        <p:txBody>
          <a:bodyPr/>
          <a:lstStyle/>
          <a:p>
            <a:r>
              <a:rPr lang="en-US" dirty="0"/>
              <a:t>Dependence versus Addiction/Substance Use Disorder (SUD)</a:t>
            </a:r>
          </a:p>
        </p:txBody>
      </p:sp>
      <p:sp>
        <p:nvSpPr>
          <p:cNvPr id="3" name="Content Placeholder 2"/>
          <p:cNvSpPr>
            <a:spLocks noGrp="1"/>
          </p:cNvSpPr>
          <p:nvPr>
            <p:ph idx="1"/>
          </p:nvPr>
        </p:nvSpPr>
        <p:spPr>
          <a:xfrm>
            <a:off x="420259" y="1726851"/>
            <a:ext cx="5384800" cy="4351338"/>
          </a:xfrm>
        </p:spPr>
        <p:txBody>
          <a:bodyPr/>
          <a:lstStyle/>
          <a:p>
            <a:r>
              <a:rPr lang="en-US" dirty="0"/>
              <a:t>What is substance dependence?</a:t>
            </a:r>
          </a:p>
          <a:p>
            <a:pPr lvl="1"/>
            <a:r>
              <a:rPr lang="en-US" dirty="0"/>
              <a:t>Physical need</a:t>
            </a:r>
          </a:p>
          <a:p>
            <a:pPr lvl="1"/>
            <a:r>
              <a:rPr lang="en-US" dirty="0"/>
              <a:t>Increased tolerance</a:t>
            </a:r>
          </a:p>
          <a:p>
            <a:pPr lvl="1"/>
            <a:r>
              <a:rPr lang="en-US" dirty="0"/>
              <a:t>Ceasing causes withdrawal</a:t>
            </a:r>
          </a:p>
          <a:p>
            <a:pPr lvl="1"/>
            <a:r>
              <a:rPr lang="en-US" dirty="0"/>
              <a:t>Physical dependence can be independent of addiction</a:t>
            </a:r>
          </a:p>
          <a:p>
            <a:r>
              <a:rPr lang="en-US" dirty="0"/>
              <a:t>What is drug addiction (SUD)?</a:t>
            </a:r>
          </a:p>
          <a:p>
            <a:pPr lvl="1"/>
            <a:r>
              <a:rPr lang="en-US" dirty="0"/>
              <a:t>Addiction is defined as a chronic, relapsing brain disease that is characterized by compulsive drug seeking and use, despite harmful consequence.</a:t>
            </a:r>
          </a:p>
          <a:p>
            <a:pPr lvl="2"/>
            <a:r>
              <a:rPr lang="en-US" dirty="0"/>
              <a:t>Drugs change the brain</a:t>
            </a:r>
          </a:p>
          <a:p>
            <a:pPr lvl="2"/>
            <a:r>
              <a:rPr lang="en-US" dirty="0"/>
              <a:t>A lot like other diseases</a:t>
            </a:r>
          </a:p>
          <a:p>
            <a:pPr lvl="2"/>
            <a:r>
              <a:rPr lang="en-US" dirty="0"/>
              <a:t>Not a moral failing or lack of willpower</a:t>
            </a:r>
          </a:p>
          <a:p>
            <a:endParaRPr lang="en-US" dirty="0"/>
          </a:p>
        </p:txBody>
      </p:sp>
      <p:pic>
        <p:nvPicPr>
          <p:cNvPr id="1026" name="Picture 2"/>
          <p:cNvPicPr>
            <a:picLocks noGrp="1" noChangeAspect="1" noChangeArrowheads="1"/>
          </p:cNvPicPr>
          <p:nvPr>
            <p:ph idx="13"/>
          </p:nvPr>
        </p:nvPicPr>
        <p:blipFill>
          <a:blip r:embed="rId3">
            <a:extLst>
              <a:ext uri="{28A0092B-C50C-407E-A947-70E740481C1C}">
                <a14:useLocalDpi xmlns:a14="http://schemas.microsoft.com/office/drawing/2010/main" val="0"/>
              </a:ext>
            </a:extLst>
          </a:blip>
          <a:srcRect/>
          <a:stretch>
            <a:fillRect/>
          </a:stretch>
        </p:blipFill>
        <p:spPr bwMode="auto">
          <a:xfrm>
            <a:off x="6158367" y="1426464"/>
            <a:ext cx="5842978" cy="43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ooter Placeholder 3">
            <a:extLst>
              <a:ext uri="{FF2B5EF4-FFF2-40B4-BE49-F238E27FC236}">
                <a16:creationId xmlns:a16="http://schemas.microsoft.com/office/drawing/2014/main" id="{0C710CAA-CD58-4700-ADC2-8F22AE7CEC48}"/>
              </a:ext>
            </a:extLst>
          </p:cNvPr>
          <p:cNvSpPr txBox="1">
            <a:spLocks/>
          </p:cNvSpPr>
          <p:nvPr/>
        </p:nvSpPr>
        <p:spPr>
          <a:xfrm>
            <a:off x="721358" y="6378575"/>
            <a:ext cx="8458199" cy="198338"/>
          </a:xfrm>
          <a:prstGeom prst="rect">
            <a:avLst/>
          </a:prstGeom>
        </p:spPr>
        <p:txBody>
          <a:bodyPr/>
          <a:lstStyle>
            <a:defPPr>
              <a:defRPr lang="en-US"/>
            </a:defPPr>
            <a:lvl1pPr>
              <a:defRPr sz="1200"/>
            </a:lvl1pPr>
            <a:lvl2pPr marL="439200" indent="-177800" algn="l" defTabSz="914400" rtl="0" eaLnBrk="1" latinLnBrk="0" hangingPunct="1">
              <a:lnSpc>
                <a:spcPct val="100000"/>
              </a:lnSpc>
              <a:spcBef>
                <a:spcPts val="900"/>
              </a:spcBef>
              <a:buFont typeface="Wingdings" pitchFamily="2" charset="2"/>
              <a:buChar char="§"/>
              <a:tabLst/>
              <a:defRPr sz="1600" kern="1200">
                <a:solidFill>
                  <a:schemeClr val="tx1"/>
                </a:solidFill>
                <a:latin typeface="+mn-lt"/>
                <a:ea typeface="+mn-ea"/>
                <a:cs typeface="+mn-cs"/>
              </a:defRPr>
            </a:lvl2pPr>
            <a:lvl3pPr marL="666750" indent="-230188" algn="l" defTabSz="914400" rtl="0" eaLnBrk="1" latinLnBrk="0" hangingPunct="1">
              <a:lnSpc>
                <a:spcPct val="100000"/>
              </a:lnSpc>
              <a:spcBef>
                <a:spcPts val="900"/>
              </a:spcBef>
              <a:buFont typeface="Wingdings" pitchFamily="2" charset="2"/>
              <a:buChar char="§"/>
              <a:tabLst/>
              <a:defRPr sz="1600" kern="1200">
                <a:solidFill>
                  <a:schemeClr val="tx1"/>
                </a:solidFill>
                <a:latin typeface="+mn-lt"/>
                <a:ea typeface="+mn-ea"/>
                <a:cs typeface="+mn-cs"/>
              </a:defRPr>
            </a:lvl3pPr>
            <a:lvl4pPr marL="890588" indent="-223838" algn="l" defTabSz="914400" rtl="0" eaLnBrk="1" latinLnBrk="0" hangingPunct="1">
              <a:lnSpc>
                <a:spcPct val="100000"/>
              </a:lnSpc>
              <a:spcBef>
                <a:spcPts val="900"/>
              </a:spcBef>
              <a:buFont typeface="Wingdings" pitchFamily="2" charset="2"/>
              <a:buChar char="§"/>
              <a:tabLst/>
              <a:defRPr sz="1600" kern="1200">
                <a:solidFill>
                  <a:schemeClr val="tx1"/>
                </a:solidFill>
                <a:latin typeface="+mn-lt"/>
                <a:ea typeface="+mn-ea"/>
                <a:cs typeface="+mn-cs"/>
              </a:defRPr>
            </a:lvl4pPr>
            <a:lvl5pPr marL="1116013" indent="-225425" algn="l" defTabSz="914400" rtl="0" eaLnBrk="1" latinLnBrk="0" hangingPunct="1">
              <a:lnSpc>
                <a:spcPct val="100000"/>
              </a:lnSpc>
              <a:spcBef>
                <a:spcPts val="900"/>
              </a:spcBef>
              <a:buFont typeface="Wingdings" pitchFamily="2" charset="2"/>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Oklahoma State Department of Health </a:t>
            </a:r>
          </a:p>
        </p:txBody>
      </p:sp>
    </p:spTree>
    <p:extLst>
      <p:ext uri="{BB962C8B-B14F-4D97-AF65-F5344CB8AC3E}">
        <p14:creationId xmlns:p14="http://schemas.microsoft.com/office/powerpoint/2010/main" val="335423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AA8BEBA-6685-464A-9352-8A8FD0B6A370}"/>
              </a:ext>
            </a:extLst>
          </p:cNvPr>
          <p:cNvSpPr>
            <a:spLocks noGrp="1"/>
          </p:cNvSpPr>
          <p:nvPr>
            <p:ph idx="1"/>
          </p:nvPr>
        </p:nvSpPr>
        <p:spPr>
          <a:xfrm>
            <a:off x="433617" y="1426464"/>
            <a:ext cx="5384800" cy="4351338"/>
          </a:xfrm>
        </p:spPr>
        <p:txBody>
          <a:bodyPr/>
          <a:lstStyle/>
          <a:p>
            <a:pPr marL="0" indent="0">
              <a:buNone/>
            </a:pPr>
            <a:r>
              <a:rPr lang="en-US" sz="2400" dirty="0"/>
              <a:t>Why do people take drugs?</a:t>
            </a:r>
          </a:p>
          <a:p>
            <a:pPr lvl="1"/>
            <a:r>
              <a:rPr lang="en-US" sz="2200" dirty="0"/>
              <a:t>To feel good</a:t>
            </a:r>
          </a:p>
          <a:p>
            <a:pPr lvl="1"/>
            <a:r>
              <a:rPr lang="en-US" sz="2200" dirty="0"/>
              <a:t>To feel better</a:t>
            </a:r>
          </a:p>
          <a:p>
            <a:pPr lvl="1"/>
            <a:r>
              <a:rPr lang="en-US" sz="2200" dirty="0"/>
              <a:t>To do better</a:t>
            </a:r>
          </a:p>
          <a:p>
            <a:pPr lvl="1"/>
            <a:r>
              <a:rPr lang="en-US" sz="2200" dirty="0"/>
              <a:t>Escapism</a:t>
            </a:r>
          </a:p>
          <a:p>
            <a:pPr lvl="1"/>
            <a:r>
              <a:rPr lang="en-US" sz="2200" dirty="0"/>
              <a:t>Coping with stressful situations or past traumas</a:t>
            </a:r>
          </a:p>
          <a:p>
            <a:pPr lvl="1"/>
            <a:r>
              <a:rPr lang="en-US" sz="2200" dirty="0"/>
              <a:t>Curiosity and “because others are doing it”</a:t>
            </a:r>
          </a:p>
          <a:p>
            <a:pPr marL="0" indent="0">
              <a:buNone/>
            </a:pPr>
            <a:endParaRPr lang="en-US" dirty="0"/>
          </a:p>
        </p:txBody>
      </p:sp>
      <p:sp>
        <p:nvSpPr>
          <p:cNvPr id="3" name="Content Placeholder 2">
            <a:extLst>
              <a:ext uri="{FF2B5EF4-FFF2-40B4-BE49-F238E27FC236}">
                <a16:creationId xmlns:a16="http://schemas.microsoft.com/office/drawing/2014/main" id="{24CE2BB2-44B5-46A7-B3F7-A5B1B1EB9D7B}"/>
              </a:ext>
            </a:extLst>
          </p:cNvPr>
          <p:cNvSpPr>
            <a:spLocks noGrp="1"/>
          </p:cNvSpPr>
          <p:nvPr>
            <p:ph idx="13"/>
          </p:nvPr>
        </p:nvSpPr>
        <p:spPr>
          <a:xfrm>
            <a:off x="6096000" y="1426464"/>
            <a:ext cx="5757386" cy="4351338"/>
          </a:xfrm>
        </p:spPr>
        <p:txBody>
          <a:bodyPr/>
          <a:lstStyle/>
          <a:p>
            <a:pPr marL="0" indent="0">
              <a:buNone/>
            </a:pPr>
            <a:r>
              <a:rPr lang="en-US" sz="2400" dirty="0"/>
              <a:t>Why people “don’t just stop” using drugs</a:t>
            </a:r>
          </a:p>
          <a:p>
            <a:pPr lvl="1"/>
            <a:r>
              <a:rPr lang="en-US" sz="2200" dirty="0"/>
              <a:t>May help manage physical and emotional pain</a:t>
            </a:r>
          </a:p>
          <a:p>
            <a:pPr lvl="1"/>
            <a:r>
              <a:rPr lang="en-US" sz="2200" b="0" dirty="0"/>
              <a:t>May be physically dependent (avoiding withdrawal)</a:t>
            </a:r>
          </a:p>
          <a:p>
            <a:pPr lvl="1"/>
            <a:r>
              <a:rPr lang="en-US" sz="2200" dirty="0"/>
              <a:t>May help with other co-occurring situations (homelessness, job loss)</a:t>
            </a:r>
          </a:p>
          <a:p>
            <a:pPr lvl="1"/>
            <a:r>
              <a:rPr lang="en-US" sz="2200" dirty="0"/>
              <a:t>May not have access to medical and support services</a:t>
            </a:r>
          </a:p>
          <a:p>
            <a:pPr lvl="1"/>
            <a:endParaRPr lang="en-US" b="0" dirty="0"/>
          </a:p>
        </p:txBody>
      </p:sp>
      <p:sp>
        <p:nvSpPr>
          <p:cNvPr id="4" name="Title 3">
            <a:extLst>
              <a:ext uri="{FF2B5EF4-FFF2-40B4-BE49-F238E27FC236}">
                <a16:creationId xmlns:a16="http://schemas.microsoft.com/office/drawing/2014/main" id="{8FA47B0A-8B24-4F6D-8B22-B56023825BE7}"/>
              </a:ext>
            </a:extLst>
          </p:cNvPr>
          <p:cNvSpPr>
            <a:spLocks noGrp="1"/>
          </p:cNvSpPr>
          <p:nvPr>
            <p:ph type="title"/>
          </p:nvPr>
        </p:nvSpPr>
        <p:spPr/>
        <p:txBody>
          <a:bodyPr/>
          <a:lstStyle/>
          <a:p>
            <a:r>
              <a:rPr lang="en-US" dirty="0"/>
              <a:t>Understanding Drug Use</a:t>
            </a:r>
          </a:p>
        </p:txBody>
      </p:sp>
      <p:sp>
        <p:nvSpPr>
          <p:cNvPr id="5" name="Footer Placeholder 4">
            <a:extLst>
              <a:ext uri="{FF2B5EF4-FFF2-40B4-BE49-F238E27FC236}">
                <a16:creationId xmlns:a16="http://schemas.microsoft.com/office/drawing/2014/main" id="{83A42AF8-8AD5-458E-8902-47E1F8171B76}"/>
              </a:ext>
            </a:extLst>
          </p:cNvPr>
          <p:cNvSpPr>
            <a:spLocks noGrp="1"/>
          </p:cNvSpPr>
          <p:nvPr>
            <p:ph type="ftr" sz="quarter" idx="14"/>
          </p:nvPr>
        </p:nvSpPr>
        <p:spPr>
          <a:xfrm>
            <a:off x="749809" y="6378575"/>
            <a:ext cx="2800914" cy="198338"/>
          </a:xfrm>
        </p:spPr>
        <p:txBody>
          <a:bodyPr/>
          <a:lstStyle/>
          <a:p>
            <a:r>
              <a:rPr lang="en-US" dirty="0"/>
              <a:t>Oklahoma State Department of Health</a:t>
            </a:r>
          </a:p>
        </p:txBody>
      </p:sp>
      <p:sp>
        <p:nvSpPr>
          <p:cNvPr id="6" name="TextBox 5">
            <a:extLst>
              <a:ext uri="{FF2B5EF4-FFF2-40B4-BE49-F238E27FC236}">
                <a16:creationId xmlns:a16="http://schemas.microsoft.com/office/drawing/2014/main" id="{3D94CA6B-4650-474F-A801-49C81A6D0B6F}"/>
              </a:ext>
            </a:extLst>
          </p:cNvPr>
          <p:cNvSpPr txBox="1"/>
          <p:nvPr/>
        </p:nvSpPr>
        <p:spPr>
          <a:xfrm>
            <a:off x="5512130" y="6369212"/>
            <a:ext cx="6925126" cy="488788"/>
          </a:xfrm>
          <a:prstGeom prst="rect">
            <a:avLst/>
          </a:prstGeom>
        </p:spPr>
        <p:txBody>
          <a:bodyPr vert="horz" wrap="square" lIns="0" tIns="45720" rIns="91440" bIns="45720" rtlCol="0">
            <a:noAutofit/>
          </a:bodyPr>
          <a:lstStyle/>
          <a:p>
            <a:r>
              <a:rPr lang="en-US" sz="1000" dirty="0"/>
              <a:t>NHRC. (2020). </a:t>
            </a:r>
            <a:r>
              <a:rPr lang="en-US" sz="1000" i="1" dirty="0"/>
              <a:t>Guide to developing and managing syringe access programs: Harm reduction basics</a:t>
            </a:r>
            <a:r>
              <a:rPr lang="en-US" sz="1000" dirty="0"/>
              <a:t>. https://harmreduction.org/issues/syringe-access/guide-to-managing-programs/basics/</a:t>
            </a:r>
          </a:p>
        </p:txBody>
      </p:sp>
    </p:spTree>
    <p:extLst>
      <p:ext uri="{BB962C8B-B14F-4D97-AF65-F5344CB8AC3E}">
        <p14:creationId xmlns:p14="http://schemas.microsoft.com/office/powerpoint/2010/main" val="1465252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stigma?</a:t>
            </a:r>
          </a:p>
        </p:txBody>
      </p:sp>
      <p:sp>
        <p:nvSpPr>
          <p:cNvPr id="5" name="Content Placeholder 4"/>
          <p:cNvSpPr>
            <a:spLocks noGrp="1"/>
          </p:cNvSpPr>
          <p:nvPr>
            <p:ph idx="1"/>
          </p:nvPr>
        </p:nvSpPr>
        <p:spPr/>
        <p:txBody>
          <a:bodyPr/>
          <a:lstStyle/>
          <a:p>
            <a:pPr marL="0" indent="0">
              <a:buNone/>
            </a:pPr>
            <a:r>
              <a:rPr lang="en-US" sz="2800" b="1" dirty="0"/>
              <a:t>Stigma consists of labeling someone with an associated stereotype that elicits a negative response.</a:t>
            </a:r>
          </a:p>
          <a:p>
            <a:r>
              <a:rPr lang="en-US" sz="2400" dirty="0"/>
              <a:t>Common stigma towards patients with SUD include:</a:t>
            </a:r>
          </a:p>
          <a:p>
            <a:pPr lvl="2"/>
            <a:r>
              <a:rPr lang="en-US" sz="2000" dirty="0"/>
              <a:t>Dangerous</a:t>
            </a:r>
          </a:p>
          <a:p>
            <a:pPr lvl="2"/>
            <a:r>
              <a:rPr lang="en-US" sz="2000" dirty="0"/>
              <a:t>Unpredictable</a:t>
            </a:r>
          </a:p>
          <a:p>
            <a:pPr lvl="2"/>
            <a:r>
              <a:rPr lang="en-US" sz="2000" dirty="0"/>
              <a:t>Incapable of managing treatment</a:t>
            </a:r>
          </a:p>
          <a:p>
            <a:pPr lvl="2"/>
            <a:r>
              <a:rPr lang="en-US" sz="2000" dirty="0"/>
              <a:t>Caused their condition</a:t>
            </a:r>
          </a:p>
          <a:p>
            <a:pPr lvl="2"/>
            <a:r>
              <a:rPr lang="en-US" sz="2000" dirty="0"/>
              <a:t>Can stop at will</a:t>
            </a:r>
          </a:p>
        </p:txBody>
      </p:sp>
      <p:sp>
        <p:nvSpPr>
          <p:cNvPr id="6" name="Footer Placeholder 3">
            <a:extLst>
              <a:ext uri="{FF2B5EF4-FFF2-40B4-BE49-F238E27FC236}">
                <a16:creationId xmlns:a16="http://schemas.microsoft.com/office/drawing/2014/main" id="{FA21650D-9DF1-446A-A1B7-16E2D37ED990}"/>
              </a:ext>
            </a:extLst>
          </p:cNvPr>
          <p:cNvSpPr>
            <a:spLocks noGrp="1"/>
          </p:cNvSpPr>
          <p:nvPr>
            <p:ph type="ftr" sz="quarter" idx="13"/>
          </p:nvPr>
        </p:nvSpPr>
        <p:spPr/>
        <p:txBody>
          <a:bodyPr/>
          <a:lstStyle/>
          <a:p>
            <a:r>
              <a:rPr lang="en-US" dirty="0"/>
              <a:t>Oklahoma State Department of Health </a:t>
            </a:r>
          </a:p>
        </p:txBody>
      </p:sp>
      <p:sp>
        <p:nvSpPr>
          <p:cNvPr id="3" name="TextBox 2">
            <a:extLst>
              <a:ext uri="{FF2B5EF4-FFF2-40B4-BE49-F238E27FC236}">
                <a16:creationId xmlns:a16="http://schemas.microsoft.com/office/drawing/2014/main" id="{38C56BC0-6CAF-4560-BB7B-34428B78E684}"/>
              </a:ext>
            </a:extLst>
          </p:cNvPr>
          <p:cNvSpPr txBox="1"/>
          <p:nvPr/>
        </p:nvSpPr>
        <p:spPr>
          <a:xfrm>
            <a:off x="6196235" y="6082272"/>
            <a:ext cx="5873140" cy="665748"/>
          </a:xfrm>
          <a:prstGeom prst="rect">
            <a:avLst/>
          </a:prstGeom>
        </p:spPr>
        <p:txBody>
          <a:bodyPr vert="horz" wrap="square" lIns="0" tIns="45720" rIns="91440" bIns="45720" rtlCol="0">
            <a:noAutofit/>
          </a:bodyPr>
          <a:lstStyle/>
          <a:p>
            <a:pPr algn="l">
              <a:spcBef>
                <a:spcPts val="0"/>
              </a:spcBef>
            </a:pPr>
            <a:r>
              <a:rPr lang="en-US" sz="1000" dirty="0"/>
              <a:t>NIDA (2021). </a:t>
            </a:r>
            <a:r>
              <a:rPr lang="en-US" sz="1000" i="1" dirty="0"/>
              <a:t>Words matter: Terms to use and avoid when talking about addiction. </a:t>
            </a:r>
            <a:r>
              <a:rPr lang="en-US" sz="1000" dirty="0"/>
              <a:t>https://www.drugabuse.gov/nidamed-medical-health-professionals/health-professions-education/words-matter-terms-to-use-avoid-when-talking-about-addiction </a:t>
            </a:r>
          </a:p>
        </p:txBody>
      </p:sp>
    </p:spTree>
    <p:extLst>
      <p:ext uri="{BB962C8B-B14F-4D97-AF65-F5344CB8AC3E}">
        <p14:creationId xmlns:p14="http://schemas.microsoft.com/office/powerpoint/2010/main" val="1003412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645F4-05B0-44A8-9F79-DD9ACB280B3D}"/>
              </a:ext>
            </a:extLst>
          </p:cNvPr>
          <p:cNvSpPr>
            <a:spLocks noGrp="1"/>
          </p:cNvSpPr>
          <p:nvPr>
            <p:ph type="title"/>
          </p:nvPr>
        </p:nvSpPr>
        <p:spPr/>
        <p:txBody>
          <a:bodyPr/>
          <a:lstStyle/>
          <a:p>
            <a:r>
              <a:rPr lang="en-US" dirty="0"/>
              <a:t>How does Stigma affect People with SUD?</a:t>
            </a:r>
          </a:p>
        </p:txBody>
      </p:sp>
      <p:sp>
        <p:nvSpPr>
          <p:cNvPr id="3" name="Content Placeholder 2">
            <a:extLst>
              <a:ext uri="{FF2B5EF4-FFF2-40B4-BE49-F238E27FC236}">
                <a16:creationId xmlns:a16="http://schemas.microsoft.com/office/drawing/2014/main" id="{07BF47F2-9647-4462-AB35-B0A5174CF4C3}"/>
              </a:ext>
            </a:extLst>
          </p:cNvPr>
          <p:cNvSpPr>
            <a:spLocks noGrp="1"/>
          </p:cNvSpPr>
          <p:nvPr>
            <p:ph idx="1"/>
          </p:nvPr>
        </p:nvSpPr>
        <p:spPr>
          <a:xfrm>
            <a:off x="761384" y="1332793"/>
            <a:ext cx="10635960" cy="4764101"/>
          </a:xfrm>
        </p:spPr>
        <p:txBody>
          <a:bodyPr/>
          <a:lstStyle/>
          <a:p>
            <a:pPr marL="0" indent="0">
              <a:buNone/>
            </a:pPr>
            <a:r>
              <a:rPr lang="en-US" sz="2800" dirty="0"/>
              <a:t>Stigma is a perceived negative attribute that causes someone to devalue or think less of the whole person.</a:t>
            </a:r>
          </a:p>
          <a:p>
            <a:pPr lvl="2"/>
            <a:r>
              <a:rPr lang="en-US" sz="2000" dirty="0"/>
              <a:t>Keeps people separated</a:t>
            </a:r>
          </a:p>
          <a:p>
            <a:pPr lvl="2"/>
            <a:r>
              <a:rPr lang="en-US" sz="2000" b="1" dirty="0"/>
              <a:t>Negatively impacts their interactions with providers</a:t>
            </a:r>
          </a:p>
          <a:p>
            <a:pPr lvl="2"/>
            <a:r>
              <a:rPr lang="en-US" sz="2000" dirty="0"/>
              <a:t>Decreases their willingness to seek treatment or services </a:t>
            </a:r>
          </a:p>
          <a:p>
            <a:pPr lvl="2"/>
            <a:r>
              <a:rPr lang="en-US" sz="2000" dirty="0"/>
              <a:t>Creates societal layers of self shame</a:t>
            </a:r>
          </a:p>
          <a:p>
            <a:pPr lvl="2"/>
            <a:r>
              <a:rPr lang="en-US" sz="2000" dirty="0"/>
              <a:t>Leads others to social distance from them resulting in isolation</a:t>
            </a:r>
          </a:p>
          <a:p>
            <a:pPr lvl="2"/>
            <a:r>
              <a:rPr lang="en-US" sz="2000" dirty="0"/>
              <a:t>Isolation and </a:t>
            </a:r>
            <a:r>
              <a:rPr lang="en-US" sz="2000" b="1" dirty="0"/>
              <a:t>Loss of Support = Loss of Hope</a:t>
            </a:r>
          </a:p>
        </p:txBody>
      </p:sp>
      <p:sp>
        <p:nvSpPr>
          <p:cNvPr id="8" name="Footer Placeholder 3">
            <a:extLst>
              <a:ext uri="{FF2B5EF4-FFF2-40B4-BE49-F238E27FC236}">
                <a16:creationId xmlns:a16="http://schemas.microsoft.com/office/drawing/2014/main" id="{704B8250-B60F-441D-ABBB-86B70C6D9B1B}"/>
              </a:ext>
            </a:extLst>
          </p:cNvPr>
          <p:cNvSpPr txBox="1">
            <a:spLocks/>
          </p:cNvSpPr>
          <p:nvPr/>
        </p:nvSpPr>
        <p:spPr>
          <a:xfrm>
            <a:off x="721359" y="6378575"/>
            <a:ext cx="2764792" cy="1983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Oklahoma State Department of Health </a:t>
            </a:r>
          </a:p>
        </p:txBody>
      </p:sp>
      <p:graphicFrame>
        <p:nvGraphicFramePr>
          <p:cNvPr id="4" name="Diagram 3">
            <a:extLst>
              <a:ext uri="{FF2B5EF4-FFF2-40B4-BE49-F238E27FC236}">
                <a16:creationId xmlns:a16="http://schemas.microsoft.com/office/drawing/2014/main" id="{57BC2909-534E-412C-AE50-3275B5EE055F}"/>
              </a:ext>
            </a:extLst>
          </p:cNvPr>
          <p:cNvGraphicFramePr/>
          <p:nvPr>
            <p:extLst>
              <p:ext uri="{D42A27DB-BD31-4B8C-83A1-F6EECF244321}">
                <p14:modId xmlns:p14="http://schemas.microsoft.com/office/powerpoint/2010/main" val="3872798889"/>
              </p:ext>
            </p:extLst>
          </p:nvPr>
        </p:nvGraphicFramePr>
        <p:xfrm>
          <a:off x="819397" y="4512623"/>
          <a:ext cx="10248405" cy="2064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1E603CE1-5A97-441A-A111-60F506D6E26E}"/>
              </a:ext>
            </a:extLst>
          </p:cNvPr>
          <p:cNvSpPr txBox="1"/>
          <p:nvPr/>
        </p:nvSpPr>
        <p:spPr>
          <a:xfrm>
            <a:off x="6484892" y="6315656"/>
            <a:ext cx="5130140" cy="522514"/>
          </a:xfrm>
          <a:prstGeom prst="rect">
            <a:avLst/>
          </a:prstGeom>
        </p:spPr>
        <p:txBody>
          <a:bodyPr vert="horz" wrap="square" lIns="0" tIns="45720" rIns="91440" bIns="45720" rtlCol="0">
            <a:noAutofit/>
          </a:bodyPr>
          <a:lstStyle/>
          <a:p>
            <a:pPr algn="l">
              <a:spcBef>
                <a:spcPts val="0"/>
              </a:spcBef>
            </a:pPr>
            <a:r>
              <a:rPr lang="en-US" sz="1000" dirty="0"/>
              <a:t>NHRC. (2021). </a:t>
            </a:r>
            <a:r>
              <a:rPr lang="en-US" sz="1000" i="1" dirty="0"/>
              <a:t>Respect to connect: Undoing stigma</a:t>
            </a:r>
            <a:r>
              <a:rPr lang="en-US" sz="1000" dirty="0"/>
              <a:t>. https://harmreduction.org/issues/harm-reduction-basics/undoing-stigma-facts/</a:t>
            </a:r>
          </a:p>
        </p:txBody>
      </p:sp>
    </p:spTree>
    <p:extLst>
      <p:ext uri="{BB962C8B-B14F-4D97-AF65-F5344CB8AC3E}">
        <p14:creationId xmlns:p14="http://schemas.microsoft.com/office/powerpoint/2010/main" val="3826843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47B3A-1F72-4F51-94B3-D6BF275E102D}"/>
              </a:ext>
            </a:extLst>
          </p:cNvPr>
          <p:cNvSpPr>
            <a:spLocks noGrp="1"/>
          </p:cNvSpPr>
          <p:nvPr>
            <p:ph type="title"/>
          </p:nvPr>
        </p:nvSpPr>
        <p:spPr/>
        <p:txBody>
          <a:bodyPr/>
          <a:lstStyle/>
          <a:p>
            <a:r>
              <a:rPr lang="en-US" dirty="0"/>
              <a:t>Harm Reduction 101</a:t>
            </a:r>
          </a:p>
        </p:txBody>
      </p:sp>
      <p:sp>
        <p:nvSpPr>
          <p:cNvPr id="3" name="Text Placeholder 2">
            <a:extLst>
              <a:ext uri="{FF2B5EF4-FFF2-40B4-BE49-F238E27FC236}">
                <a16:creationId xmlns:a16="http://schemas.microsoft.com/office/drawing/2014/main" id="{29006E9A-7555-4186-A0AA-6AE3B5188ED3}"/>
              </a:ext>
            </a:extLst>
          </p:cNvPr>
          <p:cNvSpPr>
            <a:spLocks noGrp="1"/>
          </p:cNvSpPr>
          <p:nvPr>
            <p:ph type="body" idx="1"/>
          </p:nvPr>
        </p:nvSpPr>
        <p:spPr>
          <a:xfrm>
            <a:off x="589487" y="2877244"/>
            <a:ext cx="5204012" cy="541337"/>
          </a:xfrm>
        </p:spPr>
        <p:txBody>
          <a:bodyPr/>
          <a:lstStyle/>
          <a:p>
            <a:r>
              <a:rPr lang="en-US" sz="3200" dirty="0"/>
              <a:t>Concepts of Harm Reduction</a:t>
            </a:r>
          </a:p>
        </p:txBody>
      </p:sp>
    </p:spTree>
    <p:extLst>
      <p:ext uri="{BB962C8B-B14F-4D97-AF65-F5344CB8AC3E}">
        <p14:creationId xmlns:p14="http://schemas.microsoft.com/office/powerpoint/2010/main" val="3385129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E43760-F7C0-4719-80A6-069FE5557852}"/>
              </a:ext>
            </a:extLst>
          </p:cNvPr>
          <p:cNvSpPr>
            <a:spLocks noGrp="1"/>
          </p:cNvSpPr>
          <p:nvPr>
            <p:ph type="title"/>
          </p:nvPr>
        </p:nvSpPr>
        <p:spPr/>
        <p:txBody>
          <a:bodyPr/>
          <a:lstStyle/>
          <a:p>
            <a:r>
              <a:rPr lang="en-US" dirty="0"/>
              <a:t>What is Harm Reduction?</a:t>
            </a:r>
          </a:p>
        </p:txBody>
      </p:sp>
      <p:sp>
        <p:nvSpPr>
          <p:cNvPr id="3" name="Content Placeholder 2">
            <a:extLst>
              <a:ext uri="{FF2B5EF4-FFF2-40B4-BE49-F238E27FC236}">
                <a16:creationId xmlns:a16="http://schemas.microsoft.com/office/drawing/2014/main" id="{CFDDAACE-FED3-4DB8-88EA-E9D50223E6CF}"/>
              </a:ext>
            </a:extLst>
          </p:cNvPr>
          <p:cNvSpPr>
            <a:spLocks noGrp="1"/>
          </p:cNvSpPr>
          <p:nvPr>
            <p:ph idx="1"/>
          </p:nvPr>
        </p:nvSpPr>
        <p:spPr/>
        <p:txBody>
          <a:bodyPr/>
          <a:lstStyle/>
          <a:p>
            <a:pPr marL="0" indent="0" algn="ctr">
              <a:buNone/>
            </a:pPr>
            <a:endParaRPr lang="en-US" sz="3200" dirty="0">
              <a:latin typeface="+mn-lt"/>
            </a:endParaRPr>
          </a:p>
          <a:p>
            <a:pPr marL="0" indent="0" algn="ctr">
              <a:buNone/>
            </a:pPr>
            <a:r>
              <a:rPr lang="en-US" sz="3600" dirty="0">
                <a:latin typeface="+mn-lt"/>
              </a:rPr>
              <a:t>The purpose of harm reduction is to make substance use safer, reduce harms associated with substance misuse, and decrease risk of overdose death.</a:t>
            </a:r>
          </a:p>
          <a:p>
            <a:pPr marL="0" indent="0">
              <a:buNone/>
            </a:pPr>
            <a:endParaRPr lang="en-US" sz="4000" dirty="0">
              <a:latin typeface="+mn-lt"/>
            </a:endParaRPr>
          </a:p>
        </p:txBody>
      </p:sp>
      <p:sp>
        <p:nvSpPr>
          <p:cNvPr id="4" name="Footer Placeholder 3">
            <a:extLst>
              <a:ext uri="{FF2B5EF4-FFF2-40B4-BE49-F238E27FC236}">
                <a16:creationId xmlns:a16="http://schemas.microsoft.com/office/drawing/2014/main" id="{36776D30-93A1-4478-8866-F8C1264B825C}"/>
              </a:ext>
            </a:extLst>
          </p:cNvPr>
          <p:cNvSpPr>
            <a:spLocks noGrp="1"/>
          </p:cNvSpPr>
          <p:nvPr>
            <p:ph type="ftr" sz="quarter" idx="13"/>
          </p:nvPr>
        </p:nvSpPr>
        <p:spPr>
          <a:xfrm>
            <a:off x="721358" y="6378575"/>
            <a:ext cx="2841239" cy="198338"/>
          </a:xfrm>
        </p:spPr>
        <p:txBody>
          <a:bodyPr/>
          <a:lstStyle/>
          <a:p>
            <a:r>
              <a:rPr lang="en-US" dirty="0"/>
              <a:t>Oklahoma State Department of Health</a:t>
            </a:r>
          </a:p>
        </p:txBody>
      </p:sp>
    </p:spTree>
    <p:extLst>
      <p:ext uri="{BB962C8B-B14F-4D97-AF65-F5344CB8AC3E}">
        <p14:creationId xmlns:p14="http://schemas.microsoft.com/office/powerpoint/2010/main" val="1953908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27220-6AFB-48D2-A20D-5C734657A92D}"/>
              </a:ext>
            </a:extLst>
          </p:cNvPr>
          <p:cNvSpPr>
            <a:spLocks noGrp="1"/>
          </p:cNvSpPr>
          <p:nvPr>
            <p:ph type="title"/>
          </p:nvPr>
        </p:nvSpPr>
        <p:spPr/>
        <p:txBody>
          <a:bodyPr/>
          <a:lstStyle/>
          <a:p>
            <a:r>
              <a:rPr lang="en-US" sz="4400" i="1" dirty="0"/>
              <a:t>Harm Reduction:</a:t>
            </a:r>
            <a:br>
              <a:rPr lang="en-US" dirty="0"/>
            </a:br>
            <a:endParaRPr lang="en-US" dirty="0"/>
          </a:p>
        </p:txBody>
      </p:sp>
      <p:sp>
        <p:nvSpPr>
          <p:cNvPr id="3" name="Content Placeholder 2">
            <a:extLst>
              <a:ext uri="{FF2B5EF4-FFF2-40B4-BE49-F238E27FC236}">
                <a16:creationId xmlns:a16="http://schemas.microsoft.com/office/drawing/2014/main" id="{33FAA429-A9F2-4E8A-91C7-1939C559F073}"/>
              </a:ext>
            </a:extLst>
          </p:cNvPr>
          <p:cNvSpPr>
            <a:spLocks noGrp="1"/>
          </p:cNvSpPr>
          <p:nvPr>
            <p:ph idx="1"/>
          </p:nvPr>
        </p:nvSpPr>
        <p:spPr>
          <a:xfrm>
            <a:off x="761383" y="1491819"/>
            <a:ext cx="10869705" cy="4764101"/>
          </a:xfrm>
        </p:spPr>
        <p:txBody>
          <a:bodyPr/>
          <a:lstStyle/>
          <a:p>
            <a:r>
              <a:rPr lang="en-US" sz="2800" dirty="0">
                <a:solidFill>
                  <a:srgbClr val="0E101A"/>
                </a:solidFill>
              </a:rPr>
              <a:t>A</a:t>
            </a:r>
            <a:r>
              <a:rPr lang="en-US" sz="2800" dirty="0">
                <a:solidFill>
                  <a:srgbClr val="0E101A"/>
                </a:solidFill>
                <a:effectLst/>
              </a:rPr>
              <a:t>cknowledges that many people will continue substance misuse and engage in other dangerous behaviors despite prevention efforts</a:t>
            </a:r>
            <a:r>
              <a:rPr lang="en-US" dirty="0">
                <a:solidFill>
                  <a:srgbClr val="0E101A"/>
                </a:solidFill>
                <a:effectLst/>
              </a:rPr>
              <a:t>. </a:t>
            </a:r>
          </a:p>
          <a:p>
            <a:pPr>
              <a:spcBef>
                <a:spcPts val="1800"/>
              </a:spcBef>
            </a:pPr>
            <a:r>
              <a:rPr lang="en-US" sz="2800" dirty="0">
                <a:solidFill>
                  <a:srgbClr val="0E101A"/>
                </a:solidFill>
              </a:rPr>
              <a:t>Accepts that many people are unwilling or unable to seek treatment.</a:t>
            </a:r>
          </a:p>
          <a:p>
            <a:pPr>
              <a:spcBef>
                <a:spcPts val="1800"/>
              </a:spcBef>
            </a:pPr>
            <a:r>
              <a:rPr lang="en-US" sz="2800" dirty="0">
                <a:solidFill>
                  <a:srgbClr val="0E101A"/>
                </a:solidFill>
              </a:rPr>
              <a:t>Recognizes that while some people who use substances may not necessarily require treatment, it is helpful for them to be aware of resources that can help minimize harm from their substance use. </a:t>
            </a:r>
          </a:p>
        </p:txBody>
      </p:sp>
      <p:sp>
        <p:nvSpPr>
          <p:cNvPr id="4" name="Footer Placeholder 3">
            <a:extLst>
              <a:ext uri="{FF2B5EF4-FFF2-40B4-BE49-F238E27FC236}">
                <a16:creationId xmlns:a16="http://schemas.microsoft.com/office/drawing/2014/main" id="{3D6383E9-2A6B-4661-B8A9-C7ED59E8674E}"/>
              </a:ext>
            </a:extLst>
          </p:cNvPr>
          <p:cNvSpPr>
            <a:spLocks noGrp="1"/>
          </p:cNvSpPr>
          <p:nvPr>
            <p:ph type="ftr" sz="quarter" idx="13"/>
          </p:nvPr>
        </p:nvSpPr>
        <p:spPr/>
        <p:txBody>
          <a:bodyPr/>
          <a:lstStyle/>
          <a:p>
            <a:r>
              <a:rPr lang="en-US" dirty="0"/>
              <a:t>Oklahoma State Department of Health</a:t>
            </a:r>
          </a:p>
        </p:txBody>
      </p:sp>
    </p:spTree>
    <p:extLst>
      <p:ext uri="{BB962C8B-B14F-4D97-AF65-F5344CB8AC3E}">
        <p14:creationId xmlns:p14="http://schemas.microsoft.com/office/powerpoint/2010/main" val="1035347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4589F-D968-405E-9D9B-1CF004D5F5AB}"/>
              </a:ext>
            </a:extLst>
          </p:cNvPr>
          <p:cNvSpPr>
            <a:spLocks noGrp="1"/>
          </p:cNvSpPr>
          <p:nvPr>
            <p:ph type="title"/>
          </p:nvPr>
        </p:nvSpPr>
        <p:spPr/>
        <p:txBody>
          <a:bodyPr/>
          <a:lstStyle/>
          <a:p>
            <a:r>
              <a:rPr lang="en-US" dirty="0"/>
              <a:t>Foundational Principles of Harm Reduction</a:t>
            </a:r>
          </a:p>
        </p:txBody>
      </p:sp>
      <p:sp>
        <p:nvSpPr>
          <p:cNvPr id="3" name="Content Placeholder 2">
            <a:extLst>
              <a:ext uri="{FF2B5EF4-FFF2-40B4-BE49-F238E27FC236}">
                <a16:creationId xmlns:a16="http://schemas.microsoft.com/office/drawing/2014/main" id="{14ACDFDB-6D04-49C9-A42F-230C788CA0CB}"/>
              </a:ext>
            </a:extLst>
          </p:cNvPr>
          <p:cNvSpPr>
            <a:spLocks noGrp="1"/>
          </p:cNvSpPr>
          <p:nvPr>
            <p:ph idx="1"/>
          </p:nvPr>
        </p:nvSpPr>
        <p:spPr>
          <a:xfrm>
            <a:off x="488515" y="1189973"/>
            <a:ext cx="11311003" cy="4906921"/>
          </a:xfrm>
        </p:spPr>
        <p:txBody>
          <a:bodyPr/>
          <a:lstStyle/>
          <a:p>
            <a:pPr lvl="1"/>
            <a:r>
              <a:rPr lang="en-US" sz="2800" dirty="0">
                <a:latin typeface="+mn-lt"/>
              </a:rPr>
              <a:t>Accepts that licit and illicit substance use is a reality, and minimizing the harmful effects is more beneficial than simply ignoring or condemning them.</a:t>
            </a:r>
          </a:p>
          <a:p>
            <a:pPr lvl="1">
              <a:spcBef>
                <a:spcPts val="1800"/>
              </a:spcBef>
            </a:pPr>
            <a:r>
              <a:rPr lang="en-US" sz="2800" dirty="0">
                <a:latin typeface="+mn-lt"/>
              </a:rPr>
              <a:t>Understands substance use as a complex, multi-faceted phenomenon that encompasses a continuum of behaviors (severe-use to abstinence) and some ways of using drugs are safer than others.</a:t>
            </a:r>
          </a:p>
          <a:p>
            <a:pPr lvl="1">
              <a:spcBef>
                <a:spcPts val="1800"/>
              </a:spcBef>
            </a:pPr>
            <a:r>
              <a:rPr lang="en-US" sz="2800" dirty="0">
                <a:latin typeface="+mn-lt"/>
              </a:rPr>
              <a:t>Establishes quality of individual and community life and well-being — not necessarily cessation of substance use — as the criteria for successful interventions and policies.</a:t>
            </a:r>
          </a:p>
        </p:txBody>
      </p:sp>
      <p:sp>
        <p:nvSpPr>
          <p:cNvPr id="5" name="Footer Placeholder 3">
            <a:extLst>
              <a:ext uri="{FF2B5EF4-FFF2-40B4-BE49-F238E27FC236}">
                <a16:creationId xmlns:a16="http://schemas.microsoft.com/office/drawing/2014/main" id="{46F25040-857D-452C-B57E-BCCAB9DF8199}"/>
              </a:ext>
            </a:extLst>
          </p:cNvPr>
          <p:cNvSpPr txBox="1">
            <a:spLocks/>
          </p:cNvSpPr>
          <p:nvPr/>
        </p:nvSpPr>
        <p:spPr>
          <a:xfrm>
            <a:off x="721359" y="6378575"/>
            <a:ext cx="2764792" cy="1983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Oklahoma State Department of Health </a:t>
            </a:r>
          </a:p>
        </p:txBody>
      </p:sp>
      <p:sp>
        <p:nvSpPr>
          <p:cNvPr id="6" name="TextBox 5">
            <a:extLst>
              <a:ext uri="{FF2B5EF4-FFF2-40B4-BE49-F238E27FC236}">
                <a16:creationId xmlns:a16="http://schemas.microsoft.com/office/drawing/2014/main" id="{C5312F6D-5523-4A65-9A02-C40898BAFA1E}"/>
              </a:ext>
            </a:extLst>
          </p:cNvPr>
          <p:cNvSpPr txBox="1"/>
          <p:nvPr/>
        </p:nvSpPr>
        <p:spPr>
          <a:xfrm>
            <a:off x="7519084" y="6256720"/>
            <a:ext cx="3757808" cy="480019"/>
          </a:xfrm>
          <a:prstGeom prst="rect">
            <a:avLst/>
          </a:prstGeom>
        </p:spPr>
        <p:txBody>
          <a:bodyPr vert="horz" wrap="square" lIns="0" tIns="45720" rIns="91440" bIns="45720" rtlCol="0">
            <a:noAutofit/>
          </a:bodyPr>
          <a:lstStyle/>
          <a:p>
            <a:pPr algn="l">
              <a:spcBef>
                <a:spcPts val="0"/>
              </a:spcBef>
            </a:pPr>
            <a:endParaRPr lang="en-US" sz="2400" b="1" dirty="0">
              <a:latin typeface="+mj-lt"/>
            </a:endParaRPr>
          </a:p>
        </p:txBody>
      </p:sp>
    </p:spTree>
    <p:extLst>
      <p:ext uri="{BB962C8B-B14F-4D97-AF65-F5344CB8AC3E}">
        <p14:creationId xmlns:p14="http://schemas.microsoft.com/office/powerpoint/2010/main" val="22202508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1A544-90B5-4105-9E3B-DA69EFF51C9E}"/>
              </a:ext>
            </a:extLst>
          </p:cNvPr>
          <p:cNvSpPr>
            <a:spLocks noGrp="1"/>
          </p:cNvSpPr>
          <p:nvPr>
            <p:ph type="title"/>
          </p:nvPr>
        </p:nvSpPr>
        <p:spPr/>
        <p:txBody>
          <a:bodyPr/>
          <a:lstStyle/>
          <a:p>
            <a:r>
              <a:rPr lang="en-US" dirty="0"/>
              <a:t>Foundational Principles of Harm Reduction</a:t>
            </a:r>
          </a:p>
        </p:txBody>
      </p:sp>
      <p:sp>
        <p:nvSpPr>
          <p:cNvPr id="3" name="Content Placeholder 2">
            <a:extLst>
              <a:ext uri="{FF2B5EF4-FFF2-40B4-BE49-F238E27FC236}">
                <a16:creationId xmlns:a16="http://schemas.microsoft.com/office/drawing/2014/main" id="{C18264B7-DFB5-4096-9571-2AB10832D87D}"/>
              </a:ext>
            </a:extLst>
          </p:cNvPr>
          <p:cNvSpPr>
            <a:spLocks noGrp="1"/>
          </p:cNvSpPr>
          <p:nvPr>
            <p:ph idx="1"/>
          </p:nvPr>
        </p:nvSpPr>
        <p:spPr>
          <a:xfrm>
            <a:off x="661147" y="1409642"/>
            <a:ext cx="10869705" cy="4764101"/>
          </a:xfrm>
        </p:spPr>
        <p:txBody>
          <a:bodyPr/>
          <a:lstStyle/>
          <a:p>
            <a:pPr marL="439200" marR="0" lvl="1" indent="-177800" algn="l" defTabSz="914400" rtl="0" eaLnBrk="1" fontAlgn="auto" latinLnBrk="0" hangingPunct="1">
              <a:lnSpc>
                <a:spcPct val="100000"/>
              </a:lnSpc>
              <a:spcBef>
                <a:spcPts val="900"/>
              </a:spcBef>
              <a:spcAft>
                <a:spcPts val="0"/>
              </a:spcAft>
              <a:buClrTx/>
              <a:buSzTx/>
              <a:buFont typeface="Wingdings" pitchFamily="2" charset="2"/>
              <a:buChar char="§"/>
              <a:tabLst/>
              <a:defRPr/>
            </a:pPr>
            <a:r>
              <a:rPr kumimoji="0" lang="en-US" sz="2700" b="0" i="0" u="none" strike="noStrike" kern="1200" cap="none" spc="0" normalizeH="0" baseline="0" noProof="0" dirty="0">
                <a:ln>
                  <a:noFill/>
                </a:ln>
                <a:solidFill>
                  <a:srgbClr val="464646"/>
                </a:solidFill>
                <a:effectLst/>
                <a:uLnTx/>
                <a:uFillTx/>
                <a:latin typeface="Arial" panose="020B0604020202020204"/>
                <a:ea typeface="+mn-ea"/>
                <a:cs typeface="+mn-cs"/>
              </a:rPr>
              <a:t>Necessitates non-judgmental, non-coercive provision of services and resources to people who use drugs and the communities in which they live in order to assist them in reducing harm.</a:t>
            </a:r>
          </a:p>
          <a:p>
            <a:pPr marL="439200" marR="0" lvl="1" indent="-177800" algn="l" defTabSz="914400" rtl="0" eaLnBrk="1" fontAlgn="auto" latinLnBrk="0" hangingPunct="1">
              <a:lnSpc>
                <a:spcPct val="100000"/>
              </a:lnSpc>
              <a:spcBef>
                <a:spcPts val="1800"/>
              </a:spcBef>
              <a:spcAft>
                <a:spcPts val="0"/>
              </a:spcAft>
              <a:buClrTx/>
              <a:buSzTx/>
              <a:buFont typeface="Wingdings" pitchFamily="2" charset="2"/>
              <a:buChar char="§"/>
              <a:tabLst/>
              <a:defRPr/>
            </a:pPr>
            <a:r>
              <a:rPr kumimoji="0" lang="en-US" sz="2700" b="0" i="0" u="none" strike="noStrike" kern="1200" cap="none" spc="0" normalizeH="0" baseline="0" noProof="0" dirty="0">
                <a:ln>
                  <a:noFill/>
                </a:ln>
                <a:solidFill>
                  <a:srgbClr val="464646"/>
                </a:solidFill>
                <a:effectLst/>
                <a:uLnTx/>
                <a:uFillTx/>
                <a:latin typeface="Arial" panose="020B0604020202020204"/>
                <a:ea typeface="+mn-ea"/>
                <a:cs typeface="+mn-cs"/>
              </a:rPr>
              <a:t>Seeks to empower people who use drugs in strategies that meet them where they are. Individuals who engage in substance misuse are the primary agents of reducing the harms of their drug use.</a:t>
            </a:r>
          </a:p>
          <a:p>
            <a:pPr marL="439200" marR="0" lvl="1" indent="-177800" algn="l" defTabSz="914400" rtl="0" eaLnBrk="1" fontAlgn="auto" latinLnBrk="0" hangingPunct="1">
              <a:lnSpc>
                <a:spcPct val="100000"/>
              </a:lnSpc>
              <a:spcBef>
                <a:spcPts val="1800"/>
              </a:spcBef>
              <a:spcAft>
                <a:spcPts val="0"/>
              </a:spcAft>
              <a:buClrTx/>
              <a:buSzTx/>
              <a:buFont typeface="Wingdings" pitchFamily="2" charset="2"/>
              <a:buChar char="§"/>
              <a:tabLst/>
              <a:defRPr/>
            </a:pPr>
            <a:r>
              <a:rPr kumimoji="0" lang="en-US" sz="2700" b="0" i="0" u="none" strike="noStrike" kern="1200" cap="none" spc="0" normalizeH="0" baseline="0" noProof="0" dirty="0">
                <a:ln>
                  <a:noFill/>
                </a:ln>
                <a:solidFill>
                  <a:srgbClr val="464646"/>
                </a:solidFill>
                <a:effectLst/>
                <a:uLnTx/>
                <a:uFillTx/>
                <a:latin typeface="Arial" panose="020B0604020202020204"/>
                <a:ea typeface="+mn-ea"/>
                <a:cs typeface="+mn-cs"/>
              </a:rPr>
              <a:t>Recognizes the realities of how poverty, class, racism, social isolation, past trauma, sex-based discrimination, and other social inequalities affect people’s vulnerability and capacity to deal with substance-related harm.</a:t>
            </a:r>
          </a:p>
        </p:txBody>
      </p:sp>
      <p:sp>
        <p:nvSpPr>
          <p:cNvPr id="4" name="Footer Placeholder 3">
            <a:extLst>
              <a:ext uri="{FF2B5EF4-FFF2-40B4-BE49-F238E27FC236}">
                <a16:creationId xmlns:a16="http://schemas.microsoft.com/office/drawing/2014/main" id="{0C4A03D5-9B64-4ECC-8880-5C62C32562A4}"/>
              </a:ext>
            </a:extLst>
          </p:cNvPr>
          <p:cNvSpPr>
            <a:spLocks noGrp="1"/>
          </p:cNvSpPr>
          <p:nvPr>
            <p:ph type="ftr" sz="quarter" idx="13"/>
          </p:nvPr>
        </p:nvSpPr>
        <p:spPr/>
        <p:txBody>
          <a:bodyPr/>
          <a:lstStyle/>
          <a:p>
            <a:r>
              <a:rPr lang="en-US" dirty="0"/>
              <a:t>Oklahoma State Department of Health</a:t>
            </a:r>
          </a:p>
        </p:txBody>
      </p:sp>
      <p:sp>
        <p:nvSpPr>
          <p:cNvPr id="5" name="TextBox 4">
            <a:extLst>
              <a:ext uri="{FF2B5EF4-FFF2-40B4-BE49-F238E27FC236}">
                <a16:creationId xmlns:a16="http://schemas.microsoft.com/office/drawing/2014/main" id="{A5A8E825-5F23-44E1-81EE-8EB767106D48}"/>
              </a:ext>
            </a:extLst>
          </p:cNvPr>
          <p:cNvSpPr txBox="1"/>
          <p:nvPr/>
        </p:nvSpPr>
        <p:spPr>
          <a:xfrm>
            <a:off x="5759533" y="6372081"/>
            <a:ext cx="6258297" cy="409664"/>
          </a:xfrm>
          <a:prstGeom prst="rect">
            <a:avLst/>
          </a:prstGeom>
          <a:noFill/>
        </p:spPr>
        <p:txBody>
          <a:bodyPr wrap="square">
            <a:spAutoFit/>
          </a:bodyPr>
          <a:lstStyle/>
          <a:p>
            <a:pPr marL="0" marR="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NHRC. (n.d.). </a:t>
            </a:r>
            <a:r>
              <a:rPr lang="en-US" sz="1000" i="1" dirty="0">
                <a:effectLst/>
                <a:latin typeface="Arial" panose="020B0604020202020204" pitchFamily="34" charset="0"/>
                <a:ea typeface="Calibri" panose="020F0502020204030204" pitchFamily="34" charset="0"/>
                <a:cs typeface="Arial" panose="020B0604020202020204" pitchFamily="34" charset="0"/>
              </a:rPr>
              <a:t>Principles of harm reduction</a:t>
            </a:r>
            <a:r>
              <a:rPr lang="en-US" sz="1000" dirty="0">
                <a:effectLst/>
                <a:latin typeface="Arial" panose="020B0604020202020204" pitchFamily="34" charset="0"/>
                <a:ea typeface="Calibri" panose="020F0502020204030204" pitchFamily="34" charset="0"/>
                <a:cs typeface="Arial" panose="020B0604020202020204" pitchFamily="34" charset="0"/>
              </a:rPr>
              <a:t>. </a:t>
            </a:r>
            <a:r>
              <a:rPr lang="en-US" sz="1000" u="none" strike="noStrike" dirty="0">
                <a:effectLst/>
                <a:latin typeface="Arial" panose="020B0604020202020204" pitchFamily="34" charset="0"/>
                <a:ea typeface="Calibri" panose="020F0502020204030204" pitchFamily="34" charset="0"/>
                <a:cs typeface="Arial" panose="020B0604020202020204" pitchFamily="34" charset="0"/>
              </a:rPr>
              <a:t>https://harmreduction.org/about-us/principles-of-harm-reduction/</a:t>
            </a: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000" dirty="0">
                <a:effectLst/>
                <a:latin typeface="Arial" panose="020B0604020202020204" pitchFamily="34" charset="0"/>
                <a:ea typeface="Calibri" panose="020F0502020204030204" pitchFamily="34" charset="0"/>
                <a:cs typeface="Arial" panose="020B0604020202020204" pitchFamily="34" charset="0"/>
              </a:rPr>
              <a:t>CDC (2019). </a:t>
            </a:r>
            <a:r>
              <a:rPr lang="en-US" sz="1000" i="1" dirty="0">
                <a:effectLst/>
                <a:latin typeface="Arial" panose="020B0604020202020204" pitchFamily="34" charset="0"/>
                <a:ea typeface="Calibri" panose="020F0502020204030204" pitchFamily="34" charset="0"/>
                <a:cs typeface="Arial" panose="020B0604020202020204" pitchFamily="34" charset="0"/>
              </a:rPr>
              <a:t>Syringe services programs</a:t>
            </a:r>
            <a:r>
              <a:rPr lang="en-US" sz="1000" dirty="0">
                <a:effectLst/>
                <a:latin typeface="Arial" panose="020B0604020202020204" pitchFamily="34" charset="0"/>
                <a:ea typeface="Calibri" panose="020F0502020204030204" pitchFamily="34" charset="0"/>
                <a:cs typeface="Arial" panose="020B0604020202020204" pitchFamily="34" charset="0"/>
              </a:rPr>
              <a:t>. https://www.cdc.gov/ssp/syringe-services-programs-faq.html</a:t>
            </a:r>
          </a:p>
        </p:txBody>
      </p:sp>
    </p:spTree>
    <p:extLst>
      <p:ext uri="{BB962C8B-B14F-4D97-AF65-F5344CB8AC3E}">
        <p14:creationId xmlns:p14="http://schemas.microsoft.com/office/powerpoint/2010/main" val="1588056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CF2330D-B240-42B5-8CB3-04CA4A3FB399}"/>
              </a:ext>
            </a:extLst>
          </p:cNvPr>
          <p:cNvPicPr>
            <a:picLocks noChangeAspect="1"/>
          </p:cNvPicPr>
          <p:nvPr/>
        </p:nvPicPr>
        <p:blipFill rotWithShape="1">
          <a:blip r:embed="rId2"/>
          <a:srcRect t="3747" b="9915"/>
          <a:stretch/>
        </p:blipFill>
        <p:spPr>
          <a:xfrm rot="16200000">
            <a:off x="9233689" y="-1054885"/>
            <a:ext cx="1907905" cy="4017679"/>
          </a:xfrm>
          <a:prstGeom prst="rect">
            <a:avLst/>
          </a:prstGeom>
        </p:spPr>
      </p:pic>
      <p:pic>
        <p:nvPicPr>
          <p:cNvPr id="11" name="Picture 10">
            <a:extLst>
              <a:ext uri="{FF2B5EF4-FFF2-40B4-BE49-F238E27FC236}">
                <a16:creationId xmlns:a16="http://schemas.microsoft.com/office/drawing/2014/main" id="{78D7F207-8E1C-4055-9A1C-69065F568CA9}"/>
              </a:ext>
            </a:extLst>
          </p:cNvPr>
          <p:cNvPicPr>
            <a:picLocks noChangeAspect="1"/>
          </p:cNvPicPr>
          <p:nvPr/>
        </p:nvPicPr>
        <p:blipFill rotWithShape="1">
          <a:blip r:embed="rId3"/>
          <a:srcRect b="5217"/>
          <a:stretch/>
        </p:blipFill>
        <p:spPr>
          <a:xfrm rot="16200000">
            <a:off x="1104900" y="3980476"/>
            <a:ext cx="1943100" cy="4152899"/>
          </a:xfrm>
          <a:prstGeom prst="rect">
            <a:avLst/>
          </a:prstGeom>
        </p:spPr>
      </p:pic>
      <p:sp>
        <p:nvSpPr>
          <p:cNvPr id="2" name="Title 1">
            <a:extLst>
              <a:ext uri="{FF2B5EF4-FFF2-40B4-BE49-F238E27FC236}">
                <a16:creationId xmlns:a16="http://schemas.microsoft.com/office/drawing/2014/main" id="{A0356EEC-ED7A-4362-A074-A8AE27FF2728}"/>
              </a:ext>
            </a:extLst>
          </p:cNvPr>
          <p:cNvSpPr>
            <a:spLocks noGrp="1"/>
          </p:cNvSpPr>
          <p:nvPr>
            <p:ph type="title"/>
          </p:nvPr>
        </p:nvSpPr>
        <p:spPr/>
        <p:txBody>
          <a:bodyPr/>
          <a:lstStyle/>
          <a:p>
            <a:r>
              <a:rPr lang="en-US" b="1" dirty="0"/>
              <a:t>SCOPE-OK Consortium</a:t>
            </a:r>
          </a:p>
        </p:txBody>
      </p:sp>
      <p:sp>
        <p:nvSpPr>
          <p:cNvPr id="7" name="Content Placeholder 2">
            <a:extLst>
              <a:ext uri="{FF2B5EF4-FFF2-40B4-BE49-F238E27FC236}">
                <a16:creationId xmlns:a16="http://schemas.microsoft.com/office/drawing/2014/main" id="{401B3A6E-0525-4E7C-A1B4-417B2D073E22}"/>
              </a:ext>
            </a:extLst>
          </p:cNvPr>
          <p:cNvSpPr txBox="1">
            <a:spLocks/>
          </p:cNvSpPr>
          <p:nvPr/>
        </p:nvSpPr>
        <p:spPr>
          <a:xfrm>
            <a:off x="590913" y="2055819"/>
            <a:ext cx="11273760" cy="4012163"/>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Rockwell" panose="02060603020205020403"/>
                <a:ea typeface="+mn-ea"/>
                <a:cs typeface="+mn-cs"/>
              </a:rPr>
              <a:t>SCOPE-OK </a:t>
            </a:r>
            <a:r>
              <a:rPr kumimoji="0" lang="en-US" sz="2400" b="0" i="0" u="none" strike="noStrike" kern="1200" cap="none" spc="0" normalizeH="0" baseline="0" noProof="0" dirty="0">
                <a:ln>
                  <a:noFill/>
                </a:ln>
                <a:solidFill>
                  <a:srgbClr val="000000"/>
                </a:solidFill>
                <a:effectLst/>
                <a:uLnTx/>
                <a:uFillTx/>
                <a:latin typeface="Rockwell" panose="02060603020205020403"/>
                <a:ea typeface="+mn-ea"/>
                <a:cs typeface="+mn-cs"/>
              </a:rPr>
              <a:t>meets </a:t>
            </a:r>
            <a:r>
              <a:rPr kumimoji="0" lang="en-US" sz="2400" b="0" i="0" u="none" strike="noStrike" kern="1200" cap="none" spc="0" normalizeH="0" baseline="0" noProof="0" dirty="0">
                <a:ln>
                  <a:noFill/>
                </a:ln>
                <a:solidFill>
                  <a:srgbClr val="000000"/>
                </a:solidFill>
                <a:effectLst/>
                <a:uLnTx/>
                <a:uFillTx/>
                <a:latin typeface="Rockwell" panose="02060603020205020403"/>
                <a:ea typeface="+mn-ea"/>
                <a:cs typeface="Times New Roman" panose="02020603050405020304" pitchFamily="18" charset="0"/>
              </a:rPr>
              <a:t>the 2nd Month each quarter (February, May, August, November)– Ardmore Public Library 10 AM-12 PM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Rockwell" panose="02060603020205020403"/>
                <a:ea typeface="+mn-ea"/>
                <a:cs typeface="Times New Roman" panose="02020603050405020304" pitchFamily="18" charset="0"/>
              </a:rPr>
              <a:t>Members include:</a:t>
            </a:r>
          </a:p>
          <a:p>
            <a:pPr marL="685800" marR="0" lvl="1" indent="-342900" algn="l" defTabSz="914400" rtl="0" eaLnBrk="1" fontAlgn="auto" latinLnBrk="0" hangingPunct="1">
              <a:lnSpc>
                <a:spcPct val="90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000000"/>
                </a:solidFill>
                <a:effectLst/>
                <a:uLnTx/>
                <a:uFillTx/>
                <a:latin typeface="Rockwell" panose="02060603020205020403"/>
                <a:ea typeface="Calibri" panose="020F0502020204030204" pitchFamily="34" charset="0"/>
                <a:cs typeface="Times New Roman" panose="02020603050405020304" pitchFamily="18" charset="0"/>
              </a:rPr>
              <a:t>Groups focused on rural, preventative, and/or public health</a:t>
            </a:r>
          </a:p>
          <a:p>
            <a:pPr marL="685800" marR="0" lvl="1" indent="-342900" algn="l" defTabSz="914400" rtl="0" eaLnBrk="1" fontAlgn="auto" latinLnBrk="0" hangingPunct="1">
              <a:lnSpc>
                <a:spcPct val="90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000000"/>
                </a:solidFill>
                <a:effectLst/>
                <a:uLnTx/>
                <a:uFillTx/>
                <a:latin typeface="Rockwell" panose="02060603020205020403"/>
                <a:ea typeface="Calibri" panose="020F0502020204030204" pitchFamily="34" charset="0"/>
                <a:cs typeface="Times New Roman" panose="02020603050405020304" pitchFamily="18" charset="0"/>
              </a:rPr>
              <a:t>Healthcare providers from all settings of care</a:t>
            </a:r>
          </a:p>
          <a:p>
            <a:pPr marL="685800" marR="0" lvl="1" indent="-342900" algn="l" defTabSz="914400" rtl="0" eaLnBrk="1" fontAlgn="auto" latinLnBrk="0" hangingPunct="1">
              <a:lnSpc>
                <a:spcPct val="90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000000"/>
                </a:solidFill>
                <a:effectLst/>
                <a:uLnTx/>
                <a:uFillTx/>
                <a:latin typeface="Rockwell" panose="02060603020205020403"/>
                <a:ea typeface="Calibri" panose="020F0502020204030204" pitchFamily="34" charset="0"/>
                <a:cs typeface="Times New Roman" panose="02020603050405020304" pitchFamily="18" charset="0"/>
              </a:rPr>
              <a:t>Educators and school system representatives </a:t>
            </a:r>
          </a:p>
          <a:p>
            <a:pPr marL="685800" marR="0" lvl="1" indent="-342900" algn="l" defTabSz="914400" rtl="0" eaLnBrk="1" fontAlgn="auto" latinLnBrk="0" hangingPunct="1">
              <a:lnSpc>
                <a:spcPct val="90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000000"/>
                </a:solidFill>
                <a:effectLst/>
                <a:uLnTx/>
                <a:uFillTx/>
                <a:latin typeface="Rockwell" panose="02060603020205020403"/>
                <a:ea typeface="Calibri" panose="020F0502020204030204" pitchFamily="34" charset="0"/>
                <a:cs typeface="Times New Roman" panose="02020603050405020304" pitchFamily="18" charset="0"/>
              </a:rPr>
              <a:t>Organizations involved with the prevention, treatment, and recovery of substance use</a:t>
            </a:r>
          </a:p>
          <a:p>
            <a:pPr marL="685800" marR="0" lvl="1" indent="-342900" algn="l" defTabSz="914400" rtl="0" eaLnBrk="1" fontAlgn="auto" latinLnBrk="0" hangingPunct="1">
              <a:lnSpc>
                <a:spcPct val="90000"/>
              </a:lnSpc>
              <a:spcBef>
                <a:spcPts val="0"/>
              </a:spcBef>
              <a:spcAft>
                <a:spcPts val="0"/>
              </a:spcAft>
              <a:buClrTx/>
              <a:buSzTx/>
              <a:buFont typeface="Symbol" panose="05050102010706020507" pitchFamily="18" charset="2"/>
              <a:buChar char=""/>
              <a:tabLst/>
              <a:defRPr/>
            </a:pPr>
            <a:r>
              <a:rPr kumimoji="0" lang="en-US" sz="2000" b="0" i="0" u="none" strike="noStrike" kern="1200" cap="none" spc="0" normalizeH="0" baseline="0" noProof="0" dirty="0">
                <a:ln>
                  <a:noFill/>
                </a:ln>
                <a:solidFill>
                  <a:srgbClr val="000000"/>
                </a:solidFill>
                <a:effectLst/>
                <a:uLnTx/>
                <a:uFillTx/>
                <a:latin typeface="Rockwell" panose="02060603020205020403"/>
                <a:ea typeface="Calibri" panose="020F0502020204030204" pitchFamily="34" charset="0"/>
                <a:cs typeface="Times New Roman" panose="02020603050405020304" pitchFamily="18" charset="0"/>
              </a:rPr>
              <a:t>Persons directly impacted by substance use (persons in recovery, impacted family members, persons who use drugs, etc.)</a:t>
            </a:r>
            <a:endParaRPr kumimoji="0" lang="en-US" sz="2000" b="0" i="0" u="none" strike="noStrike" kern="1200" cap="none" spc="0" normalizeH="0" baseline="0" noProof="0" dirty="0">
              <a:ln>
                <a:noFill/>
              </a:ln>
              <a:solidFill>
                <a:srgbClr val="000000"/>
              </a:solidFill>
              <a:effectLst/>
              <a:uLnTx/>
              <a:uFillTx/>
              <a:latin typeface="Rockwell" panose="02060603020205020403"/>
              <a:ea typeface="+mn-ea"/>
              <a:cs typeface="+mn-cs"/>
            </a:endParaRPr>
          </a:p>
        </p:txBody>
      </p:sp>
      <p:pic>
        <p:nvPicPr>
          <p:cNvPr id="10" name="Content Placeholder 4" descr="Text&#10;&#10;Description automatically generated">
            <a:extLst>
              <a:ext uri="{FF2B5EF4-FFF2-40B4-BE49-F238E27FC236}">
                <a16:creationId xmlns:a16="http://schemas.microsoft.com/office/drawing/2014/main" id="{22408690-B840-4282-BBFF-6CECC206BA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4476" y="6159501"/>
            <a:ext cx="2030197" cy="556275"/>
          </a:xfrm>
          <a:prstGeom prst="rect">
            <a:avLst/>
          </a:prstGeom>
        </p:spPr>
      </p:pic>
      <p:pic>
        <p:nvPicPr>
          <p:cNvPr id="8" name="Content Placeholder 4" descr="Text&#10;&#10;Description automatically generated">
            <a:extLst>
              <a:ext uri="{FF2B5EF4-FFF2-40B4-BE49-F238E27FC236}">
                <a16:creationId xmlns:a16="http://schemas.microsoft.com/office/drawing/2014/main" id="{774BC38C-5628-4914-94F8-7ABDA7144F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4341" y="5297653"/>
            <a:ext cx="5542140" cy="1518547"/>
          </a:xfrm>
          <a:prstGeom prst="rect">
            <a:avLst/>
          </a:prstGeom>
        </p:spPr>
      </p:pic>
    </p:spTree>
    <p:extLst>
      <p:ext uri="{BB962C8B-B14F-4D97-AF65-F5344CB8AC3E}">
        <p14:creationId xmlns:p14="http://schemas.microsoft.com/office/powerpoint/2010/main" val="408505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D13B5-2711-45C1-AD29-624C1CB6CE36}"/>
              </a:ext>
            </a:extLst>
          </p:cNvPr>
          <p:cNvSpPr>
            <a:spLocks noGrp="1"/>
          </p:cNvSpPr>
          <p:nvPr>
            <p:ph type="title"/>
          </p:nvPr>
        </p:nvSpPr>
        <p:spPr/>
        <p:txBody>
          <a:bodyPr/>
          <a:lstStyle/>
          <a:p>
            <a:r>
              <a:rPr lang="en-US" dirty="0"/>
              <a:t>Why Harm Reduction Works</a:t>
            </a:r>
          </a:p>
        </p:txBody>
      </p:sp>
    </p:spTree>
    <p:extLst>
      <p:ext uri="{BB962C8B-B14F-4D97-AF65-F5344CB8AC3E}">
        <p14:creationId xmlns:p14="http://schemas.microsoft.com/office/powerpoint/2010/main" val="782942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D4ECCD-B3BD-48AF-BA36-E148E1F69B89}"/>
              </a:ext>
            </a:extLst>
          </p:cNvPr>
          <p:cNvSpPr>
            <a:spLocks noGrp="1"/>
          </p:cNvSpPr>
          <p:nvPr>
            <p:ph type="title"/>
          </p:nvPr>
        </p:nvSpPr>
        <p:spPr/>
        <p:txBody>
          <a:bodyPr/>
          <a:lstStyle/>
          <a:p>
            <a:r>
              <a:rPr lang="en-US" dirty="0"/>
              <a:t>Why Harm Reduction Services are Needed</a:t>
            </a:r>
          </a:p>
        </p:txBody>
      </p:sp>
      <p:sp>
        <p:nvSpPr>
          <p:cNvPr id="5" name="Content Placeholder 4">
            <a:extLst>
              <a:ext uri="{FF2B5EF4-FFF2-40B4-BE49-F238E27FC236}">
                <a16:creationId xmlns:a16="http://schemas.microsoft.com/office/drawing/2014/main" id="{A16C4A39-AD34-4AA5-840E-DB1FA3568532}"/>
              </a:ext>
            </a:extLst>
          </p:cNvPr>
          <p:cNvSpPr>
            <a:spLocks noGrp="1"/>
          </p:cNvSpPr>
          <p:nvPr>
            <p:ph idx="1"/>
          </p:nvPr>
        </p:nvSpPr>
        <p:spPr/>
        <p:txBody>
          <a:bodyPr/>
          <a:lstStyle/>
          <a:p>
            <a:r>
              <a:rPr lang="en-US" sz="2400" b="0" i="0" dirty="0">
                <a:solidFill>
                  <a:srgbClr val="4A4A4A"/>
                </a:solidFill>
                <a:effectLst/>
                <a:latin typeface="+mn-lt"/>
              </a:rPr>
              <a:t>The U.S. is experiencing the most significant substance use and overdose epidemic it has ever faced, exacerbated by the COVID-19 pandemic, and driven by the proliferation of highly potent synthetic opioids containing primarily fentanyl and other analogues.</a:t>
            </a:r>
          </a:p>
          <a:p>
            <a:r>
              <a:rPr lang="en-US" sz="2400" b="0" i="0" dirty="0">
                <a:solidFill>
                  <a:srgbClr val="4A4A4A"/>
                </a:solidFill>
                <a:effectLst/>
                <a:latin typeface="+mn-lt"/>
              </a:rPr>
              <a:t>Harm reduction services save lives by being available and accessible to people, and emphasizing the need for humility and compassion toward people who use drugs.</a:t>
            </a:r>
          </a:p>
          <a:p>
            <a:r>
              <a:rPr lang="en-US" sz="2400" b="0" i="0" dirty="0">
                <a:solidFill>
                  <a:srgbClr val="4A4A4A"/>
                </a:solidFill>
                <a:effectLst/>
                <a:latin typeface="+mn-lt"/>
              </a:rPr>
              <a:t>Harm reduction plays a significant role in preventing drug-related deaths and offering access to healthcare, social services, and treatment. </a:t>
            </a:r>
          </a:p>
          <a:p>
            <a:r>
              <a:rPr lang="en-US" sz="2400" b="0" i="0" dirty="0">
                <a:solidFill>
                  <a:srgbClr val="4A4A4A"/>
                </a:solidFill>
                <a:effectLst/>
                <a:latin typeface="+mn-lt"/>
              </a:rPr>
              <a:t>Harm reduction services decrease overdose fatalities, acute life-threatening infections related to unsterile drug injection, and chronic diseases such as HIV and hepatitis.</a:t>
            </a:r>
            <a:endParaRPr lang="en-US" sz="2400" dirty="0">
              <a:latin typeface="+mn-lt"/>
            </a:endParaRPr>
          </a:p>
        </p:txBody>
      </p:sp>
      <p:sp>
        <p:nvSpPr>
          <p:cNvPr id="2" name="TextBox 1">
            <a:extLst>
              <a:ext uri="{FF2B5EF4-FFF2-40B4-BE49-F238E27FC236}">
                <a16:creationId xmlns:a16="http://schemas.microsoft.com/office/drawing/2014/main" id="{9131BF09-21C6-4E25-B115-D7CB72A0D6AD}"/>
              </a:ext>
            </a:extLst>
          </p:cNvPr>
          <p:cNvSpPr txBox="1"/>
          <p:nvPr/>
        </p:nvSpPr>
        <p:spPr>
          <a:xfrm>
            <a:off x="5380383" y="6288777"/>
            <a:ext cx="6811617" cy="370349"/>
          </a:xfrm>
          <a:prstGeom prst="rect">
            <a:avLst/>
          </a:prstGeom>
        </p:spPr>
        <p:txBody>
          <a:bodyPr vert="horz" wrap="square" lIns="0" tIns="45720" rIns="91440" bIns="45720" rtlCol="0">
            <a:noAutofit/>
          </a:bodyPr>
          <a:lstStyle/>
          <a:p>
            <a:pPr algn="l">
              <a:spcBef>
                <a:spcPts val="0"/>
              </a:spcBef>
            </a:pPr>
            <a:r>
              <a:rPr lang="en-US" sz="1400" dirty="0"/>
              <a:t>SAMHSA (2022). Harm reduction. https://www.samhsa.gov/hind-help/harm-reduction </a:t>
            </a:r>
          </a:p>
        </p:txBody>
      </p:sp>
    </p:spTree>
    <p:extLst>
      <p:ext uri="{BB962C8B-B14F-4D97-AF65-F5344CB8AC3E}">
        <p14:creationId xmlns:p14="http://schemas.microsoft.com/office/powerpoint/2010/main" val="20118717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13949-180F-4823-8B20-ECD97C00F8AE}"/>
              </a:ext>
            </a:extLst>
          </p:cNvPr>
          <p:cNvSpPr>
            <a:spLocks noGrp="1"/>
          </p:cNvSpPr>
          <p:nvPr>
            <p:ph type="title"/>
          </p:nvPr>
        </p:nvSpPr>
        <p:spPr>
          <a:xfrm>
            <a:off x="749808" y="384048"/>
            <a:ext cx="10865224" cy="948745"/>
          </a:xfrm>
        </p:spPr>
        <p:txBody>
          <a:bodyPr/>
          <a:lstStyle/>
          <a:p>
            <a:pPr algn="ctr"/>
            <a:r>
              <a:rPr lang="en-US" dirty="0"/>
              <a:t>Harm Reduction</a:t>
            </a:r>
            <a:br>
              <a:rPr lang="en-US" dirty="0"/>
            </a:br>
            <a:r>
              <a:rPr lang="en-US" dirty="0"/>
              <a:t>Prevention, Treatment, and Recovery</a:t>
            </a:r>
          </a:p>
        </p:txBody>
      </p:sp>
      <p:sp>
        <p:nvSpPr>
          <p:cNvPr id="3" name="Content Placeholder 2">
            <a:extLst>
              <a:ext uri="{FF2B5EF4-FFF2-40B4-BE49-F238E27FC236}">
                <a16:creationId xmlns:a16="http://schemas.microsoft.com/office/drawing/2014/main" id="{5A613F1B-A82E-437A-BA61-C9CD7DB20ABA}"/>
              </a:ext>
            </a:extLst>
          </p:cNvPr>
          <p:cNvSpPr>
            <a:spLocks noGrp="1"/>
          </p:cNvSpPr>
          <p:nvPr>
            <p:ph idx="1"/>
          </p:nvPr>
        </p:nvSpPr>
        <p:spPr>
          <a:xfrm>
            <a:off x="745327" y="1522514"/>
            <a:ext cx="10869705" cy="4764101"/>
          </a:xfrm>
        </p:spPr>
        <p:txBody>
          <a:bodyPr/>
          <a:lstStyle/>
          <a:p>
            <a:pPr marL="0" indent="0">
              <a:buNone/>
            </a:pPr>
            <a:r>
              <a:rPr lang="en-US" sz="2800" dirty="0">
                <a:latin typeface="+mn-lt"/>
              </a:rPr>
              <a:t>Harm Reduction Services Can:</a:t>
            </a:r>
          </a:p>
          <a:p>
            <a:pPr algn="l">
              <a:buFont typeface="Arial" panose="020B0604020202020204" pitchFamily="34" charset="0"/>
              <a:buChar char="•"/>
            </a:pPr>
            <a:r>
              <a:rPr lang="en-US" sz="2100" b="0" i="0" dirty="0">
                <a:solidFill>
                  <a:srgbClr val="4A4A4A"/>
                </a:solidFill>
                <a:effectLst/>
                <a:latin typeface="+mn-lt"/>
              </a:rPr>
              <a:t>Connect individuals to overdose education, counseling, and referral to treatment for infectious diseases and substance use disorders.</a:t>
            </a:r>
          </a:p>
          <a:p>
            <a:pPr algn="l">
              <a:buFont typeface="Arial" panose="020B0604020202020204" pitchFamily="34" charset="0"/>
              <a:buChar char="•"/>
            </a:pPr>
            <a:r>
              <a:rPr lang="en-US" sz="2100" b="0" i="0" dirty="0">
                <a:solidFill>
                  <a:srgbClr val="4A4A4A"/>
                </a:solidFill>
                <a:effectLst/>
                <a:latin typeface="+mn-lt"/>
              </a:rPr>
              <a:t>Distribute opioid overdose reversal medications (e.g., naloxone) to individuals at risk of overdose, or to those who might respond to an overdose.</a:t>
            </a:r>
          </a:p>
          <a:p>
            <a:pPr algn="l">
              <a:buFont typeface="Arial" panose="020B0604020202020204" pitchFamily="34" charset="0"/>
              <a:buChar char="•"/>
            </a:pPr>
            <a:r>
              <a:rPr lang="en-US" sz="2100" b="0" i="0" dirty="0">
                <a:solidFill>
                  <a:srgbClr val="4A4A4A"/>
                </a:solidFill>
                <a:effectLst/>
                <a:latin typeface="+mn-lt"/>
              </a:rPr>
              <a:t>Lessen harms associated with drug use and related behaviors that increase the risk of infectious diseases, including HIV, viral hepatitis, and bacterial and fungal infections.</a:t>
            </a:r>
          </a:p>
          <a:p>
            <a:pPr algn="l">
              <a:buFont typeface="Arial" panose="020B0604020202020204" pitchFamily="34" charset="0"/>
              <a:buChar char="•"/>
            </a:pPr>
            <a:r>
              <a:rPr lang="en-US" sz="2100" b="0" i="0" dirty="0">
                <a:solidFill>
                  <a:srgbClr val="4A4A4A"/>
                </a:solidFill>
                <a:effectLst/>
                <a:latin typeface="+mn-lt"/>
              </a:rPr>
              <a:t>Reduce infectious disease transmission among people who use drugs, including those who inject drugs, by equipping them with accurate information and facilitating referral to resources.</a:t>
            </a:r>
          </a:p>
          <a:p>
            <a:pPr algn="l">
              <a:buFont typeface="Arial" panose="020B0604020202020204" pitchFamily="34" charset="0"/>
              <a:buChar char="•"/>
            </a:pPr>
            <a:r>
              <a:rPr lang="en-US" sz="2100" b="0" i="0" dirty="0">
                <a:solidFill>
                  <a:srgbClr val="4A4A4A"/>
                </a:solidFill>
                <a:effectLst/>
                <a:latin typeface="+mn-lt"/>
              </a:rPr>
              <a:t>Reduce overdose deaths, promote linkages to care, and facilitate co-location of services as part of a comprehensive, integrated approach.</a:t>
            </a:r>
          </a:p>
          <a:p>
            <a:pPr marL="0" indent="0">
              <a:buNone/>
            </a:pPr>
            <a:endParaRPr lang="en-US" dirty="0"/>
          </a:p>
        </p:txBody>
      </p:sp>
      <p:sp>
        <p:nvSpPr>
          <p:cNvPr id="4" name="Footer Placeholder 3">
            <a:extLst>
              <a:ext uri="{FF2B5EF4-FFF2-40B4-BE49-F238E27FC236}">
                <a16:creationId xmlns:a16="http://schemas.microsoft.com/office/drawing/2014/main" id="{54B5C4DB-7F3F-44D4-999A-AABA353B6808}"/>
              </a:ext>
            </a:extLst>
          </p:cNvPr>
          <p:cNvSpPr>
            <a:spLocks noGrp="1"/>
          </p:cNvSpPr>
          <p:nvPr>
            <p:ph type="ftr" sz="quarter" idx="13"/>
          </p:nvPr>
        </p:nvSpPr>
        <p:spPr>
          <a:xfrm>
            <a:off x="721359" y="6378575"/>
            <a:ext cx="2777215" cy="198338"/>
          </a:xfrm>
        </p:spPr>
        <p:txBody>
          <a:bodyPr/>
          <a:lstStyle/>
          <a:p>
            <a:r>
              <a:rPr lang="en-US" dirty="0"/>
              <a:t>Oklahoma State Department of Health</a:t>
            </a:r>
          </a:p>
        </p:txBody>
      </p:sp>
      <p:sp>
        <p:nvSpPr>
          <p:cNvPr id="5" name="TextBox 4">
            <a:extLst>
              <a:ext uri="{FF2B5EF4-FFF2-40B4-BE49-F238E27FC236}">
                <a16:creationId xmlns:a16="http://schemas.microsoft.com/office/drawing/2014/main" id="{1A8C5FBA-56F0-4BFD-8333-48AB47A35432}"/>
              </a:ext>
            </a:extLst>
          </p:cNvPr>
          <p:cNvSpPr txBox="1"/>
          <p:nvPr/>
        </p:nvSpPr>
        <p:spPr>
          <a:xfrm>
            <a:off x="5380383" y="6391738"/>
            <a:ext cx="6811617" cy="370349"/>
          </a:xfrm>
          <a:prstGeom prst="rect">
            <a:avLst/>
          </a:prstGeom>
        </p:spPr>
        <p:txBody>
          <a:bodyPr vert="horz" wrap="square" lIns="0" tIns="45720" rIns="91440" bIns="45720" rtlCol="0">
            <a:noAutofit/>
          </a:bodyPr>
          <a:lstStyle/>
          <a:p>
            <a:pPr algn="l">
              <a:spcBef>
                <a:spcPts val="0"/>
              </a:spcBef>
            </a:pPr>
            <a:r>
              <a:rPr lang="en-US" sz="1400" dirty="0"/>
              <a:t>SAMHSA (2022). Harm reduction. https://www.samhsa.gov/hind-help/harm-reduction </a:t>
            </a:r>
          </a:p>
        </p:txBody>
      </p:sp>
    </p:spTree>
    <p:extLst>
      <p:ext uri="{BB962C8B-B14F-4D97-AF65-F5344CB8AC3E}">
        <p14:creationId xmlns:p14="http://schemas.microsoft.com/office/powerpoint/2010/main" val="35942728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7CD58-F3FA-4DEC-A099-39043B90A554}"/>
              </a:ext>
            </a:extLst>
          </p:cNvPr>
          <p:cNvSpPr>
            <a:spLocks noGrp="1"/>
          </p:cNvSpPr>
          <p:nvPr>
            <p:ph type="title"/>
          </p:nvPr>
        </p:nvSpPr>
        <p:spPr>
          <a:xfrm>
            <a:off x="749808" y="170753"/>
            <a:ext cx="10865224" cy="646099"/>
          </a:xfrm>
        </p:spPr>
        <p:txBody>
          <a:bodyPr/>
          <a:lstStyle/>
          <a:p>
            <a:r>
              <a:rPr lang="en-US" sz="2200" dirty="0"/>
              <a:t>Harm Reduction Activities and Intended Outcomes</a:t>
            </a:r>
          </a:p>
        </p:txBody>
      </p:sp>
      <p:pic>
        <p:nvPicPr>
          <p:cNvPr id="4" name="Picture 3">
            <a:extLst>
              <a:ext uri="{FF2B5EF4-FFF2-40B4-BE49-F238E27FC236}">
                <a16:creationId xmlns:a16="http://schemas.microsoft.com/office/drawing/2014/main" id="{0B76AA47-0579-4757-979D-FF991B0409C6}"/>
              </a:ext>
            </a:extLst>
          </p:cNvPr>
          <p:cNvPicPr>
            <a:picLocks noChangeAspect="1"/>
          </p:cNvPicPr>
          <p:nvPr/>
        </p:nvPicPr>
        <p:blipFill>
          <a:blip r:embed="rId3"/>
          <a:stretch>
            <a:fillRect/>
          </a:stretch>
        </p:blipFill>
        <p:spPr>
          <a:xfrm>
            <a:off x="0" y="866121"/>
            <a:ext cx="12192000" cy="6078144"/>
          </a:xfrm>
          <a:prstGeom prst="rect">
            <a:avLst/>
          </a:prstGeom>
        </p:spPr>
      </p:pic>
    </p:spTree>
    <p:extLst>
      <p:ext uri="{BB962C8B-B14F-4D97-AF65-F5344CB8AC3E}">
        <p14:creationId xmlns:p14="http://schemas.microsoft.com/office/powerpoint/2010/main" val="22181568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F5C97-DA49-475E-817B-F16B80D0F7A4}"/>
              </a:ext>
            </a:extLst>
          </p:cNvPr>
          <p:cNvSpPr>
            <a:spLocks noGrp="1"/>
          </p:cNvSpPr>
          <p:nvPr>
            <p:ph type="title"/>
          </p:nvPr>
        </p:nvSpPr>
        <p:spPr>
          <a:prstGeom prst="rect">
            <a:avLst/>
          </a:prstGeom>
        </p:spPr>
        <p:txBody>
          <a:bodyPr/>
          <a:lstStyle/>
          <a:p>
            <a:r>
              <a:rPr lang="en-US" sz="4400" dirty="0"/>
              <a:t>Harm Reduction </a:t>
            </a:r>
            <a:r>
              <a:rPr lang="en-US" sz="3200" dirty="0"/>
              <a:t>Prevents Drug Overdose</a:t>
            </a:r>
          </a:p>
        </p:txBody>
      </p:sp>
    </p:spTree>
    <p:extLst>
      <p:ext uri="{BB962C8B-B14F-4D97-AF65-F5344CB8AC3E}">
        <p14:creationId xmlns:p14="http://schemas.microsoft.com/office/powerpoint/2010/main" val="233810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F5EA6D-20B2-4B89-95BA-4989EF9783F5}"/>
              </a:ext>
            </a:extLst>
          </p:cNvPr>
          <p:cNvPicPr>
            <a:picLocks noChangeAspect="1"/>
          </p:cNvPicPr>
          <p:nvPr/>
        </p:nvPicPr>
        <p:blipFill>
          <a:blip r:embed="rId3"/>
          <a:stretch>
            <a:fillRect/>
          </a:stretch>
        </p:blipFill>
        <p:spPr>
          <a:xfrm>
            <a:off x="0" y="498373"/>
            <a:ext cx="12192000" cy="5861253"/>
          </a:xfrm>
          <a:prstGeom prst="rect">
            <a:avLst/>
          </a:prstGeom>
        </p:spPr>
      </p:pic>
    </p:spTree>
    <p:extLst>
      <p:ext uri="{BB962C8B-B14F-4D97-AF65-F5344CB8AC3E}">
        <p14:creationId xmlns:p14="http://schemas.microsoft.com/office/powerpoint/2010/main" val="5154172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D4CBA8-B2F1-473C-8835-9ABFD32D528E}"/>
              </a:ext>
            </a:extLst>
          </p:cNvPr>
          <p:cNvPicPr>
            <a:picLocks noChangeAspect="1"/>
          </p:cNvPicPr>
          <p:nvPr/>
        </p:nvPicPr>
        <p:blipFill>
          <a:blip r:embed="rId3"/>
          <a:stretch>
            <a:fillRect/>
          </a:stretch>
        </p:blipFill>
        <p:spPr>
          <a:xfrm>
            <a:off x="-17263" y="9684"/>
            <a:ext cx="12209263" cy="6848316"/>
          </a:xfrm>
          <a:prstGeom prst="rect">
            <a:avLst/>
          </a:prstGeom>
        </p:spPr>
      </p:pic>
    </p:spTree>
    <p:extLst>
      <p:ext uri="{BB962C8B-B14F-4D97-AF65-F5344CB8AC3E}">
        <p14:creationId xmlns:p14="http://schemas.microsoft.com/office/powerpoint/2010/main" val="35794289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97E2A-0159-49C0-8BB6-A5CCF4F706EF}"/>
              </a:ext>
            </a:extLst>
          </p:cNvPr>
          <p:cNvSpPr>
            <a:spLocks noGrp="1"/>
          </p:cNvSpPr>
          <p:nvPr>
            <p:ph type="title"/>
          </p:nvPr>
        </p:nvSpPr>
        <p:spPr/>
        <p:txBody>
          <a:bodyPr/>
          <a:lstStyle/>
          <a:p>
            <a:r>
              <a:rPr lang="en-US" dirty="0"/>
              <a:t>Harm Reduction Programs</a:t>
            </a:r>
          </a:p>
        </p:txBody>
      </p:sp>
      <p:sp>
        <p:nvSpPr>
          <p:cNvPr id="3" name="Content Placeholder 2">
            <a:extLst>
              <a:ext uri="{FF2B5EF4-FFF2-40B4-BE49-F238E27FC236}">
                <a16:creationId xmlns:a16="http://schemas.microsoft.com/office/drawing/2014/main" id="{180132D3-4F09-437F-9D8E-0312167E98D5}"/>
              </a:ext>
            </a:extLst>
          </p:cNvPr>
          <p:cNvSpPr>
            <a:spLocks noGrp="1"/>
          </p:cNvSpPr>
          <p:nvPr>
            <p:ph idx="1"/>
          </p:nvPr>
        </p:nvSpPr>
        <p:spPr>
          <a:xfrm>
            <a:off x="761383" y="1030147"/>
            <a:ext cx="10869705" cy="5116744"/>
          </a:xfrm>
        </p:spPr>
        <p:txBody>
          <a:bodyPr/>
          <a:lstStyle/>
          <a:p>
            <a:pPr marL="0" indent="0">
              <a:buNone/>
            </a:pPr>
            <a:r>
              <a:rPr lang="en-US" sz="2200" b="0" i="0" dirty="0">
                <a:solidFill>
                  <a:srgbClr val="000000"/>
                </a:solidFill>
                <a:effectLst/>
                <a:latin typeface="+mn-lt"/>
              </a:rPr>
              <a:t>Although the services they provide may vary, harm reduction programs are community-based programs that provide access to sterile equipment, facilitate safe disposal of used equipment, and provide and link to other important services and programs such as:</a:t>
            </a:r>
          </a:p>
          <a:p>
            <a:pPr marL="0" indent="0">
              <a:buNone/>
            </a:pPr>
            <a:endParaRPr lang="en-US" dirty="0"/>
          </a:p>
        </p:txBody>
      </p:sp>
      <p:sp>
        <p:nvSpPr>
          <p:cNvPr id="4" name="Footer Placeholder 3">
            <a:extLst>
              <a:ext uri="{FF2B5EF4-FFF2-40B4-BE49-F238E27FC236}">
                <a16:creationId xmlns:a16="http://schemas.microsoft.com/office/drawing/2014/main" id="{AEC478BF-004E-4C87-A5F4-214139B18AA6}"/>
              </a:ext>
            </a:extLst>
          </p:cNvPr>
          <p:cNvSpPr>
            <a:spLocks noGrp="1"/>
          </p:cNvSpPr>
          <p:nvPr>
            <p:ph type="ftr" sz="quarter" idx="13"/>
          </p:nvPr>
        </p:nvSpPr>
        <p:spPr/>
        <p:txBody>
          <a:bodyPr/>
          <a:lstStyle/>
          <a:p>
            <a:r>
              <a:rPr lang="en-US" dirty="0"/>
              <a:t>Oklahoma State Department of Health</a:t>
            </a:r>
          </a:p>
        </p:txBody>
      </p:sp>
      <p:sp>
        <p:nvSpPr>
          <p:cNvPr id="5" name="TextBox 4">
            <a:extLst>
              <a:ext uri="{FF2B5EF4-FFF2-40B4-BE49-F238E27FC236}">
                <a16:creationId xmlns:a16="http://schemas.microsoft.com/office/drawing/2014/main" id="{E1190015-E543-4942-B75D-F20CEEE82CE7}"/>
              </a:ext>
            </a:extLst>
          </p:cNvPr>
          <p:cNvSpPr txBox="1"/>
          <p:nvPr/>
        </p:nvSpPr>
        <p:spPr>
          <a:xfrm>
            <a:off x="5638800" y="2971800"/>
            <a:ext cx="914400" cy="914400"/>
          </a:xfrm>
          <a:prstGeom prst="rect">
            <a:avLst/>
          </a:prstGeom>
        </p:spPr>
        <p:txBody>
          <a:bodyPr vert="horz" wrap="square" lIns="0" tIns="45720" rIns="91440" bIns="45720" rtlCol="0">
            <a:noAutofit/>
          </a:bodyPr>
          <a:lstStyle/>
          <a:p>
            <a:pPr algn="l">
              <a:spcBef>
                <a:spcPts val="0"/>
              </a:spcBef>
            </a:pPr>
            <a:endParaRPr lang="en-US" sz="2400" b="1" dirty="0">
              <a:latin typeface="+mj-lt"/>
            </a:endParaRPr>
          </a:p>
        </p:txBody>
      </p:sp>
      <p:sp>
        <p:nvSpPr>
          <p:cNvPr id="6" name="TextBox 5">
            <a:extLst>
              <a:ext uri="{FF2B5EF4-FFF2-40B4-BE49-F238E27FC236}">
                <a16:creationId xmlns:a16="http://schemas.microsoft.com/office/drawing/2014/main" id="{9D94FE92-1370-4256-A5E3-D0789FC13F96}"/>
              </a:ext>
            </a:extLst>
          </p:cNvPr>
          <p:cNvSpPr txBox="1"/>
          <p:nvPr/>
        </p:nvSpPr>
        <p:spPr>
          <a:xfrm>
            <a:off x="5638800" y="2971800"/>
            <a:ext cx="914400" cy="914400"/>
          </a:xfrm>
          <a:prstGeom prst="rect">
            <a:avLst/>
          </a:prstGeom>
        </p:spPr>
        <p:txBody>
          <a:bodyPr vert="horz" wrap="square" lIns="0" tIns="45720" rIns="91440" bIns="45720" rtlCol="0">
            <a:noAutofit/>
          </a:bodyPr>
          <a:lstStyle/>
          <a:p>
            <a:pPr algn="l">
              <a:spcBef>
                <a:spcPts val="0"/>
              </a:spcBef>
            </a:pPr>
            <a:endParaRPr lang="en-US" sz="2400" b="1" dirty="0">
              <a:latin typeface="+mj-lt"/>
            </a:endParaRPr>
          </a:p>
        </p:txBody>
      </p:sp>
      <p:sp>
        <p:nvSpPr>
          <p:cNvPr id="7" name="TextBox 6">
            <a:extLst>
              <a:ext uri="{FF2B5EF4-FFF2-40B4-BE49-F238E27FC236}">
                <a16:creationId xmlns:a16="http://schemas.microsoft.com/office/drawing/2014/main" id="{C7301048-176E-4BC8-B625-25DD68417D21}"/>
              </a:ext>
            </a:extLst>
          </p:cNvPr>
          <p:cNvSpPr txBox="1"/>
          <p:nvPr/>
        </p:nvSpPr>
        <p:spPr>
          <a:xfrm>
            <a:off x="5638800" y="2971800"/>
            <a:ext cx="914400" cy="914400"/>
          </a:xfrm>
          <a:prstGeom prst="rect">
            <a:avLst/>
          </a:prstGeom>
        </p:spPr>
        <p:txBody>
          <a:bodyPr vert="horz" wrap="square" lIns="0" tIns="45720" rIns="91440" bIns="45720" rtlCol="0">
            <a:noAutofit/>
          </a:bodyPr>
          <a:lstStyle/>
          <a:p>
            <a:pPr algn="l">
              <a:spcBef>
                <a:spcPts val="0"/>
              </a:spcBef>
            </a:pPr>
            <a:endParaRPr lang="en-US" sz="2400" b="1" dirty="0">
              <a:latin typeface="+mj-lt"/>
            </a:endParaRPr>
          </a:p>
        </p:txBody>
      </p:sp>
      <p:sp>
        <p:nvSpPr>
          <p:cNvPr id="9" name="TextBox 8">
            <a:extLst>
              <a:ext uri="{FF2B5EF4-FFF2-40B4-BE49-F238E27FC236}">
                <a16:creationId xmlns:a16="http://schemas.microsoft.com/office/drawing/2014/main" id="{82D037DD-189C-4E65-AFE6-BF33C40FC053}"/>
              </a:ext>
            </a:extLst>
          </p:cNvPr>
          <p:cNvSpPr txBox="1"/>
          <p:nvPr/>
        </p:nvSpPr>
        <p:spPr>
          <a:xfrm>
            <a:off x="761383" y="2971800"/>
            <a:ext cx="4877417" cy="2822448"/>
          </a:xfrm>
          <a:prstGeom prst="rect">
            <a:avLst/>
          </a:prstGeom>
        </p:spPr>
        <p:txBody>
          <a:bodyPr vert="horz" wrap="square" lIns="0" tIns="45720" rIns="91440" bIns="45720" rtlCol="0">
            <a:noAutofit/>
          </a:bodyPr>
          <a:lstStyle/>
          <a:p>
            <a:pPr algn="l">
              <a:spcBef>
                <a:spcPts val="0"/>
              </a:spcBef>
            </a:pPr>
            <a:endParaRPr lang="en-US" sz="2400" b="1" dirty="0">
              <a:latin typeface="+mj-lt"/>
            </a:endParaRPr>
          </a:p>
        </p:txBody>
      </p:sp>
      <p:sp>
        <p:nvSpPr>
          <p:cNvPr id="14" name="TextBox 13">
            <a:extLst>
              <a:ext uri="{FF2B5EF4-FFF2-40B4-BE49-F238E27FC236}">
                <a16:creationId xmlns:a16="http://schemas.microsoft.com/office/drawing/2014/main" id="{8019153E-3AB6-42EF-9CCD-1E649B41DC09}"/>
              </a:ext>
            </a:extLst>
          </p:cNvPr>
          <p:cNvSpPr txBox="1"/>
          <p:nvPr/>
        </p:nvSpPr>
        <p:spPr>
          <a:xfrm>
            <a:off x="907276" y="2443697"/>
            <a:ext cx="4877417" cy="3442674"/>
          </a:xfrm>
          <a:prstGeom prst="rect">
            <a:avLst/>
          </a:prstGeom>
          <a:noFill/>
        </p:spPr>
        <p:txBody>
          <a:bodyPr wrap="square">
            <a:spAutoFit/>
          </a:bodyPr>
          <a:lstStyle/>
          <a:p>
            <a:pPr marL="342900" indent="-342900">
              <a:lnSpc>
                <a:spcPct val="107000"/>
              </a:lnSpc>
              <a:spcAft>
                <a:spcPts val="800"/>
              </a:spcAft>
              <a:buClr>
                <a:schemeClr val="accent6"/>
              </a:buClr>
              <a:buFont typeface="Wingdings" panose="05000000000000000000" pitchFamily="2" charset="2"/>
              <a:buChar char="Ø"/>
            </a:pPr>
            <a:r>
              <a:rPr lang="en-US" sz="2000" dirty="0">
                <a:effectLst/>
                <a:ea typeface="Calibri" panose="020F0502020204030204" pitchFamily="34" charset="0"/>
                <a:cs typeface="Times New Roman" panose="02020603050405020304" pitchFamily="18" charset="0"/>
              </a:rPr>
              <a:t>Referral to substance use treatment programs</a:t>
            </a:r>
          </a:p>
          <a:p>
            <a:pPr marL="342900" indent="-342900">
              <a:lnSpc>
                <a:spcPct val="107000"/>
              </a:lnSpc>
              <a:spcAft>
                <a:spcPts val="800"/>
              </a:spcAft>
              <a:buClr>
                <a:schemeClr val="accent6"/>
              </a:buClr>
              <a:buFont typeface="Wingdings" panose="05000000000000000000" pitchFamily="2" charset="2"/>
              <a:buChar char="Ø"/>
            </a:pPr>
            <a:r>
              <a:rPr lang="en-US" sz="2000" dirty="0">
                <a:effectLst/>
                <a:ea typeface="Calibri" panose="020F0502020204030204" pitchFamily="34" charset="0"/>
                <a:cs typeface="Times New Roman" panose="02020603050405020304" pitchFamily="18" charset="0"/>
              </a:rPr>
              <a:t>Screening, care, and treatment for viral hepatitis and HIV</a:t>
            </a:r>
          </a:p>
          <a:p>
            <a:pPr marL="342900" indent="-342900">
              <a:lnSpc>
                <a:spcPct val="107000"/>
              </a:lnSpc>
              <a:spcAft>
                <a:spcPts val="800"/>
              </a:spcAft>
              <a:buClr>
                <a:schemeClr val="accent6"/>
              </a:buClr>
              <a:buFont typeface="Wingdings" panose="05000000000000000000" pitchFamily="2" charset="2"/>
              <a:buChar char="Ø"/>
            </a:pPr>
            <a:r>
              <a:rPr lang="en-US" sz="2000" dirty="0">
                <a:effectLst/>
                <a:ea typeface="Calibri" panose="020F0502020204030204" pitchFamily="34" charset="0"/>
                <a:cs typeface="Times New Roman" panose="02020603050405020304" pitchFamily="18" charset="0"/>
              </a:rPr>
              <a:t>HIV pre- and post-exposure prophylaxis</a:t>
            </a:r>
          </a:p>
          <a:p>
            <a:pPr marL="342900" indent="-342900">
              <a:lnSpc>
                <a:spcPct val="107000"/>
              </a:lnSpc>
              <a:spcAft>
                <a:spcPts val="800"/>
              </a:spcAft>
              <a:buClr>
                <a:schemeClr val="accent6"/>
              </a:buClr>
              <a:buFont typeface="Wingdings" panose="05000000000000000000" pitchFamily="2" charset="2"/>
              <a:buChar char="Ø"/>
            </a:pPr>
            <a:r>
              <a:rPr lang="en-US" sz="2000" dirty="0">
                <a:effectLst/>
                <a:ea typeface="Calibri" panose="020F0502020204030204" pitchFamily="34" charset="0"/>
                <a:cs typeface="Times New Roman" panose="02020603050405020304" pitchFamily="18" charset="0"/>
              </a:rPr>
              <a:t>Screening for sexually transmitted infections</a:t>
            </a:r>
          </a:p>
          <a:p>
            <a:pPr marL="342900" indent="-342900">
              <a:lnSpc>
                <a:spcPct val="107000"/>
              </a:lnSpc>
              <a:spcAft>
                <a:spcPts val="800"/>
              </a:spcAft>
              <a:buClr>
                <a:schemeClr val="accent6"/>
              </a:buClr>
              <a:buFont typeface="Wingdings" panose="05000000000000000000" pitchFamily="2" charset="2"/>
              <a:buChar char="Ø"/>
            </a:pPr>
            <a:r>
              <a:rPr lang="en-US" sz="2000" dirty="0">
                <a:effectLst/>
                <a:ea typeface="Calibri" panose="020F0502020204030204" pitchFamily="34" charset="0"/>
                <a:cs typeface="Times New Roman" panose="02020603050405020304" pitchFamily="18" charset="0"/>
              </a:rPr>
              <a:t>Abscess and wound care</a:t>
            </a:r>
          </a:p>
        </p:txBody>
      </p:sp>
      <p:sp>
        <p:nvSpPr>
          <p:cNvPr id="17" name="TextBox 16">
            <a:extLst>
              <a:ext uri="{FF2B5EF4-FFF2-40B4-BE49-F238E27FC236}">
                <a16:creationId xmlns:a16="http://schemas.microsoft.com/office/drawing/2014/main" id="{87B2DF3D-B335-4599-956A-1DB02DBFA9A9}"/>
              </a:ext>
            </a:extLst>
          </p:cNvPr>
          <p:cNvSpPr txBox="1"/>
          <p:nvPr/>
        </p:nvSpPr>
        <p:spPr>
          <a:xfrm>
            <a:off x="6269182" y="2471406"/>
            <a:ext cx="5161435" cy="3523080"/>
          </a:xfrm>
          <a:prstGeom prst="rect">
            <a:avLst/>
          </a:prstGeom>
          <a:noFill/>
        </p:spPr>
        <p:txBody>
          <a:bodyPr wrap="square">
            <a:spAutoFit/>
          </a:bodyPr>
          <a:lstStyle/>
          <a:p>
            <a:pPr marL="342900" indent="-342900">
              <a:lnSpc>
                <a:spcPct val="107000"/>
              </a:lnSpc>
              <a:spcAft>
                <a:spcPts val="800"/>
              </a:spcAft>
              <a:buClr>
                <a:schemeClr val="accent6"/>
              </a:buClr>
              <a:buFont typeface="Wingdings" panose="05000000000000000000" pitchFamily="2" charset="2"/>
              <a:buChar char="Ø"/>
            </a:pPr>
            <a:r>
              <a:rPr lang="en-US" sz="2000" dirty="0">
                <a:effectLst/>
                <a:ea typeface="Calibri" panose="020F0502020204030204" pitchFamily="34" charset="0"/>
                <a:cs typeface="Times New Roman" panose="02020603050405020304" pitchFamily="18" charset="0"/>
              </a:rPr>
              <a:t>Education about overdose prevention and safer </a:t>
            </a:r>
            <a:r>
              <a:rPr lang="en-US" sz="2000" dirty="0">
                <a:ea typeface="Calibri" panose="020F0502020204030204" pitchFamily="34" charset="0"/>
                <a:cs typeface="Times New Roman" panose="02020603050405020304" pitchFamily="18" charset="0"/>
              </a:rPr>
              <a:t>drug use</a:t>
            </a:r>
            <a:r>
              <a:rPr lang="en-US" sz="2000" dirty="0">
                <a:effectLst/>
                <a:ea typeface="Calibri" panose="020F0502020204030204" pitchFamily="34" charset="0"/>
                <a:cs typeface="Times New Roman" panose="02020603050405020304" pitchFamily="18" charset="0"/>
              </a:rPr>
              <a:t> practices</a:t>
            </a:r>
          </a:p>
          <a:p>
            <a:pPr marL="342900" indent="-342900">
              <a:lnSpc>
                <a:spcPct val="107000"/>
              </a:lnSpc>
              <a:spcAft>
                <a:spcPts val="800"/>
              </a:spcAft>
              <a:buClr>
                <a:schemeClr val="accent6"/>
              </a:buClr>
              <a:buFont typeface="Wingdings" panose="05000000000000000000" pitchFamily="2" charset="2"/>
              <a:buChar char="Ø"/>
            </a:pPr>
            <a:r>
              <a:rPr lang="en-US" sz="2000" dirty="0">
                <a:effectLst/>
                <a:ea typeface="Calibri" panose="020F0502020204030204" pitchFamily="34" charset="0"/>
                <a:cs typeface="Times New Roman" panose="02020603050405020304" pitchFamily="18" charset="0"/>
              </a:rPr>
              <a:t>Vaccinations, including those for hepatitis A and hepatitis B</a:t>
            </a:r>
          </a:p>
          <a:p>
            <a:pPr marL="342900" indent="-342900">
              <a:lnSpc>
                <a:spcPct val="107000"/>
              </a:lnSpc>
              <a:spcAft>
                <a:spcPts val="800"/>
              </a:spcAft>
              <a:buClr>
                <a:schemeClr val="accent6"/>
              </a:buClr>
              <a:buFont typeface="Wingdings" panose="05000000000000000000" pitchFamily="2" charset="2"/>
              <a:buChar char="Ø"/>
            </a:pPr>
            <a:r>
              <a:rPr lang="en-US" sz="2000" dirty="0">
                <a:effectLst/>
                <a:ea typeface="Calibri" panose="020F0502020204030204" pitchFamily="34" charset="0"/>
                <a:cs typeface="Times New Roman" panose="02020603050405020304" pitchFamily="18" charset="0"/>
              </a:rPr>
              <a:t>Referral to social, mental health, and other medical services</a:t>
            </a:r>
          </a:p>
          <a:p>
            <a:pPr marL="342900" indent="-342900">
              <a:lnSpc>
                <a:spcPct val="107000"/>
              </a:lnSpc>
              <a:spcAft>
                <a:spcPts val="800"/>
              </a:spcAft>
              <a:buClr>
                <a:schemeClr val="accent6"/>
              </a:buClr>
              <a:buFont typeface="Wingdings" panose="05000000000000000000" pitchFamily="2" charset="2"/>
              <a:buChar char="Ø"/>
            </a:pPr>
            <a:r>
              <a:rPr lang="en-US" sz="2000" dirty="0">
                <a:effectLst/>
                <a:ea typeface="Calibri" panose="020F0502020204030204" pitchFamily="34" charset="0"/>
                <a:cs typeface="Times New Roman" panose="02020603050405020304" pitchFamily="18" charset="0"/>
              </a:rPr>
              <a:t>Naloxone distribution and education</a:t>
            </a:r>
          </a:p>
          <a:p>
            <a:pPr marL="342900" indent="-342900">
              <a:lnSpc>
                <a:spcPct val="107000"/>
              </a:lnSpc>
              <a:spcAft>
                <a:spcPts val="800"/>
              </a:spcAft>
              <a:buClr>
                <a:schemeClr val="accent6"/>
              </a:buClr>
              <a:buFont typeface="Wingdings" panose="05000000000000000000" pitchFamily="2" charset="2"/>
              <a:buChar char="Ø"/>
            </a:pPr>
            <a:r>
              <a:rPr lang="en-US" sz="2000" dirty="0">
                <a:effectLst/>
                <a:ea typeface="Calibri" panose="020F0502020204030204" pitchFamily="34" charset="0"/>
                <a:cs typeface="Times New Roman" panose="02020603050405020304" pitchFamily="18" charset="0"/>
              </a:rPr>
              <a:t>Access to drug checking/fentanyl testing</a:t>
            </a:r>
          </a:p>
          <a:p>
            <a:pPr marL="228600" indent="-228600">
              <a:lnSpc>
                <a:spcPct val="107000"/>
              </a:lnSpc>
              <a:spcAft>
                <a:spcPts val="800"/>
              </a:spcAft>
              <a:buFont typeface="Courier New" panose="02070309020205020404" pitchFamily="49" charset="0"/>
              <a:buChar char="o"/>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0796AB27-D08B-4F74-AF55-C57DD0EAE314}"/>
              </a:ext>
            </a:extLst>
          </p:cNvPr>
          <p:cNvCxnSpPr/>
          <p:nvPr/>
        </p:nvCxnSpPr>
        <p:spPr>
          <a:xfrm>
            <a:off x="5784693" y="2521527"/>
            <a:ext cx="0" cy="3427026"/>
          </a:xfrm>
          <a:prstGeom prst="line">
            <a:avLst/>
          </a:prstGeom>
          <a:ln w="571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38480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1C942F-9409-4A00-9FD4-EE594E5B1B1A}"/>
              </a:ext>
            </a:extLst>
          </p:cNvPr>
          <p:cNvPicPr>
            <a:picLocks noChangeAspect="1"/>
          </p:cNvPicPr>
          <p:nvPr/>
        </p:nvPicPr>
        <p:blipFill>
          <a:blip r:embed="rId3"/>
          <a:stretch>
            <a:fillRect/>
          </a:stretch>
        </p:blipFill>
        <p:spPr>
          <a:xfrm>
            <a:off x="0" y="498750"/>
            <a:ext cx="12192000" cy="5860499"/>
          </a:xfrm>
          <a:prstGeom prst="rect">
            <a:avLst/>
          </a:prstGeom>
        </p:spPr>
      </p:pic>
    </p:spTree>
    <p:extLst>
      <p:ext uri="{BB962C8B-B14F-4D97-AF65-F5344CB8AC3E}">
        <p14:creationId xmlns:p14="http://schemas.microsoft.com/office/powerpoint/2010/main" val="32267232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A803F-62D1-4E11-9355-783AD0A1714A}"/>
              </a:ext>
            </a:extLst>
          </p:cNvPr>
          <p:cNvSpPr>
            <a:spLocks noGrp="1"/>
          </p:cNvSpPr>
          <p:nvPr>
            <p:ph type="title"/>
          </p:nvPr>
        </p:nvSpPr>
        <p:spPr/>
        <p:txBody>
          <a:bodyPr/>
          <a:lstStyle/>
          <a:p>
            <a:r>
              <a:rPr lang="en-US" dirty="0"/>
              <a:t>Do Harm Reduction Programs Reduce Drug Overdose?</a:t>
            </a:r>
          </a:p>
        </p:txBody>
      </p:sp>
      <p:sp>
        <p:nvSpPr>
          <p:cNvPr id="3" name="Content Placeholder 2">
            <a:extLst>
              <a:ext uri="{FF2B5EF4-FFF2-40B4-BE49-F238E27FC236}">
                <a16:creationId xmlns:a16="http://schemas.microsoft.com/office/drawing/2014/main" id="{330FA5C1-A96F-46FE-8686-CD8D8A35BA7B}"/>
              </a:ext>
            </a:extLst>
          </p:cNvPr>
          <p:cNvSpPr>
            <a:spLocks noGrp="1"/>
          </p:cNvSpPr>
          <p:nvPr>
            <p:ph idx="1"/>
          </p:nvPr>
        </p:nvSpPr>
        <p:spPr>
          <a:xfrm>
            <a:off x="761383" y="1594717"/>
            <a:ext cx="10869705" cy="4764101"/>
          </a:xfrm>
        </p:spPr>
        <p:txBody>
          <a:bodyPr/>
          <a:lstStyle/>
          <a:p>
            <a:r>
              <a:rPr lang="en-US" sz="3000" b="0" i="0" dirty="0">
                <a:solidFill>
                  <a:srgbClr val="000000"/>
                </a:solidFill>
                <a:effectLst/>
                <a:latin typeface="+mn-lt"/>
              </a:rPr>
              <a:t>Individuals who inject drugs and use harm reduction services are more likely to enter treatment for substance use and reduce or stop injecting.</a:t>
            </a:r>
          </a:p>
          <a:p>
            <a:r>
              <a:rPr lang="en-US" sz="3000" b="0" i="0" dirty="0">
                <a:solidFill>
                  <a:srgbClr val="000000"/>
                </a:solidFill>
                <a:effectLst/>
                <a:latin typeface="+mn-lt"/>
              </a:rPr>
              <a:t>New users of harm reduction services are five times more likely to enter drug treatment than those who don’t use a program.</a:t>
            </a:r>
          </a:p>
          <a:p>
            <a:r>
              <a:rPr lang="en-US" sz="3000" b="0" i="0" dirty="0">
                <a:solidFill>
                  <a:srgbClr val="000000"/>
                </a:solidFill>
                <a:effectLst/>
                <a:latin typeface="+mn-lt"/>
              </a:rPr>
              <a:t>Harm reduction programming play a key role in preventing overdose deaths by training people who inject drugs to prevent, rapidly recognize, and reverse opioid overdoses.</a:t>
            </a:r>
          </a:p>
        </p:txBody>
      </p:sp>
      <p:sp>
        <p:nvSpPr>
          <p:cNvPr id="4" name="Footer Placeholder 3">
            <a:extLst>
              <a:ext uri="{FF2B5EF4-FFF2-40B4-BE49-F238E27FC236}">
                <a16:creationId xmlns:a16="http://schemas.microsoft.com/office/drawing/2014/main" id="{516E7A66-1CED-49CE-A1C3-03762C329C79}"/>
              </a:ext>
            </a:extLst>
          </p:cNvPr>
          <p:cNvSpPr>
            <a:spLocks noGrp="1"/>
          </p:cNvSpPr>
          <p:nvPr>
            <p:ph type="ftr" sz="quarter" idx="13"/>
          </p:nvPr>
        </p:nvSpPr>
        <p:spPr/>
        <p:txBody>
          <a:bodyPr/>
          <a:lstStyle/>
          <a:p>
            <a:r>
              <a:rPr lang="en-US" dirty="0"/>
              <a:t>Oklahoma State Department of Health</a:t>
            </a:r>
          </a:p>
        </p:txBody>
      </p:sp>
      <p:sp>
        <p:nvSpPr>
          <p:cNvPr id="5" name="TextBox 4">
            <a:extLst>
              <a:ext uri="{FF2B5EF4-FFF2-40B4-BE49-F238E27FC236}">
                <a16:creationId xmlns:a16="http://schemas.microsoft.com/office/drawing/2014/main" id="{A80CAE4D-03DD-4328-B21B-B11BC4E35862}"/>
              </a:ext>
            </a:extLst>
          </p:cNvPr>
          <p:cNvSpPr txBox="1"/>
          <p:nvPr/>
        </p:nvSpPr>
        <p:spPr>
          <a:xfrm>
            <a:off x="7410202" y="6399540"/>
            <a:ext cx="4524500" cy="457200"/>
          </a:xfrm>
          <a:prstGeom prst="rect">
            <a:avLst/>
          </a:prstGeom>
        </p:spPr>
        <p:txBody>
          <a:bodyPr vert="horz" wrap="square" lIns="0" tIns="45720" rIns="91440" bIns="45720" rtlCol="0">
            <a:noAutofit/>
          </a:bodyPr>
          <a:lstStyle/>
          <a:p>
            <a:pPr algn="l">
              <a:spcBef>
                <a:spcPts val="0"/>
              </a:spcBef>
            </a:pPr>
            <a:r>
              <a:rPr lang="en-US" sz="1000" dirty="0"/>
              <a:t>CDC. (2019). </a:t>
            </a:r>
            <a:r>
              <a:rPr lang="en-US" sz="1000" i="1" dirty="0"/>
              <a:t>Syringe services programs (SSPs). </a:t>
            </a:r>
            <a:r>
              <a:rPr lang="en-US" sz="1000" dirty="0"/>
              <a:t>https://www.cdc.gov/ssp/syringe-services-programs-faq.html </a:t>
            </a:r>
          </a:p>
        </p:txBody>
      </p:sp>
    </p:spTree>
    <p:extLst>
      <p:ext uri="{BB962C8B-B14F-4D97-AF65-F5344CB8AC3E}">
        <p14:creationId xmlns:p14="http://schemas.microsoft.com/office/powerpoint/2010/main" val="2327572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6EEC-ED7A-4362-A074-A8AE27FF2728}"/>
              </a:ext>
            </a:extLst>
          </p:cNvPr>
          <p:cNvSpPr>
            <a:spLocks noGrp="1"/>
          </p:cNvSpPr>
          <p:nvPr>
            <p:ph type="title"/>
          </p:nvPr>
        </p:nvSpPr>
        <p:spPr/>
        <p:txBody>
          <a:bodyPr/>
          <a:lstStyle/>
          <a:p>
            <a:r>
              <a:rPr lang="en-US" b="1"/>
              <a:t>SCOPE-OK Service Area</a:t>
            </a:r>
            <a:endParaRPr lang="en-US" b="1" dirty="0"/>
          </a:p>
        </p:txBody>
      </p:sp>
      <p:sp>
        <p:nvSpPr>
          <p:cNvPr id="7" name="Content Placeholder 2">
            <a:extLst>
              <a:ext uri="{FF2B5EF4-FFF2-40B4-BE49-F238E27FC236}">
                <a16:creationId xmlns:a16="http://schemas.microsoft.com/office/drawing/2014/main" id="{401B3A6E-0525-4E7C-A1B4-417B2D073E22}"/>
              </a:ext>
            </a:extLst>
          </p:cNvPr>
          <p:cNvSpPr txBox="1">
            <a:spLocks/>
          </p:cNvSpPr>
          <p:nvPr/>
        </p:nvSpPr>
        <p:spPr>
          <a:xfrm>
            <a:off x="503712" y="1212981"/>
            <a:ext cx="7959155" cy="4012163"/>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srgbClr val="000000"/>
                </a:solidFill>
                <a:effectLst/>
                <a:uLnTx/>
                <a:uFillTx/>
                <a:latin typeface="Rockwell" panose="02060603020205020403"/>
                <a:ea typeface="+mn-ea"/>
                <a:cs typeface="+mn-cs"/>
              </a:rPr>
              <a:t>Targeting 7 counties in south central/ I-35 corridor region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Rockwell" panose="02060603020205020403"/>
                <a:ea typeface="+mn-ea"/>
                <a:cs typeface="+mn-cs"/>
              </a:rPr>
              <a:t>Bryan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Rockwell" panose="02060603020205020403"/>
                <a:ea typeface="+mn-ea"/>
                <a:cs typeface="+mn-cs"/>
              </a:rPr>
              <a:t>Carter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Rockwell" panose="02060603020205020403"/>
                <a:ea typeface="+mn-ea"/>
                <a:cs typeface="+mn-cs"/>
              </a:rPr>
              <a:t>Garvin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Rockwell" panose="02060603020205020403"/>
                <a:ea typeface="+mn-ea"/>
                <a:cs typeface="+mn-cs"/>
              </a:rPr>
              <a:t>Johnston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Rockwell" panose="02060603020205020403"/>
                <a:ea typeface="+mn-ea"/>
                <a:cs typeface="+mn-cs"/>
              </a:rPr>
              <a:t>Love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Rockwell" panose="02060603020205020403"/>
                <a:ea typeface="+mn-ea"/>
                <a:cs typeface="+mn-cs"/>
              </a:rPr>
              <a:t>Marshall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0000"/>
                </a:solidFill>
                <a:effectLst/>
                <a:uLnTx/>
                <a:uFillTx/>
                <a:latin typeface="Rockwell" panose="02060603020205020403"/>
                <a:ea typeface="+mn-ea"/>
                <a:cs typeface="+mn-cs"/>
              </a:rPr>
              <a:t>Murray</a:t>
            </a:r>
          </a:p>
          <a:p>
            <a:pPr marL="742913" marR="0" lvl="1" indent="-285737"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Rockwell" panose="02060603020205020403"/>
              <a:ea typeface="+mn-ea"/>
              <a:cs typeface="+mn-cs"/>
            </a:endParaRPr>
          </a:p>
        </p:txBody>
      </p:sp>
      <p:pic>
        <p:nvPicPr>
          <p:cNvPr id="12" name="Content Placeholder 4" descr="Text&#10;&#10;Description automatically generated">
            <a:extLst>
              <a:ext uri="{FF2B5EF4-FFF2-40B4-BE49-F238E27FC236}">
                <a16:creationId xmlns:a16="http://schemas.microsoft.com/office/drawing/2014/main" id="{724F0C11-4AA0-401D-8F58-975679AF7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476" y="6159501"/>
            <a:ext cx="2030197" cy="556275"/>
          </a:xfrm>
          <a:prstGeom prst="rect">
            <a:avLst/>
          </a:prstGeom>
        </p:spPr>
      </p:pic>
      <p:pic>
        <p:nvPicPr>
          <p:cNvPr id="13" name="Picture 12">
            <a:extLst>
              <a:ext uri="{FF2B5EF4-FFF2-40B4-BE49-F238E27FC236}">
                <a16:creationId xmlns:a16="http://schemas.microsoft.com/office/drawing/2014/main" id="{85733CDF-A92D-4A93-BC9F-FE4A60CFCA50}"/>
              </a:ext>
            </a:extLst>
          </p:cNvPr>
          <p:cNvPicPr>
            <a:picLocks noChangeAspect="1"/>
          </p:cNvPicPr>
          <p:nvPr/>
        </p:nvPicPr>
        <p:blipFill rotWithShape="1">
          <a:blip r:embed="rId3"/>
          <a:srcRect b="5217"/>
          <a:stretch/>
        </p:blipFill>
        <p:spPr>
          <a:xfrm rot="16200000">
            <a:off x="1104903" y="3810001"/>
            <a:ext cx="1943100" cy="4152899"/>
          </a:xfrm>
          <a:prstGeom prst="rect">
            <a:avLst/>
          </a:prstGeom>
        </p:spPr>
      </p:pic>
      <p:pic>
        <p:nvPicPr>
          <p:cNvPr id="14" name="Picture 13">
            <a:extLst>
              <a:ext uri="{FF2B5EF4-FFF2-40B4-BE49-F238E27FC236}">
                <a16:creationId xmlns:a16="http://schemas.microsoft.com/office/drawing/2014/main" id="{E38A363F-C0C9-43D8-9A6E-41FEAE86D1C7}"/>
              </a:ext>
            </a:extLst>
          </p:cNvPr>
          <p:cNvPicPr>
            <a:picLocks noChangeAspect="1"/>
          </p:cNvPicPr>
          <p:nvPr/>
        </p:nvPicPr>
        <p:blipFill rotWithShape="1">
          <a:blip r:embed="rId4"/>
          <a:srcRect t="3747" b="9915"/>
          <a:stretch/>
        </p:blipFill>
        <p:spPr>
          <a:xfrm rot="16200000">
            <a:off x="9233689" y="-1054885"/>
            <a:ext cx="1907905" cy="4017679"/>
          </a:xfrm>
          <a:prstGeom prst="rect">
            <a:avLst/>
          </a:prstGeom>
        </p:spPr>
      </p:pic>
      <p:pic>
        <p:nvPicPr>
          <p:cNvPr id="3" name="Picture 2">
            <a:extLst>
              <a:ext uri="{FF2B5EF4-FFF2-40B4-BE49-F238E27FC236}">
                <a16:creationId xmlns:a16="http://schemas.microsoft.com/office/drawing/2014/main" id="{1F32C986-4A66-C259-95D5-C43ECA1DEF9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402229" y="1779818"/>
            <a:ext cx="7959154" cy="4230871"/>
          </a:xfrm>
          <a:prstGeom prst="rect">
            <a:avLst/>
          </a:prstGeom>
        </p:spPr>
      </p:pic>
    </p:spTree>
    <p:extLst>
      <p:ext uri="{BB962C8B-B14F-4D97-AF65-F5344CB8AC3E}">
        <p14:creationId xmlns:p14="http://schemas.microsoft.com/office/powerpoint/2010/main" val="273279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D3DA3-58EA-455A-8FE9-D1BCDC8FAEE7}"/>
              </a:ext>
            </a:extLst>
          </p:cNvPr>
          <p:cNvSpPr>
            <a:spLocks noGrp="1"/>
          </p:cNvSpPr>
          <p:nvPr>
            <p:ph type="title"/>
          </p:nvPr>
        </p:nvSpPr>
        <p:spPr/>
        <p:txBody>
          <a:bodyPr/>
          <a:lstStyle/>
          <a:p>
            <a:r>
              <a:rPr lang="en-US" dirty="0"/>
              <a:t>Good Samaritan Drug Overdose Laws</a:t>
            </a:r>
          </a:p>
        </p:txBody>
      </p:sp>
      <p:sp>
        <p:nvSpPr>
          <p:cNvPr id="3" name="Content Placeholder 2">
            <a:extLst>
              <a:ext uri="{FF2B5EF4-FFF2-40B4-BE49-F238E27FC236}">
                <a16:creationId xmlns:a16="http://schemas.microsoft.com/office/drawing/2014/main" id="{4A4B5787-8F9D-4DF7-824F-B83C41B1E22F}"/>
              </a:ext>
            </a:extLst>
          </p:cNvPr>
          <p:cNvSpPr>
            <a:spLocks noGrp="1"/>
          </p:cNvSpPr>
          <p:nvPr>
            <p:ph idx="1"/>
          </p:nvPr>
        </p:nvSpPr>
        <p:spPr>
          <a:xfrm>
            <a:off x="512618" y="1332793"/>
            <a:ext cx="11236037" cy="4764101"/>
          </a:xfrm>
        </p:spPr>
        <p:txBody>
          <a:bodyPr/>
          <a:lstStyle/>
          <a:p>
            <a:pPr marL="0" marR="0" lvl="0" indent="0" algn="ctr">
              <a:lnSpc>
                <a:spcPct val="107000"/>
              </a:lnSpc>
              <a:spcBef>
                <a:spcPts val="0"/>
              </a:spcBef>
              <a:spcAft>
                <a:spcPts val="800"/>
              </a:spcAft>
              <a:buNone/>
              <a:tabLst>
                <a:tab pos="457200" algn="l"/>
              </a:tabLst>
            </a:pPr>
            <a:r>
              <a:rPr lang="en-US" sz="2000" b="1" dirty="0">
                <a:effectLst/>
                <a:latin typeface="+mn-lt"/>
                <a:ea typeface="Calibri" panose="020F0502020204030204" pitchFamily="34" charset="0"/>
                <a:cs typeface="Times New Roman" panose="02020603050405020304" pitchFamily="18" charset="0"/>
              </a:rPr>
              <a:t>Good Samaritan drug overdose laws provide immunity from prosecution for drug possession when individuals who are experiencing or witnessing an overdose seek emergency services</a:t>
            </a:r>
          </a:p>
          <a:p>
            <a:r>
              <a:rPr lang="en-US" sz="2000" dirty="0">
                <a:effectLst/>
                <a:latin typeface="+mn-lt"/>
                <a:ea typeface="Calibri" panose="020F0502020204030204" pitchFamily="34" charset="0"/>
                <a:cs typeface="Times New Roman" panose="02020603050405020304" pitchFamily="18" charset="0"/>
              </a:rPr>
              <a:t>Good Samaritan drug overdose laws are a suggested strategy to reduce drug overdose deaths.</a:t>
            </a:r>
          </a:p>
          <a:p>
            <a:pPr>
              <a:spcBef>
                <a:spcPts val="1800"/>
              </a:spcBef>
            </a:pPr>
            <a:r>
              <a:rPr lang="en-US" sz="2000" dirty="0">
                <a:latin typeface="+mn-lt"/>
              </a:rPr>
              <a:t>Available evidence suggests that fear of arrest can lead bystanders to delay or forgo calling 911, increasing risk of overdose death.</a:t>
            </a:r>
          </a:p>
          <a:p>
            <a:pPr>
              <a:spcBef>
                <a:spcPts val="1800"/>
              </a:spcBef>
            </a:pPr>
            <a:r>
              <a:rPr lang="en-US" sz="2000" dirty="0">
                <a:latin typeface="+mn-lt"/>
              </a:rPr>
              <a:t>Many witnesses to a drug overdose will try other, often dangerous, methods to revive the overdose victim and delay calling 911. </a:t>
            </a:r>
          </a:p>
          <a:p>
            <a:pPr>
              <a:spcBef>
                <a:spcPts val="1800"/>
              </a:spcBef>
            </a:pPr>
            <a:r>
              <a:rPr lang="en-US" sz="2000" dirty="0">
                <a:effectLst/>
                <a:latin typeface="+mn-lt"/>
                <a:ea typeface="Calibri" panose="020F0502020204030204" pitchFamily="34" charset="0"/>
                <a:cs typeface="Arial" panose="020B0604020202020204" pitchFamily="34" charset="0"/>
              </a:rPr>
              <a:t>The majority of overdose deaths occur within 3 hours of taking the substance, and </a:t>
            </a:r>
            <a:r>
              <a:rPr lang="en-US" sz="2000" b="1" dirty="0">
                <a:effectLst/>
                <a:latin typeface="+mn-lt"/>
                <a:ea typeface="Calibri" panose="020F0502020204030204" pitchFamily="34" charset="0"/>
                <a:cs typeface="Arial" panose="020B0604020202020204" pitchFamily="34" charset="0"/>
              </a:rPr>
              <a:t>most of these deaths occur in the presence of others</a:t>
            </a:r>
            <a:r>
              <a:rPr lang="en-US" sz="2000" dirty="0">
                <a:effectLst/>
                <a:latin typeface="+mn-lt"/>
                <a:ea typeface="Calibri" panose="020F0502020204030204" pitchFamily="34" charset="0"/>
                <a:cs typeface="Arial" panose="020B0604020202020204" pitchFamily="34" charset="0"/>
              </a:rPr>
              <a:t>. This situation gives a significant amount of time for witnesses to the overdose to intervene and call for medical assistance.</a:t>
            </a:r>
            <a:endParaRPr lang="en-US" sz="2000" dirty="0">
              <a:effectLst/>
              <a:latin typeface="+mn-lt"/>
              <a:ea typeface="Calibri" panose="020F0502020204030204" pitchFamily="34"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95C9C736-47FC-4DB7-B7DC-C28123B26BE7}"/>
              </a:ext>
            </a:extLst>
          </p:cNvPr>
          <p:cNvSpPr>
            <a:spLocks noGrp="1"/>
          </p:cNvSpPr>
          <p:nvPr>
            <p:ph type="ftr" sz="quarter" idx="13"/>
          </p:nvPr>
        </p:nvSpPr>
        <p:spPr/>
        <p:txBody>
          <a:bodyPr/>
          <a:lstStyle/>
          <a:p>
            <a:r>
              <a:rPr lang="en-US" dirty="0"/>
              <a:t>Oklahoma State Department of Health</a:t>
            </a:r>
          </a:p>
        </p:txBody>
      </p:sp>
      <p:sp>
        <p:nvSpPr>
          <p:cNvPr id="5" name="TextBox 4">
            <a:extLst>
              <a:ext uri="{FF2B5EF4-FFF2-40B4-BE49-F238E27FC236}">
                <a16:creationId xmlns:a16="http://schemas.microsoft.com/office/drawing/2014/main" id="{08204FF7-E2AE-46AB-95C3-BD32E5B9BB1B}"/>
              </a:ext>
            </a:extLst>
          </p:cNvPr>
          <p:cNvSpPr txBox="1"/>
          <p:nvPr/>
        </p:nvSpPr>
        <p:spPr>
          <a:xfrm>
            <a:off x="4797632" y="6279487"/>
            <a:ext cx="7574478" cy="594851"/>
          </a:xfrm>
          <a:prstGeom prst="rect">
            <a:avLst/>
          </a:prstGeom>
        </p:spPr>
        <p:txBody>
          <a:bodyPr vert="horz" wrap="square" lIns="0" tIns="45720" rIns="91440" bIns="45720" rtlCol="0">
            <a:noAutofit/>
          </a:bodyPr>
          <a:lstStyle/>
          <a:p>
            <a:pPr marL="228600" marR="0">
              <a:lnSpc>
                <a:spcPct val="107000"/>
              </a:lnSpc>
              <a:spcBef>
                <a:spcPts val="0"/>
              </a:spcBef>
              <a:spcAft>
                <a:spcPts val="800"/>
              </a:spcAft>
            </a:pPr>
            <a:r>
              <a:rPr lang="en-US" sz="1000" dirty="0">
                <a:effectLst/>
                <a:ea typeface="Calibri" panose="020F0502020204030204" pitchFamily="34" charset="0"/>
                <a:cs typeface="Times New Roman" panose="02020603050405020304" pitchFamily="18" charset="0"/>
              </a:rPr>
              <a:t>County Health Rankings &amp; Roadmaps (2021). </a:t>
            </a:r>
            <a:r>
              <a:rPr lang="en-US" sz="1000" i="1" dirty="0">
                <a:effectLst/>
                <a:ea typeface="Calibri" panose="020F0502020204030204" pitchFamily="34" charset="0"/>
                <a:cs typeface="Times New Roman" panose="02020603050405020304" pitchFamily="18" charset="0"/>
              </a:rPr>
              <a:t>Good Samaritan drug overdose laws</a:t>
            </a:r>
            <a:r>
              <a:rPr lang="en-US" sz="1000" dirty="0">
                <a:effectLst/>
                <a:ea typeface="Calibri" panose="020F0502020204030204" pitchFamily="34" charset="0"/>
                <a:cs typeface="Times New Roman" panose="02020603050405020304" pitchFamily="18" charset="0"/>
              </a:rPr>
              <a:t>. https://www.countyhealthrankings.org/take-action-to-improve-health/what-works-for-health/strategies/good-samaritan-drug-overdose-laws</a:t>
            </a:r>
          </a:p>
        </p:txBody>
      </p:sp>
    </p:spTree>
    <p:extLst>
      <p:ext uri="{BB962C8B-B14F-4D97-AF65-F5344CB8AC3E}">
        <p14:creationId xmlns:p14="http://schemas.microsoft.com/office/powerpoint/2010/main" val="15788657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9022C-A7A1-4405-8A85-6C18B12C5D90}"/>
              </a:ext>
            </a:extLst>
          </p:cNvPr>
          <p:cNvSpPr>
            <a:spLocks noGrp="1"/>
          </p:cNvSpPr>
          <p:nvPr>
            <p:ph type="title"/>
          </p:nvPr>
        </p:nvSpPr>
        <p:spPr/>
        <p:txBody>
          <a:bodyPr/>
          <a:lstStyle/>
          <a:p>
            <a:r>
              <a:rPr lang="en-US" dirty="0"/>
              <a:t>Oklahoma’s Good Samaritan Law</a:t>
            </a:r>
          </a:p>
        </p:txBody>
      </p:sp>
      <p:sp>
        <p:nvSpPr>
          <p:cNvPr id="3" name="Content Placeholder 2">
            <a:extLst>
              <a:ext uri="{FF2B5EF4-FFF2-40B4-BE49-F238E27FC236}">
                <a16:creationId xmlns:a16="http://schemas.microsoft.com/office/drawing/2014/main" id="{9683FF67-9624-463A-A66F-1F2D22C52FC2}"/>
              </a:ext>
            </a:extLst>
          </p:cNvPr>
          <p:cNvSpPr>
            <a:spLocks noGrp="1"/>
          </p:cNvSpPr>
          <p:nvPr>
            <p:ph idx="1"/>
          </p:nvPr>
        </p:nvSpPr>
        <p:spPr>
          <a:xfrm>
            <a:off x="425027" y="1107214"/>
            <a:ext cx="11282709" cy="4360135"/>
          </a:xfrm>
        </p:spPr>
        <p:txBody>
          <a:bodyPr/>
          <a:lstStyle/>
          <a:p>
            <a:pPr marL="0" indent="0">
              <a:buNone/>
            </a:pPr>
            <a:r>
              <a:rPr lang="en-US" sz="2710" b="1" dirty="0">
                <a:latin typeface="+mn-lt"/>
              </a:rPr>
              <a:t>A peace officer shall not take a person into custody based solely on the commission of an offense involving a controlled substance if:</a:t>
            </a:r>
          </a:p>
          <a:p>
            <a:pPr>
              <a:spcBef>
                <a:spcPts val="1200"/>
              </a:spcBef>
            </a:pPr>
            <a:r>
              <a:rPr lang="en-US" sz="2600" dirty="0">
                <a:latin typeface="+mn-lt"/>
              </a:rPr>
              <a:t>The individual reasonably appeared to be in need due to the use of a controlled dangerous substance.</a:t>
            </a:r>
          </a:p>
          <a:p>
            <a:r>
              <a:rPr lang="en-US" sz="2600" dirty="0">
                <a:latin typeface="+mn-lt"/>
              </a:rPr>
              <a:t>The person:</a:t>
            </a:r>
          </a:p>
          <a:p>
            <a:pPr lvl="2"/>
            <a:r>
              <a:rPr lang="en-US" sz="2400" dirty="0">
                <a:latin typeface="+mn-lt"/>
              </a:rPr>
              <a:t>provided their full name and any other relevant information requested,</a:t>
            </a:r>
          </a:p>
          <a:p>
            <a:pPr lvl="2"/>
            <a:r>
              <a:rPr lang="en-US" sz="2400" dirty="0">
                <a:latin typeface="+mn-lt"/>
              </a:rPr>
              <a:t>remained at the scene with the individual who reasonably appeared to be in need, and</a:t>
            </a:r>
          </a:p>
          <a:p>
            <a:pPr lvl="2"/>
            <a:r>
              <a:rPr lang="en-US" sz="2400" dirty="0">
                <a:latin typeface="+mn-lt"/>
              </a:rPr>
              <a:t>cooperated with emergency medical personnel and peace officers.</a:t>
            </a:r>
          </a:p>
          <a:p>
            <a:pPr marL="261400" lvl="1" indent="0">
              <a:buNone/>
            </a:pPr>
            <a:endParaRPr lang="en-US" dirty="0"/>
          </a:p>
        </p:txBody>
      </p:sp>
      <p:sp>
        <p:nvSpPr>
          <p:cNvPr id="4" name="Footer Placeholder 3">
            <a:extLst>
              <a:ext uri="{FF2B5EF4-FFF2-40B4-BE49-F238E27FC236}">
                <a16:creationId xmlns:a16="http://schemas.microsoft.com/office/drawing/2014/main" id="{AD1F6412-B45C-41A4-8942-7203F1DBC0AC}"/>
              </a:ext>
            </a:extLst>
          </p:cNvPr>
          <p:cNvSpPr>
            <a:spLocks noGrp="1"/>
          </p:cNvSpPr>
          <p:nvPr>
            <p:ph type="ftr" sz="quarter" idx="13"/>
          </p:nvPr>
        </p:nvSpPr>
        <p:spPr/>
        <p:txBody>
          <a:bodyPr/>
          <a:lstStyle/>
          <a:p>
            <a:r>
              <a:rPr lang="en-US" dirty="0"/>
              <a:t>Oklahoma State Department of Health</a:t>
            </a:r>
          </a:p>
        </p:txBody>
      </p:sp>
      <p:sp>
        <p:nvSpPr>
          <p:cNvPr id="5" name="TextBox 4">
            <a:extLst>
              <a:ext uri="{FF2B5EF4-FFF2-40B4-BE49-F238E27FC236}">
                <a16:creationId xmlns:a16="http://schemas.microsoft.com/office/drawing/2014/main" id="{FB5ED8D5-8AE6-4FFD-94BE-63FB297597E8}"/>
              </a:ext>
            </a:extLst>
          </p:cNvPr>
          <p:cNvSpPr txBox="1"/>
          <p:nvPr/>
        </p:nvSpPr>
        <p:spPr>
          <a:xfrm flipH="1">
            <a:off x="6266410" y="4973782"/>
            <a:ext cx="5164207" cy="1123112"/>
          </a:xfrm>
          <a:prstGeom prst="rect">
            <a:avLst/>
          </a:prstGeom>
        </p:spPr>
        <p:txBody>
          <a:bodyPr vert="horz" wrap="square" lIns="0" tIns="45720" rIns="91440" bIns="45720" rtlCol="0">
            <a:noAutofit/>
          </a:bodyPr>
          <a:lstStyle/>
          <a:p>
            <a:pPr algn="l">
              <a:spcBef>
                <a:spcPts val="0"/>
              </a:spcBef>
            </a:pPr>
            <a:endParaRPr lang="en-US" sz="2400" b="1" dirty="0">
              <a:latin typeface="+mj-lt"/>
            </a:endParaRPr>
          </a:p>
        </p:txBody>
      </p:sp>
      <p:sp>
        <p:nvSpPr>
          <p:cNvPr id="6" name="TextBox 5">
            <a:extLst>
              <a:ext uri="{FF2B5EF4-FFF2-40B4-BE49-F238E27FC236}">
                <a16:creationId xmlns:a16="http://schemas.microsoft.com/office/drawing/2014/main" id="{D1370CEB-D44F-4A7A-9333-D78289EEB5DF}"/>
              </a:ext>
            </a:extLst>
          </p:cNvPr>
          <p:cNvSpPr txBox="1"/>
          <p:nvPr/>
        </p:nvSpPr>
        <p:spPr>
          <a:xfrm>
            <a:off x="765847" y="5198313"/>
            <a:ext cx="11001126" cy="1123112"/>
          </a:xfrm>
          <a:prstGeom prst="rect">
            <a:avLst/>
          </a:prstGeom>
        </p:spPr>
        <p:txBody>
          <a:bodyPr vert="horz" wrap="square" lIns="0" tIns="45720" rIns="91440" bIns="45720" rtlCol="0">
            <a:noAutofit/>
          </a:bodyPr>
          <a:lstStyle/>
          <a:p>
            <a:pPr algn="l">
              <a:spcBef>
                <a:spcPts val="0"/>
              </a:spcBef>
            </a:pPr>
            <a:r>
              <a:rPr lang="en-US" sz="3200" dirty="0">
                <a:latin typeface="+mj-lt"/>
              </a:rPr>
              <a:t>Good Samaritans and overdose survivors can call </a:t>
            </a:r>
            <a:r>
              <a:rPr lang="en-US" sz="3600" b="1" dirty="0">
                <a:solidFill>
                  <a:srgbClr val="FF0000"/>
                </a:solidFill>
                <a:latin typeface="+mj-lt"/>
              </a:rPr>
              <a:t>211</a:t>
            </a:r>
            <a:r>
              <a:rPr lang="en-US" sz="2400" dirty="0">
                <a:latin typeface="+mj-lt"/>
              </a:rPr>
              <a:t> </a:t>
            </a:r>
            <a:r>
              <a:rPr lang="en-US" sz="3200" dirty="0">
                <a:latin typeface="+mj-lt"/>
              </a:rPr>
              <a:t>to access 24-hour assistance and linkage to local resources. </a:t>
            </a:r>
          </a:p>
        </p:txBody>
      </p:sp>
    </p:spTree>
    <p:extLst>
      <p:ext uri="{BB962C8B-B14F-4D97-AF65-F5344CB8AC3E}">
        <p14:creationId xmlns:p14="http://schemas.microsoft.com/office/powerpoint/2010/main" val="18241078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76312-DA9C-4AE7-93D7-84BD87A306F3}"/>
              </a:ext>
            </a:extLst>
          </p:cNvPr>
          <p:cNvSpPr>
            <a:spLocks noGrp="1"/>
          </p:cNvSpPr>
          <p:nvPr>
            <p:ph type="title"/>
          </p:nvPr>
        </p:nvSpPr>
        <p:spPr/>
        <p:txBody>
          <a:bodyPr/>
          <a:lstStyle/>
          <a:p>
            <a:r>
              <a:rPr lang="en-US" dirty="0"/>
              <a:t>Fentanyl Overview</a:t>
            </a:r>
          </a:p>
        </p:txBody>
      </p:sp>
      <p:sp>
        <p:nvSpPr>
          <p:cNvPr id="3" name="Content Placeholder 2">
            <a:extLst>
              <a:ext uri="{FF2B5EF4-FFF2-40B4-BE49-F238E27FC236}">
                <a16:creationId xmlns:a16="http://schemas.microsoft.com/office/drawing/2014/main" id="{C9B55749-CB7B-4AFA-AD57-492234A691E7}"/>
              </a:ext>
            </a:extLst>
          </p:cNvPr>
          <p:cNvSpPr>
            <a:spLocks noGrp="1"/>
          </p:cNvSpPr>
          <p:nvPr>
            <p:ph idx="1"/>
          </p:nvPr>
        </p:nvSpPr>
        <p:spPr>
          <a:xfrm>
            <a:off x="761383" y="1024043"/>
            <a:ext cx="10869705" cy="4764101"/>
          </a:xfrm>
        </p:spPr>
        <p:txBody>
          <a:bodyPr/>
          <a:lstStyle/>
          <a:p>
            <a:pPr marL="0" indent="0" algn="ctr">
              <a:buNone/>
            </a:pPr>
            <a:r>
              <a:rPr lang="en-US" b="1" dirty="0"/>
              <a:t>Fentanyl is a synthetic opioid 50 times more potent than heroin. It is more condensed, more potent opioid, which means consuming the same amount of heroin and fentanyl may have different impacts on the body based on an individual’s tolerance.</a:t>
            </a:r>
          </a:p>
          <a:p>
            <a:pPr lvl="2">
              <a:spcBef>
                <a:spcPts val="1800"/>
              </a:spcBef>
            </a:pPr>
            <a:r>
              <a:rPr lang="en-US" sz="2000" dirty="0">
                <a:effectLst/>
                <a:latin typeface="+mn-lt"/>
                <a:ea typeface="Calibri" panose="020F0502020204030204" pitchFamily="34" charset="0"/>
                <a:cs typeface="Times New Roman" panose="02020603050405020304" pitchFamily="18" charset="0"/>
              </a:rPr>
              <a:t>Most recent cases of fentanyl-related harm are linked to illicitly made fentanyl</a:t>
            </a:r>
          </a:p>
          <a:p>
            <a:pPr lvl="2">
              <a:spcBef>
                <a:spcPts val="1000"/>
              </a:spcBef>
            </a:pPr>
            <a:r>
              <a:rPr lang="en-US" sz="2000" dirty="0">
                <a:effectLst/>
                <a:latin typeface="+mn-lt"/>
                <a:ea typeface="Calibri" panose="020F0502020204030204" pitchFamily="34" charset="0"/>
                <a:cs typeface="Times New Roman" panose="02020603050405020304" pitchFamily="18" charset="0"/>
              </a:rPr>
              <a:t>It is often mixed with other drugs such as, heroin, methamphetamines, other opioids, marijuana, and/or cocaine </a:t>
            </a:r>
          </a:p>
          <a:p>
            <a:pPr lvl="2">
              <a:spcBef>
                <a:spcPts val="1000"/>
              </a:spcBef>
            </a:pPr>
            <a:r>
              <a:rPr lang="en-US" sz="2000" dirty="0">
                <a:latin typeface="+mn-lt"/>
                <a:ea typeface="Calibri" panose="020F0502020204030204" pitchFamily="34" charset="0"/>
                <a:cs typeface="Times New Roman" panose="02020603050405020304" pitchFamily="18" charset="0"/>
              </a:rPr>
              <a:t>Fentanyl is often utilized because it is cheap to manufacture, and a little goes a long way</a:t>
            </a:r>
            <a:endParaRPr lang="en-US" sz="2000" dirty="0">
              <a:effectLst/>
              <a:latin typeface="+mn-lt"/>
              <a:ea typeface="Calibri" panose="020F0502020204030204" pitchFamily="34" charset="0"/>
              <a:cs typeface="Times New Roman" panose="02020603050405020304" pitchFamily="18" charset="0"/>
            </a:endParaRPr>
          </a:p>
          <a:p>
            <a:pPr lvl="2">
              <a:spcBef>
                <a:spcPts val="1000"/>
              </a:spcBef>
            </a:pPr>
            <a:r>
              <a:rPr lang="en-US" sz="2000" dirty="0">
                <a:effectLst/>
                <a:latin typeface="+mn-lt"/>
                <a:ea typeface="Calibri" panose="020F0502020204030204" pitchFamily="34" charset="0"/>
                <a:cs typeface="Times New Roman" panose="02020603050405020304" pitchFamily="18" charset="0"/>
              </a:rPr>
              <a:t>The risk of overdose exists when any fentanyl is present given its potency and lethality</a:t>
            </a:r>
          </a:p>
          <a:p>
            <a:pPr lvl="2">
              <a:spcBef>
                <a:spcPts val="1000"/>
              </a:spcBef>
            </a:pPr>
            <a:r>
              <a:rPr lang="en-US" sz="2000" dirty="0">
                <a:effectLst/>
                <a:latin typeface="+mn-lt"/>
                <a:ea typeface="Calibri" panose="020F0502020204030204" pitchFamily="34" charset="0"/>
                <a:cs typeface="Times New Roman" panose="02020603050405020304" pitchFamily="18" charset="0"/>
              </a:rPr>
              <a:t>Many individuals consume fentanyl without their knowledge, while others are intentionally using fentanyl because of its potency </a:t>
            </a:r>
          </a:p>
          <a:p>
            <a:pPr lvl="2">
              <a:spcBef>
                <a:spcPts val="1000"/>
              </a:spcBef>
            </a:pPr>
            <a:r>
              <a:rPr lang="en-US" sz="2000" dirty="0">
                <a:effectLst/>
                <a:latin typeface="+mn-lt"/>
                <a:ea typeface="Calibri" panose="020F0502020204030204" pitchFamily="34" charset="0"/>
                <a:cs typeface="Times New Roman" panose="02020603050405020304" pitchFamily="18" charset="0"/>
              </a:rPr>
              <a:t>Fentanyl and fentanyl analogues (some stronger, some weaker) are not “naloxone resistant.” They are opioids and will respond to naloxone in the event of an overdose</a:t>
            </a:r>
          </a:p>
          <a:p>
            <a:pPr lvl="2">
              <a:spcBef>
                <a:spcPts val="1000"/>
              </a:spcBef>
            </a:pPr>
            <a:r>
              <a:rPr lang="en-US" sz="2000" dirty="0">
                <a:latin typeface="+mn-lt"/>
                <a:ea typeface="Calibri" panose="020F0502020204030204" pitchFamily="34" charset="0"/>
                <a:cs typeface="Times New Roman" panose="02020603050405020304" pitchFamily="18" charset="0"/>
              </a:rPr>
              <a:t>Touching fentanyl is unlikely to cause opioid toxicity to first responders</a:t>
            </a:r>
            <a:endParaRPr lang="en-US" sz="2000" dirty="0">
              <a:effectLst/>
              <a:latin typeface="+mn-lt"/>
              <a:ea typeface="Calibri" panose="020F0502020204030204" pitchFamily="34" charset="0"/>
              <a:cs typeface="Times New Roman" panose="02020603050405020304" pitchFamily="18" charset="0"/>
            </a:endParaRPr>
          </a:p>
          <a:p>
            <a:endParaRPr lang="en-US" sz="2000" dirty="0">
              <a:latin typeface="+mn-lt"/>
            </a:endParaRPr>
          </a:p>
        </p:txBody>
      </p:sp>
      <p:sp>
        <p:nvSpPr>
          <p:cNvPr id="4" name="Footer Placeholder 3">
            <a:extLst>
              <a:ext uri="{FF2B5EF4-FFF2-40B4-BE49-F238E27FC236}">
                <a16:creationId xmlns:a16="http://schemas.microsoft.com/office/drawing/2014/main" id="{284DA112-A4BF-4634-B33F-BBE15E0779C0}"/>
              </a:ext>
            </a:extLst>
          </p:cNvPr>
          <p:cNvSpPr>
            <a:spLocks noGrp="1"/>
          </p:cNvSpPr>
          <p:nvPr>
            <p:ph type="ftr" sz="quarter" idx="13"/>
          </p:nvPr>
        </p:nvSpPr>
        <p:spPr>
          <a:xfrm>
            <a:off x="721359" y="6378575"/>
            <a:ext cx="2793738" cy="283482"/>
          </a:xfrm>
        </p:spPr>
        <p:txBody>
          <a:bodyPr/>
          <a:lstStyle/>
          <a:p>
            <a:r>
              <a:rPr lang="en-US" dirty="0"/>
              <a:t>Oklahoma State Department of Health </a:t>
            </a:r>
          </a:p>
        </p:txBody>
      </p:sp>
      <p:sp>
        <p:nvSpPr>
          <p:cNvPr id="5" name="TextBox 4">
            <a:extLst>
              <a:ext uri="{FF2B5EF4-FFF2-40B4-BE49-F238E27FC236}">
                <a16:creationId xmlns:a16="http://schemas.microsoft.com/office/drawing/2014/main" id="{0E5DE26A-3DA2-4248-BF83-4878538E237F}"/>
              </a:ext>
            </a:extLst>
          </p:cNvPr>
          <p:cNvSpPr txBox="1"/>
          <p:nvPr/>
        </p:nvSpPr>
        <p:spPr>
          <a:xfrm>
            <a:off x="7216240" y="6011965"/>
            <a:ext cx="4975760" cy="761921"/>
          </a:xfrm>
          <a:prstGeom prst="rect">
            <a:avLst/>
          </a:prstGeom>
        </p:spPr>
        <p:txBody>
          <a:bodyPr vert="horz" wrap="square" lIns="0" tIns="45720" rIns="91440" bIns="45720" rtlCol="0">
            <a:noAutofit/>
          </a:bodyPr>
          <a:lstStyle/>
          <a:p>
            <a:pPr algn="l">
              <a:spcBef>
                <a:spcPts val="0"/>
              </a:spcBef>
              <a:spcAft>
                <a:spcPts val="600"/>
              </a:spcAft>
            </a:pPr>
            <a:endParaRPr lang="en-US" sz="1000" dirty="0"/>
          </a:p>
        </p:txBody>
      </p:sp>
    </p:spTree>
    <p:extLst>
      <p:ext uri="{BB962C8B-B14F-4D97-AF65-F5344CB8AC3E}">
        <p14:creationId xmlns:p14="http://schemas.microsoft.com/office/powerpoint/2010/main" val="12910150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062BB-EAF0-44D0-ADD1-96BF190B15C5}"/>
              </a:ext>
            </a:extLst>
          </p:cNvPr>
          <p:cNvSpPr>
            <a:spLocks noGrp="1"/>
          </p:cNvSpPr>
          <p:nvPr>
            <p:ph type="title"/>
          </p:nvPr>
        </p:nvSpPr>
        <p:spPr/>
        <p:txBody>
          <a:bodyPr/>
          <a:lstStyle/>
          <a:p>
            <a:r>
              <a:rPr lang="en-US" dirty="0"/>
              <a:t>Touch Doesn’t Kill</a:t>
            </a:r>
          </a:p>
        </p:txBody>
      </p:sp>
      <p:sp>
        <p:nvSpPr>
          <p:cNvPr id="4" name="Footer Placeholder 3">
            <a:extLst>
              <a:ext uri="{FF2B5EF4-FFF2-40B4-BE49-F238E27FC236}">
                <a16:creationId xmlns:a16="http://schemas.microsoft.com/office/drawing/2014/main" id="{5ACE2B1B-2B5D-4C4E-A0F6-EB017C5F219D}"/>
              </a:ext>
            </a:extLst>
          </p:cNvPr>
          <p:cNvSpPr>
            <a:spLocks noGrp="1"/>
          </p:cNvSpPr>
          <p:nvPr>
            <p:ph type="ftr" sz="quarter" idx="13"/>
          </p:nvPr>
        </p:nvSpPr>
        <p:spPr/>
        <p:txBody>
          <a:bodyPr/>
          <a:lstStyle/>
          <a:p>
            <a:r>
              <a:rPr lang="en-US" dirty="0"/>
              <a:t>Oklahoma State Department of Health  </a:t>
            </a:r>
          </a:p>
        </p:txBody>
      </p:sp>
      <p:pic>
        <p:nvPicPr>
          <p:cNvPr id="6" name="Picture 5">
            <a:extLst>
              <a:ext uri="{FF2B5EF4-FFF2-40B4-BE49-F238E27FC236}">
                <a16:creationId xmlns:a16="http://schemas.microsoft.com/office/drawing/2014/main" id="{6C9E70A4-2248-A6B6-40CC-8939B132814B}"/>
              </a:ext>
            </a:extLst>
          </p:cNvPr>
          <p:cNvPicPr>
            <a:picLocks noChangeAspect="1"/>
          </p:cNvPicPr>
          <p:nvPr/>
        </p:nvPicPr>
        <p:blipFill>
          <a:blip r:embed="rId3"/>
          <a:stretch>
            <a:fillRect/>
          </a:stretch>
        </p:blipFill>
        <p:spPr>
          <a:xfrm>
            <a:off x="57150" y="962025"/>
            <a:ext cx="12020550" cy="5276850"/>
          </a:xfrm>
          <a:prstGeom prst="rect">
            <a:avLst/>
          </a:prstGeom>
        </p:spPr>
      </p:pic>
    </p:spTree>
    <p:extLst>
      <p:ext uri="{BB962C8B-B14F-4D97-AF65-F5344CB8AC3E}">
        <p14:creationId xmlns:p14="http://schemas.microsoft.com/office/powerpoint/2010/main" val="11218260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C07A1-0281-41C3-8420-EAA9B7B86EA5}"/>
              </a:ext>
            </a:extLst>
          </p:cNvPr>
          <p:cNvSpPr>
            <a:spLocks noGrp="1"/>
          </p:cNvSpPr>
          <p:nvPr>
            <p:ph type="title"/>
          </p:nvPr>
        </p:nvSpPr>
        <p:spPr/>
        <p:txBody>
          <a:bodyPr/>
          <a:lstStyle/>
          <a:p>
            <a:r>
              <a:rPr lang="en-US" dirty="0"/>
              <a:t>Official Position Statements</a:t>
            </a:r>
          </a:p>
        </p:txBody>
      </p:sp>
      <p:sp>
        <p:nvSpPr>
          <p:cNvPr id="3" name="Content Placeholder 2">
            <a:extLst>
              <a:ext uri="{FF2B5EF4-FFF2-40B4-BE49-F238E27FC236}">
                <a16:creationId xmlns:a16="http://schemas.microsoft.com/office/drawing/2014/main" id="{A9D581FA-DAAF-48FC-B438-38B483AE9E64}"/>
              </a:ext>
            </a:extLst>
          </p:cNvPr>
          <p:cNvSpPr>
            <a:spLocks noGrp="1"/>
          </p:cNvSpPr>
          <p:nvPr>
            <p:ph idx="1"/>
          </p:nvPr>
        </p:nvSpPr>
        <p:spPr>
          <a:xfrm>
            <a:off x="684312" y="1106347"/>
            <a:ext cx="10869705" cy="5046803"/>
          </a:xfrm>
        </p:spPr>
        <p:txBody>
          <a:bodyPr/>
          <a:lstStyle/>
          <a:p>
            <a:pPr marL="0" indent="0">
              <a:buNone/>
            </a:pPr>
            <a:r>
              <a:rPr lang="en-US" sz="2600" dirty="0"/>
              <a:t>“Skin contact is also a potential exposure route, but is not likely to lead to overdose unless exposures are to liquid or to a powder over an extended period of time. Brief skin contact with illicit fentanyl is not expected to lead to toxic effects if any visible contamination is promptly removed.”</a:t>
            </a:r>
          </a:p>
          <a:p>
            <a:pPr marL="0" indent="0" algn="r">
              <a:buNone/>
            </a:pPr>
            <a:r>
              <a:rPr lang="en-US" dirty="0"/>
              <a:t>– CDC on Fentanyl Exposure Prevention</a:t>
            </a:r>
            <a:endParaRPr lang="en-US" sz="2200" dirty="0"/>
          </a:p>
          <a:p>
            <a:pPr marL="0" indent="0">
              <a:spcBef>
                <a:spcPts val="2400"/>
              </a:spcBef>
              <a:buNone/>
            </a:pPr>
            <a:r>
              <a:rPr lang="en-US" sz="2600" dirty="0"/>
              <a:t>“Fentanyl and its analogs are potent opioid receptor agonists, but the risk of clinically significant exposure to emergency responders is extremely low. To date, we have not seen reports of emergency responders developing signs or symptoms consistent with opioid toxicity from incidental contact with opioids. Incidental dermal absorption is unlikely to cause opioid toxicity..”</a:t>
            </a:r>
          </a:p>
          <a:p>
            <a:pPr marL="0" indent="0" algn="r">
              <a:buNone/>
            </a:pPr>
            <a:r>
              <a:rPr lang="en-US" dirty="0"/>
              <a:t>– American College of Medical Toxicology (ACMT) and American Academy of Clinical Toxicology (AACT) Official Position Statement</a:t>
            </a:r>
          </a:p>
        </p:txBody>
      </p:sp>
      <p:sp>
        <p:nvSpPr>
          <p:cNvPr id="4" name="Footer Placeholder 3">
            <a:extLst>
              <a:ext uri="{FF2B5EF4-FFF2-40B4-BE49-F238E27FC236}">
                <a16:creationId xmlns:a16="http://schemas.microsoft.com/office/drawing/2014/main" id="{D6552DBD-B5D9-451D-9AD4-D89DEC8BAAA8}"/>
              </a:ext>
            </a:extLst>
          </p:cNvPr>
          <p:cNvSpPr>
            <a:spLocks noGrp="1"/>
          </p:cNvSpPr>
          <p:nvPr>
            <p:ph type="ftr" sz="quarter" idx="13"/>
          </p:nvPr>
        </p:nvSpPr>
        <p:spPr/>
        <p:txBody>
          <a:bodyPr/>
          <a:lstStyle/>
          <a:p>
            <a:r>
              <a:rPr lang="en-US" dirty="0"/>
              <a:t>Oklahoma State Department of Health</a:t>
            </a:r>
          </a:p>
        </p:txBody>
      </p:sp>
      <p:sp>
        <p:nvSpPr>
          <p:cNvPr id="10" name="TextBox 9">
            <a:extLst>
              <a:ext uri="{FF2B5EF4-FFF2-40B4-BE49-F238E27FC236}">
                <a16:creationId xmlns:a16="http://schemas.microsoft.com/office/drawing/2014/main" id="{07D8254D-0356-4690-8FF7-DD9A9B98632B}"/>
              </a:ext>
            </a:extLst>
          </p:cNvPr>
          <p:cNvSpPr txBox="1"/>
          <p:nvPr/>
        </p:nvSpPr>
        <p:spPr>
          <a:xfrm>
            <a:off x="6685808" y="1175657"/>
            <a:ext cx="5237015" cy="5298295"/>
          </a:xfrm>
          <a:prstGeom prst="rect">
            <a:avLst/>
          </a:prstGeom>
        </p:spPr>
        <p:txBody>
          <a:bodyPr vert="horz" wrap="square" lIns="0" tIns="45720" rIns="91440" bIns="45720" rtlCol="0">
            <a:noAutofit/>
          </a:bodyPr>
          <a:lstStyle/>
          <a:p>
            <a:pPr algn="l">
              <a:spcBef>
                <a:spcPts val="0"/>
              </a:spcBef>
            </a:pPr>
            <a:endParaRPr lang="en-US" sz="2400" b="1" dirty="0">
              <a:latin typeface="+mj-lt"/>
            </a:endParaRPr>
          </a:p>
        </p:txBody>
      </p:sp>
      <p:sp>
        <p:nvSpPr>
          <p:cNvPr id="18" name="TextBox 17">
            <a:extLst>
              <a:ext uri="{FF2B5EF4-FFF2-40B4-BE49-F238E27FC236}">
                <a16:creationId xmlns:a16="http://schemas.microsoft.com/office/drawing/2014/main" id="{65705DC1-63DE-4754-9032-31A0A169B65D}"/>
              </a:ext>
            </a:extLst>
          </p:cNvPr>
          <p:cNvSpPr txBox="1"/>
          <p:nvPr/>
        </p:nvSpPr>
        <p:spPr>
          <a:xfrm>
            <a:off x="6753095" y="1840675"/>
            <a:ext cx="597731" cy="581891"/>
          </a:xfrm>
          <a:prstGeom prst="rect">
            <a:avLst/>
          </a:prstGeom>
        </p:spPr>
        <p:txBody>
          <a:bodyPr vert="horz" wrap="square" lIns="0" tIns="45720" rIns="91440" bIns="45720" rtlCol="0">
            <a:noAutofit/>
          </a:bodyPr>
          <a:lstStyle/>
          <a:p>
            <a:pPr algn="l">
              <a:spcBef>
                <a:spcPts val="0"/>
              </a:spcBef>
            </a:pPr>
            <a:endParaRPr lang="en-US" sz="2400" b="1" dirty="0">
              <a:latin typeface="+mj-lt"/>
            </a:endParaRPr>
          </a:p>
        </p:txBody>
      </p:sp>
    </p:spTree>
    <p:extLst>
      <p:ext uri="{BB962C8B-B14F-4D97-AF65-F5344CB8AC3E}">
        <p14:creationId xmlns:p14="http://schemas.microsoft.com/office/powerpoint/2010/main" val="7233503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4D26-1A9B-4C09-AA8A-1F305F902E03}"/>
              </a:ext>
            </a:extLst>
          </p:cNvPr>
          <p:cNvSpPr>
            <a:spLocks noGrp="1"/>
          </p:cNvSpPr>
          <p:nvPr>
            <p:ph type="title"/>
          </p:nvPr>
        </p:nvSpPr>
        <p:spPr/>
        <p:txBody>
          <a:bodyPr/>
          <a:lstStyle/>
          <a:p>
            <a:r>
              <a:rPr lang="en-US" dirty="0"/>
              <a:t>Myths About Fentanyl</a:t>
            </a:r>
          </a:p>
        </p:txBody>
      </p:sp>
      <p:sp>
        <p:nvSpPr>
          <p:cNvPr id="4" name="Footer Placeholder 3">
            <a:extLst>
              <a:ext uri="{FF2B5EF4-FFF2-40B4-BE49-F238E27FC236}">
                <a16:creationId xmlns:a16="http://schemas.microsoft.com/office/drawing/2014/main" id="{5615CD10-2795-965A-7236-3FCE19B6EF53}"/>
              </a:ext>
            </a:extLst>
          </p:cNvPr>
          <p:cNvSpPr>
            <a:spLocks noGrp="1"/>
          </p:cNvSpPr>
          <p:nvPr>
            <p:ph type="ftr" sz="quarter" idx="13"/>
          </p:nvPr>
        </p:nvSpPr>
        <p:spPr/>
        <p:txBody>
          <a:bodyPr/>
          <a:lstStyle/>
          <a:p>
            <a:r>
              <a:rPr lang="en-US" dirty="0"/>
              <a:t>Oklahoma State Department of Health </a:t>
            </a:r>
          </a:p>
        </p:txBody>
      </p:sp>
      <p:pic>
        <p:nvPicPr>
          <p:cNvPr id="6" name="Picture 5">
            <a:extLst>
              <a:ext uri="{FF2B5EF4-FFF2-40B4-BE49-F238E27FC236}">
                <a16:creationId xmlns:a16="http://schemas.microsoft.com/office/drawing/2014/main" id="{24FE0ABD-EE08-0DB9-E38D-57A55BDF2F40}"/>
              </a:ext>
            </a:extLst>
          </p:cNvPr>
          <p:cNvPicPr>
            <a:picLocks noChangeAspect="1"/>
          </p:cNvPicPr>
          <p:nvPr/>
        </p:nvPicPr>
        <p:blipFill>
          <a:blip r:embed="rId3"/>
          <a:stretch>
            <a:fillRect/>
          </a:stretch>
        </p:blipFill>
        <p:spPr>
          <a:xfrm>
            <a:off x="588008" y="1030147"/>
            <a:ext cx="10327642" cy="5348428"/>
          </a:xfrm>
          <a:prstGeom prst="rect">
            <a:avLst/>
          </a:prstGeom>
        </p:spPr>
      </p:pic>
    </p:spTree>
    <p:extLst>
      <p:ext uri="{BB962C8B-B14F-4D97-AF65-F5344CB8AC3E}">
        <p14:creationId xmlns:p14="http://schemas.microsoft.com/office/powerpoint/2010/main" val="18462138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508A4-9F46-419B-AD8D-76F159622210}"/>
              </a:ext>
            </a:extLst>
          </p:cNvPr>
          <p:cNvSpPr>
            <a:spLocks noGrp="1"/>
          </p:cNvSpPr>
          <p:nvPr>
            <p:ph type="title"/>
          </p:nvPr>
        </p:nvSpPr>
        <p:spPr/>
        <p:txBody>
          <a:bodyPr/>
          <a:lstStyle/>
          <a:p>
            <a:r>
              <a:rPr lang="en-US" dirty="0"/>
              <a:t>Fentanyl Test Strips (FTS)</a:t>
            </a:r>
          </a:p>
        </p:txBody>
      </p:sp>
      <p:sp>
        <p:nvSpPr>
          <p:cNvPr id="3" name="Content Placeholder 2">
            <a:extLst>
              <a:ext uri="{FF2B5EF4-FFF2-40B4-BE49-F238E27FC236}">
                <a16:creationId xmlns:a16="http://schemas.microsoft.com/office/drawing/2014/main" id="{FD60E8B9-87AB-47CA-9A59-63EA230F57DD}"/>
              </a:ext>
            </a:extLst>
          </p:cNvPr>
          <p:cNvSpPr>
            <a:spLocks noGrp="1"/>
          </p:cNvSpPr>
          <p:nvPr>
            <p:ph idx="1"/>
          </p:nvPr>
        </p:nvSpPr>
        <p:spPr/>
        <p:txBody>
          <a:bodyPr/>
          <a:lstStyle/>
          <a:p>
            <a:pPr marL="0" indent="0" algn="ctr">
              <a:buNone/>
            </a:pPr>
            <a:r>
              <a:rPr lang="en-US" sz="2000" b="1" dirty="0">
                <a:effectLst/>
                <a:ea typeface="Calibri" panose="020F0502020204030204" pitchFamily="34" charset="0"/>
                <a:cs typeface="Times New Roman" panose="02020603050405020304" pitchFamily="18" charset="0"/>
              </a:rPr>
              <a:t>Fentanyl test strips can be used to detect fentanyl and, in some cases, fentanyl analogues, which are commonly found in the drug supply — alone and mixed with other illicit substances such as heroin, cocaine, and methamphetamine. </a:t>
            </a:r>
          </a:p>
          <a:p>
            <a:pPr lvl="2">
              <a:spcBef>
                <a:spcPts val="1800"/>
              </a:spcBef>
            </a:pPr>
            <a:r>
              <a:rPr lang="en-US" sz="2000" dirty="0">
                <a:effectLst/>
                <a:latin typeface="+mn-lt"/>
                <a:ea typeface="Calibri" panose="020F0502020204030204" pitchFamily="34" charset="0"/>
                <a:cs typeface="Times New Roman" panose="02020603050405020304" pitchFamily="18" charset="0"/>
              </a:rPr>
              <a:t>A simple </a:t>
            </a:r>
            <a:r>
              <a:rPr lang="en-US" sz="2000" b="1" dirty="0">
                <a:effectLst/>
                <a:latin typeface="+mn-lt"/>
                <a:ea typeface="Calibri" panose="020F0502020204030204" pitchFamily="34" charset="0"/>
                <a:cs typeface="Times New Roman" panose="02020603050405020304" pitchFamily="18" charset="0"/>
              </a:rPr>
              <a:t>evidence-based</a:t>
            </a:r>
            <a:r>
              <a:rPr lang="en-US" sz="2000" dirty="0">
                <a:effectLst/>
                <a:latin typeface="+mn-lt"/>
                <a:ea typeface="Calibri" panose="020F0502020204030204" pitchFamily="34" charset="0"/>
                <a:cs typeface="Times New Roman" panose="02020603050405020304" pitchFamily="18" charset="0"/>
              </a:rPr>
              <a:t> method of averting drug overdose</a:t>
            </a:r>
          </a:p>
          <a:p>
            <a:pPr lvl="2"/>
            <a:r>
              <a:rPr lang="en-US" sz="2000" dirty="0">
                <a:latin typeface="+mn-lt"/>
                <a:ea typeface="Calibri" panose="020F0502020204030204" pitchFamily="34" charset="0"/>
                <a:cs typeface="Times New Roman" panose="02020603050405020304" pitchFamily="18" charset="0"/>
              </a:rPr>
              <a:t>FTS are small strips of paper similar in appearance to urine testing strips</a:t>
            </a:r>
          </a:p>
          <a:p>
            <a:pPr lvl="2"/>
            <a:r>
              <a:rPr lang="en-US" sz="2000" dirty="0">
                <a:latin typeface="+mn-lt"/>
                <a:ea typeface="Calibri" panose="020F0502020204030204" pitchFamily="34" charset="0"/>
                <a:cs typeface="Times New Roman" panose="02020603050405020304" pitchFamily="18" charset="0"/>
              </a:rPr>
              <a:t>The process of obtaining FTS brings individuals in contact with other harm reduction support and community services (linking the person to services and closing the loop of care)</a:t>
            </a:r>
          </a:p>
          <a:p>
            <a:pPr lvl="2"/>
            <a:r>
              <a:rPr lang="en-US" sz="2000" dirty="0">
                <a:effectLst/>
                <a:latin typeface="+mn-lt"/>
                <a:ea typeface="Calibri" panose="020F0502020204030204" pitchFamily="34" charset="0"/>
                <a:cs typeface="Times New Roman" panose="02020603050405020304" pitchFamily="18" charset="0"/>
              </a:rPr>
              <a:t>Individuals are provided with valuable information that can best support that persons unique situation</a:t>
            </a:r>
          </a:p>
          <a:p>
            <a:pPr marL="0" indent="0" algn="ctr">
              <a:spcBef>
                <a:spcPts val="1800"/>
              </a:spcBef>
              <a:buNone/>
            </a:pPr>
            <a:r>
              <a:rPr lang="en-US" sz="2000" b="1" dirty="0">
                <a:effectLst/>
                <a:latin typeface="+mn-lt"/>
                <a:ea typeface="Calibri" panose="020F0502020204030204" pitchFamily="34" charset="0"/>
                <a:cs typeface="Times New Roman" panose="02020603050405020304" pitchFamily="18" charset="0"/>
              </a:rPr>
              <a:t>FTS also support the dignity and well-being of people who use drugs, enabling them to make educated decisions about their safety.</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41CD2F85-DF33-43C7-9727-9697F382F1BB}"/>
              </a:ext>
            </a:extLst>
          </p:cNvPr>
          <p:cNvSpPr>
            <a:spLocks noGrp="1"/>
          </p:cNvSpPr>
          <p:nvPr>
            <p:ph type="ftr" sz="quarter" idx="13"/>
          </p:nvPr>
        </p:nvSpPr>
        <p:spPr>
          <a:xfrm>
            <a:off x="721359" y="6378575"/>
            <a:ext cx="2864990" cy="319108"/>
          </a:xfrm>
        </p:spPr>
        <p:txBody>
          <a:bodyPr/>
          <a:lstStyle/>
          <a:p>
            <a:r>
              <a:rPr lang="en-US" dirty="0"/>
              <a:t>Oklahoma State Department of Health</a:t>
            </a:r>
          </a:p>
        </p:txBody>
      </p:sp>
      <p:sp>
        <p:nvSpPr>
          <p:cNvPr id="5" name="TextBox 4">
            <a:extLst>
              <a:ext uri="{FF2B5EF4-FFF2-40B4-BE49-F238E27FC236}">
                <a16:creationId xmlns:a16="http://schemas.microsoft.com/office/drawing/2014/main" id="{A876A509-3D7E-4D1C-87BC-DCAC61F8141C}"/>
              </a:ext>
            </a:extLst>
          </p:cNvPr>
          <p:cNvSpPr txBox="1"/>
          <p:nvPr/>
        </p:nvSpPr>
        <p:spPr>
          <a:xfrm>
            <a:off x="7006440" y="5921375"/>
            <a:ext cx="4845133" cy="914400"/>
          </a:xfrm>
          <a:prstGeom prst="rect">
            <a:avLst/>
          </a:prstGeom>
        </p:spPr>
        <p:txBody>
          <a:bodyPr vert="horz" wrap="none" lIns="0" tIns="45720" rIns="91440" bIns="45720" rtlCol="0">
            <a:noAutofit/>
          </a:bodyPr>
          <a:lstStyle/>
          <a:p>
            <a:pPr algn="l">
              <a:spcBef>
                <a:spcPts val="0"/>
              </a:spcBef>
            </a:pPr>
            <a:endParaRPr lang="en-US" sz="2400" b="1" dirty="0">
              <a:latin typeface="+mj-lt"/>
            </a:endParaRPr>
          </a:p>
        </p:txBody>
      </p:sp>
      <p:sp>
        <p:nvSpPr>
          <p:cNvPr id="6" name="TextBox 5">
            <a:extLst>
              <a:ext uri="{FF2B5EF4-FFF2-40B4-BE49-F238E27FC236}">
                <a16:creationId xmlns:a16="http://schemas.microsoft.com/office/drawing/2014/main" id="{7DFDAAA1-4B14-45CC-AD60-460FFA79D572}"/>
              </a:ext>
            </a:extLst>
          </p:cNvPr>
          <p:cNvSpPr txBox="1"/>
          <p:nvPr/>
        </p:nvSpPr>
        <p:spPr>
          <a:xfrm>
            <a:off x="4001994" y="6105120"/>
            <a:ext cx="8190006" cy="722429"/>
          </a:xfrm>
          <a:prstGeom prst="rect">
            <a:avLst/>
          </a:prstGeom>
        </p:spPr>
        <p:txBody>
          <a:bodyPr vert="horz" wrap="square" lIns="0" tIns="45720" rIns="91440" bIns="45720" rtlCol="0">
            <a:noAutofit/>
          </a:bodyPr>
          <a:lstStyle/>
          <a:p>
            <a:pPr marL="0" marR="0">
              <a:lnSpc>
                <a:spcPct val="107000"/>
              </a:lnSpc>
              <a:spcBef>
                <a:spcPts val="0"/>
              </a:spcBef>
              <a:spcAft>
                <a:spcPts val="800"/>
              </a:spcAft>
            </a:pPr>
            <a:endParaRPr lang="en-US" sz="900" dirty="0">
              <a:cs typeface="Times New Roman" panose="02020603050405020304" pitchFamily="18" charset="0"/>
            </a:endParaRPr>
          </a:p>
          <a:p>
            <a:pPr marL="0" marR="0">
              <a:lnSpc>
                <a:spcPct val="107000"/>
              </a:lnSpc>
              <a:spcBef>
                <a:spcPts val="0"/>
              </a:spcBef>
              <a:spcAft>
                <a:spcPts val="800"/>
              </a:spcAft>
            </a:pPr>
            <a:endParaRPr lang="en-US" sz="900" dirty="0">
              <a:cs typeface="Times New Roman" panose="02020603050405020304" pitchFamily="18" charset="0"/>
            </a:endParaRPr>
          </a:p>
        </p:txBody>
      </p:sp>
    </p:spTree>
    <p:extLst>
      <p:ext uri="{BB962C8B-B14F-4D97-AF65-F5344CB8AC3E}">
        <p14:creationId xmlns:p14="http://schemas.microsoft.com/office/powerpoint/2010/main" val="20915275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AC5AC9-6AA4-4608-A82E-0995572B14D4}"/>
              </a:ext>
            </a:extLst>
          </p:cNvPr>
          <p:cNvSpPr>
            <a:spLocks noGrp="1"/>
          </p:cNvSpPr>
          <p:nvPr>
            <p:ph type="title"/>
          </p:nvPr>
        </p:nvSpPr>
        <p:spPr/>
        <p:txBody>
          <a:bodyPr/>
          <a:lstStyle/>
          <a:p>
            <a:r>
              <a:rPr lang="en-US" dirty="0"/>
              <a:t>Naloxone (Narcan)</a:t>
            </a:r>
          </a:p>
        </p:txBody>
      </p:sp>
      <p:sp>
        <p:nvSpPr>
          <p:cNvPr id="2" name="Content Placeholder 1">
            <a:extLst>
              <a:ext uri="{FF2B5EF4-FFF2-40B4-BE49-F238E27FC236}">
                <a16:creationId xmlns:a16="http://schemas.microsoft.com/office/drawing/2014/main" id="{D394AA2A-9D68-408F-8970-0CA2EC6F8CF6}"/>
              </a:ext>
            </a:extLst>
          </p:cNvPr>
          <p:cNvSpPr>
            <a:spLocks noGrp="1"/>
          </p:cNvSpPr>
          <p:nvPr>
            <p:ph idx="1"/>
          </p:nvPr>
        </p:nvSpPr>
        <p:spPr>
          <a:xfrm>
            <a:off x="546265" y="1332793"/>
            <a:ext cx="11293434" cy="4764101"/>
          </a:xfrm>
        </p:spPr>
        <p:txBody>
          <a:bodyPr/>
          <a:lstStyle/>
          <a:p>
            <a:pPr marL="0" indent="0">
              <a:buNone/>
            </a:pPr>
            <a:r>
              <a:rPr lang="en-US" sz="2800" b="1" dirty="0"/>
              <a:t>Naloxone is a medication that can quickly and safely reverse an opioid related overdose.</a:t>
            </a:r>
          </a:p>
          <a:p>
            <a:pPr lvl="1"/>
            <a:r>
              <a:rPr lang="en-US" sz="2200" dirty="0"/>
              <a:t>Naloxone is a non-addictive prescription medication</a:t>
            </a:r>
          </a:p>
          <a:p>
            <a:pPr lvl="1"/>
            <a:r>
              <a:rPr lang="en-US" sz="2200" dirty="0"/>
              <a:t>No harmful side effects</a:t>
            </a:r>
          </a:p>
          <a:p>
            <a:pPr lvl="1"/>
            <a:r>
              <a:rPr lang="en-US" sz="2200" dirty="0"/>
              <a:t>It only works if a person has opioids in their system; it has no effect if opioids are absent</a:t>
            </a:r>
          </a:p>
          <a:p>
            <a:pPr lvl="1"/>
            <a:r>
              <a:rPr lang="en-US" sz="2200" dirty="0"/>
              <a:t>Naloxone has no potential for abuse</a:t>
            </a:r>
          </a:p>
          <a:p>
            <a:pPr lvl="1"/>
            <a:r>
              <a:rPr lang="en-US" sz="2200" dirty="0"/>
              <a:t>Naloxone may be injected in a muscle, vein, or under the skin, or sprayed into the nose </a:t>
            </a:r>
          </a:p>
          <a:p>
            <a:pPr lvl="1"/>
            <a:r>
              <a:rPr lang="en-US" sz="2200" dirty="0"/>
              <a:t>It wears off in 20-90 minutes</a:t>
            </a:r>
          </a:p>
          <a:p>
            <a:endParaRPr lang="en-US" dirty="0"/>
          </a:p>
        </p:txBody>
      </p:sp>
      <p:sp>
        <p:nvSpPr>
          <p:cNvPr id="7" name="Footer Placeholder 4">
            <a:extLst>
              <a:ext uri="{FF2B5EF4-FFF2-40B4-BE49-F238E27FC236}">
                <a16:creationId xmlns:a16="http://schemas.microsoft.com/office/drawing/2014/main" id="{07B81D6A-32BE-4EF5-8915-76F95D4F7ED6}"/>
              </a:ext>
            </a:extLst>
          </p:cNvPr>
          <p:cNvSpPr txBox="1">
            <a:spLocks/>
          </p:cNvSpPr>
          <p:nvPr/>
        </p:nvSpPr>
        <p:spPr>
          <a:xfrm>
            <a:off x="721358" y="6378575"/>
            <a:ext cx="4222117" cy="1983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Oklahoma State Department of Health</a:t>
            </a:r>
          </a:p>
        </p:txBody>
      </p:sp>
      <p:sp>
        <p:nvSpPr>
          <p:cNvPr id="3" name="TextBox 2">
            <a:extLst>
              <a:ext uri="{FF2B5EF4-FFF2-40B4-BE49-F238E27FC236}">
                <a16:creationId xmlns:a16="http://schemas.microsoft.com/office/drawing/2014/main" id="{A6F04A1B-4E3C-468D-A372-21E7455ED282}"/>
              </a:ext>
            </a:extLst>
          </p:cNvPr>
          <p:cNvSpPr txBox="1"/>
          <p:nvPr/>
        </p:nvSpPr>
        <p:spPr>
          <a:xfrm>
            <a:off x="5723907" y="6111950"/>
            <a:ext cx="6008914" cy="610494"/>
          </a:xfrm>
          <a:prstGeom prst="rect">
            <a:avLst/>
          </a:prstGeom>
        </p:spPr>
        <p:txBody>
          <a:bodyPr vert="horz" wrap="square" lIns="0" tIns="45720" rIns="91440" bIns="45720" rtlCol="0">
            <a:noAutofit/>
          </a:bodyPr>
          <a:lstStyle/>
          <a:p>
            <a:pPr algn="l">
              <a:spcBef>
                <a:spcPts val="0"/>
              </a:spcBef>
            </a:pPr>
            <a:r>
              <a:rPr lang="en-US" sz="1000" dirty="0">
                <a:latin typeface="Arial" panose="020B0604020202020204" pitchFamily="34" charset="0"/>
                <a:cs typeface="Arial" panose="020B0604020202020204" pitchFamily="34" charset="0"/>
              </a:rPr>
              <a:t>NHRC. (2020). </a:t>
            </a:r>
            <a:r>
              <a:rPr lang="en-US" sz="1000" i="1" dirty="0">
                <a:latin typeface="Arial" panose="020B0604020202020204" pitchFamily="34" charset="0"/>
                <a:cs typeface="Arial" panose="020B0604020202020204" pitchFamily="34" charset="0"/>
              </a:rPr>
              <a:t>Opioid overdose basics: Understanding naloxone</a:t>
            </a:r>
            <a:r>
              <a:rPr lang="en-US" sz="1000" dirty="0">
                <a:latin typeface="Arial" panose="020B0604020202020204" pitchFamily="34" charset="0"/>
                <a:cs typeface="Arial" panose="020B0604020202020204" pitchFamily="34" charset="0"/>
              </a:rPr>
              <a:t>. https://harmreduction.org/issues/overdose-prevention/overview/overdose-basics/understanding-naloxone/</a:t>
            </a:r>
          </a:p>
        </p:txBody>
      </p:sp>
    </p:spTree>
    <p:extLst>
      <p:ext uri="{BB962C8B-B14F-4D97-AF65-F5344CB8AC3E}">
        <p14:creationId xmlns:p14="http://schemas.microsoft.com/office/powerpoint/2010/main" val="16268678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A05608-683D-4B3C-BA50-B722A07CC750}"/>
              </a:ext>
            </a:extLst>
          </p:cNvPr>
          <p:cNvSpPr>
            <a:spLocks noGrp="1"/>
          </p:cNvSpPr>
          <p:nvPr>
            <p:ph type="title"/>
          </p:nvPr>
        </p:nvSpPr>
        <p:spPr/>
        <p:txBody>
          <a:bodyPr/>
          <a:lstStyle/>
          <a:p>
            <a:r>
              <a:rPr lang="en-US" dirty="0"/>
              <a:t>Overdose Response and Naloxone Administration</a:t>
            </a:r>
          </a:p>
        </p:txBody>
      </p:sp>
      <p:sp>
        <p:nvSpPr>
          <p:cNvPr id="2" name="Content Placeholder 1">
            <a:extLst>
              <a:ext uri="{FF2B5EF4-FFF2-40B4-BE49-F238E27FC236}">
                <a16:creationId xmlns:a16="http://schemas.microsoft.com/office/drawing/2014/main" id="{434F4904-EB1A-4338-9952-BD4F80194D8D}"/>
              </a:ext>
            </a:extLst>
          </p:cNvPr>
          <p:cNvSpPr>
            <a:spLocks noGrp="1"/>
          </p:cNvSpPr>
          <p:nvPr>
            <p:ph idx="1"/>
          </p:nvPr>
        </p:nvSpPr>
        <p:spPr>
          <a:xfrm>
            <a:off x="761383" y="1231901"/>
            <a:ext cx="10869705" cy="4864994"/>
          </a:xfrm>
        </p:spPr>
        <p:txBody>
          <a:bodyPr/>
          <a:lstStyle/>
          <a:p>
            <a:r>
              <a:rPr lang="en-US" b="0" dirty="0"/>
              <a:t>911 should be called, or person taken to the hospital</a:t>
            </a:r>
          </a:p>
          <a:p>
            <a:r>
              <a:rPr lang="en-US" b="0" dirty="0"/>
              <a:t>If there is no reaction a second dose can be given without harm</a:t>
            </a:r>
          </a:p>
          <a:p>
            <a:r>
              <a:rPr lang="en-US" b="0" dirty="0"/>
              <a:t>Check breathing and follow 911 dispatcher instructions (may need rescue breathing or chest compressions)</a:t>
            </a:r>
          </a:p>
          <a:p>
            <a:r>
              <a:rPr lang="en-US" b="0" dirty="0"/>
              <a:t>Stay with the person until help arrives, </a:t>
            </a:r>
            <a:r>
              <a:rPr lang="en-US" b="1" dirty="0"/>
              <a:t>naloxone does wear off</a:t>
            </a:r>
          </a:p>
          <a:p>
            <a:r>
              <a:rPr lang="en-US" b="0" dirty="0"/>
              <a:t>If the person refuses EMS help, make sure someone stays with them for several hours</a:t>
            </a:r>
          </a:p>
        </p:txBody>
      </p:sp>
      <p:sp>
        <p:nvSpPr>
          <p:cNvPr id="12" name="Footer Placeholder 4">
            <a:extLst>
              <a:ext uri="{FF2B5EF4-FFF2-40B4-BE49-F238E27FC236}">
                <a16:creationId xmlns:a16="http://schemas.microsoft.com/office/drawing/2014/main" id="{41F1AD91-B771-42E1-8802-B03A173F3091}"/>
              </a:ext>
            </a:extLst>
          </p:cNvPr>
          <p:cNvSpPr txBox="1">
            <a:spLocks/>
          </p:cNvSpPr>
          <p:nvPr/>
        </p:nvSpPr>
        <p:spPr>
          <a:xfrm>
            <a:off x="721358" y="6378575"/>
            <a:ext cx="4222117" cy="1983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Oklahoma State Department of Health</a:t>
            </a:r>
          </a:p>
        </p:txBody>
      </p:sp>
      <p:pic>
        <p:nvPicPr>
          <p:cNvPr id="5" name="Picture 4">
            <a:extLst>
              <a:ext uri="{FF2B5EF4-FFF2-40B4-BE49-F238E27FC236}">
                <a16:creationId xmlns:a16="http://schemas.microsoft.com/office/drawing/2014/main" id="{065ADE84-5EC9-4D33-B279-22FA1844C9D9}"/>
              </a:ext>
            </a:extLst>
          </p:cNvPr>
          <p:cNvPicPr>
            <a:picLocks noChangeAspect="1"/>
          </p:cNvPicPr>
          <p:nvPr/>
        </p:nvPicPr>
        <p:blipFill>
          <a:blip r:embed="rId3"/>
          <a:stretch>
            <a:fillRect/>
          </a:stretch>
        </p:blipFill>
        <p:spPr>
          <a:xfrm>
            <a:off x="2324100" y="3626505"/>
            <a:ext cx="7658806" cy="2357476"/>
          </a:xfrm>
          <a:prstGeom prst="rect">
            <a:avLst/>
          </a:prstGeom>
        </p:spPr>
      </p:pic>
    </p:spTree>
    <p:extLst>
      <p:ext uri="{BB962C8B-B14F-4D97-AF65-F5344CB8AC3E}">
        <p14:creationId xmlns:p14="http://schemas.microsoft.com/office/powerpoint/2010/main" val="42415368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52C3603-3399-4875-B515-94F5E6E164FD}"/>
              </a:ext>
            </a:extLst>
          </p:cNvPr>
          <p:cNvSpPr>
            <a:spLocks noGrp="1"/>
          </p:cNvSpPr>
          <p:nvPr>
            <p:ph idx="1"/>
          </p:nvPr>
        </p:nvSpPr>
        <p:spPr>
          <a:xfrm>
            <a:off x="420259" y="1426463"/>
            <a:ext cx="5384800" cy="4709293"/>
          </a:xfrm>
        </p:spPr>
        <p:txBody>
          <a:bodyPr/>
          <a:lstStyle/>
          <a:p>
            <a:r>
              <a:rPr lang="en-US" dirty="0"/>
              <a:t>Training and intranasal naloxone available to ambulance services, fire departments, and volunteer fire departments</a:t>
            </a:r>
          </a:p>
          <a:p>
            <a:r>
              <a:rPr lang="en-US" dirty="0"/>
              <a:t>Online training (Oklahoma.gov/health/overdose)</a:t>
            </a:r>
          </a:p>
          <a:p>
            <a:r>
              <a:rPr lang="en-US" dirty="0"/>
              <a:t>Once all agency staff have competed the training, submit the appropriate memorandum of agreement to IPS to receive free naloxone kits</a:t>
            </a:r>
          </a:p>
        </p:txBody>
      </p:sp>
      <p:sp>
        <p:nvSpPr>
          <p:cNvPr id="4" name="Title 3">
            <a:extLst>
              <a:ext uri="{FF2B5EF4-FFF2-40B4-BE49-F238E27FC236}">
                <a16:creationId xmlns:a16="http://schemas.microsoft.com/office/drawing/2014/main" id="{6FFDB10F-41E2-4D02-912D-66BCBE5928A1}"/>
              </a:ext>
            </a:extLst>
          </p:cNvPr>
          <p:cNvSpPr>
            <a:spLocks noGrp="1"/>
          </p:cNvSpPr>
          <p:nvPr>
            <p:ph type="title"/>
          </p:nvPr>
        </p:nvSpPr>
        <p:spPr/>
        <p:txBody>
          <a:bodyPr/>
          <a:lstStyle/>
          <a:p>
            <a:r>
              <a:rPr lang="en-US" sz="2800" dirty="0"/>
              <a:t>Oklahoma Emergency Medical Personnel Naloxone Project</a:t>
            </a:r>
          </a:p>
        </p:txBody>
      </p:sp>
      <p:pic>
        <p:nvPicPr>
          <p:cNvPr id="10" name="Content Placeholder 9">
            <a:extLst>
              <a:ext uri="{FF2B5EF4-FFF2-40B4-BE49-F238E27FC236}">
                <a16:creationId xmlns:a16="http://schemas.microsoft.com/office/drawing/2014/main" id="{04955B65-CE21-4240-9BE2-710D87CE6202}"/>
              </a:ext>
            </a:extLst>
          </p:cNvPr>
          <p:cNvPicPr>
            <a:picLocks noGrp="1" noChangeAspect="1"/>
          </p:cNvPicPr>
          <p:nvPr>
            <p:ph idx="13"/>
          </p:nvPr>
        </p:nvPicPr>
        <p:blipFill>
          <a:blip r:embed="rId3"/>
          <a:stretch>
            <a:fillRect/>
          </a:stretch>
        </p:blipFill>
        <p:spPr>
          <a:xfrm>
            <a:off x="6495394" y="1313793"/>
            <a:ext cx="4221620" cy="4464009"/>
          </a:xfrm>
        </p:spPr>
      </p:pic>
      <p:sp>
        <p:nvSpPr>
          <p:cNvPr id="14" name="TextBox 13">
            <a:extLst>
              <a:ext uri="{FF2B5EF4-FFF2-40B4-BE49-F238E27FC236}">
                <a16:creationId xmlns:a16="http://schemas.microsoft.com/office/drawing/2014/main" id="{18D993C1-C92F-4D27-B88C-08F8B3649E04}"/>
              </a:ext>
            </a:extLst>
          </p:cNvPr>
          <p:cNvSpPr txBox="1"/>
          <p:nvPr/>
        </p:nvSpPr>
        <p:spPr>
          <a:xfrm>
            <a:off x="653161" y="4382818"/>
            <a:ext cx="4918996" cy="1626095"/>
          </a:xfrm>
          <a:prstGeom prst="rect">
            <a:avLst/>
          </a:prstGeom>
          <a:ln>
            <a:solidFill>
              <a:schemeClr val="accent6"/>
            </a:solidFill>
          </a:ln>
        </p:spPr>
        <p:txBody>
          <a:bodyPr vert="horz" wrap="square" lIns="0" tIns="45720" rIns="91440" bIns="45720" rtlCol="0">
            <a:noAutofit/>
          </a:bodyPr>
          <a:lstStyle/>
          <a:p>
            <a:pPr algn="ctr">
              <a:spcBef>
                <a:spcPts val="0"/>
              </a:spcBef>
            </a:pPr>
            <a:r>
              <a:rPr lang="en-US" sz="2000" i="1" dirty="0">
                <a:solidFill>
                  <a:schemeClr val="accent6"/>
                </a:solidFill>
                <a:latin typeface="+mj-lt"/>
              </a:rPr>
              <a:t>Training and free naloxone kits available to law enforcement and the general public through the ODMHSAS. For more information, contact Megan Wurzer at megan.wurzer@odmhsas.org.</a:t>
            </a:r>
          </a:p>
        </p:txBody>
      </p:sp>
    </p:spTree>
    <p:extLst>
      <p:ext uri="{BB962C8B-B14F-4D97-AF65-F5344CB8AC3E}">
        <p14:creationId xmlns:p14="http://schemas.microsoft.com/office/powerpoint/2010/main" val="2302200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6EEC-ED7A-4362-A074-A8AE27FF2728}"/>
              </a:ext>
            </a:extLst>
          </p:cNvPr>
          <p:cNvSpPr>
            <a:spLocks noGrp="1"/>
          </p:cNvSpPr>
          <p:nvPr>
            <p:ph type="title"/>
          </p:nvPr>
        </p:nvSpPr>
        <p:spPr/>
        <p:txBody>
          <a:bodyPr/>
          <a:lstStyle/>
          <a:p>
            <a:r>
              <a:rPr lang="en-US" b="1" dirty="0"/>
              <a:t>SCOPE-OK Can Help!</a:t>
            </a:r>
          </a:p>
        </p:txBody>
      </p:sp>
      <p:sp>
        <p:nvSpPr>
          <p:cNvPr id="10" name="Rectangle 9">
            <a:extLst>
              <a:ext uri="{FF2B5EF4-FFF2-40B4-BE49-F238E27FC236}">
                <a16:creationId xmlns:a16="http://schemas.microsoft.com/office/drawing/2014/main" id="{D622F997-2B7D-468C-BD76-3EEAF7BB6CFB}"/>
              </a:ext>
            </a:extLst>
          </p:cNvPr>
          <p:cNvSpPr/>
          <p:nvPr/>
        </p:nvSpPr>
        <p:spPr>
          <a:xfrm rot="207196">
            <a:off x="3990561" y="2540495"/>
            <a:ext cx="2515607" cy="3322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panose="02060603020205020403"/>
              <a:ea typeface="+mn-ea"/>
              <a:cs typeface="+mn-cs"/>
            </a:endParaRPr>
          </a:p>
        </p:txBody>
      </p:sp>
      <p:pic>
        <p:nvPicPr>
          <p:cNvPr id="12" name="Content Placeholder 4" descr="Text&#10;&#10;Description automatically generated">
            <a:extLst>
              <a:ext uri="{FF2B5EF4-FFF2-40B4-BE49-F238E27FC236}">
                <a16:creationId xmlns:a16="http://schemas.microsoft.com/office/drawing/2014/main" id="{724F0C11-4AA0-401D-8F58-975679AF7C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476" y="6159501"/>
            <a:ext cx="2030197" cy="556275"/>
          </a:xfrm>
          <a:prstGeom prst="rect">
            <a:avLst/>
          </a:prstGeom>
        </p:spPr>
      </p:pic>
      <p:pic>
        <p:nvPicPr>
          <p:cNvPr id="14" name="Picture 13">
            <a:extLst>
              <a:ext uri="{FF2B5EF4-FFF2-40B4-BE49-F238E27FC236}">
                <a16:creationId xmlns:a16="http://schemas.microsoft.com/office/drawing/2014/main" id="{E38A363F-C0C9-43D8-9A6E-41FEAE86D1C7}"/>
              </a:ext>
            </a:extLst>
          </p:cNvPr>
          <p:cNvPicPr>
            <a:picLocks noChangeAspect="1"/>
          </p:cNvPicPr>
          <p:nvPr/>
        </p:nvPicPr>
        <p:blipFill rotWithShape="1">
          <a:blip r:embed="rId3"/>
          <a:srcRect t="3747" b="9915"/>
          <a:stretch/>
        </p:blipFill>
        <p:spPr>
          <a:xfrm rot="16200000">
            <a:off x="9233689" y="-1054885"/>
            <a:ext cx="1907905" cy="4017679"/>
          </a:xfrm>
          <a:prstGeom prst="rect">
            <a:avLst/>
          </a:prstGeom>
        </p:spPr>
      </p:pic>
      <p:graphicFrame>
        <p:nvGraphicFramePr>
          <p:cNvPr id="3" name="Diagram 2">
            <a:extLst>
              <a:ext uri="{FF2B5EF4-FFF2-40B4-BE49-F238E27FC236}">
                <a16:creationId xmlns:a16="http://schemas.microsoft.com/office/drawing/2014/main" id="{DD637E98-D4E9-8CC2-02E5-1CFFA29F3ACA}"/>
              </a:ext>
            </a:extLst>
          </p:cNvPr>
          <p:cNvGraphicFramePr/>
          <p:nvPr/>
        </p:nvGraphicFramePr>
        <p:xfrm>
          <a:off x="263146" y="1690692"/>
          <a:ext cx="9383774" cy="45887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2F88A416-6C24-0A3D-428A-11B6EA72EB4A}"/>
              </a:ext>
            </a:extLst>
          </p:cNvPr>
          <p:cNvSpPr txBox="1"/>
          <p:nvPr/>
        </p:nvSpPr>
        <p:spPr>
          <a:xfrm>
            <a:off x="8631723" y="2600756"/>
            <a:ext cx="33009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Rockwell" panose="02060603020205020403"/>
                <a:ea typeface="+mn-ea"/>
                <a:cs typeface="+mn-cs"/>
              </a:rPr>
              <a:t>Visit our website!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Rockwell" panose="02060603020205020403"/>
                <a:ea typeface="+mn-ea"/>
                <a:cs typeface="+mn-cs"/>
              </a:rPr>
              <a:t>OFMQ.com/scope-ok</a:t>
            </a:r>
          </a:p>
        </p:txBody>
      </p:sp>
      <p:pic>
        <p:nvPicPr>
          <p:cNvPr id="6" name="Picture 5" descr="A picture containing icon&#10;&#10;Description automatically generated">
            <a:extLst>
              <a:ext uri="{FF2B5EF4-FFF2-40B4-BE49-F238E27FC236}">
                <a16:creationId xmlns:a16="http://schemas.microsoft.com/office/drawing/2014/main" id="{B027A4F2-0C56-DC04-CD7C-5298A1FB934D}"/>
              </a:ext>
            </a:extLst>
          </p:cNvPr>
          <p:cNvPicPr>
            <a:picLocks noChangeAspect="1"/>
          </p:cNvPicPr>
          <p:nvPr/>
        </p:nvPicPr>
        <p:blipFill>
          <a:blip r:embed="rId9"/>
          <a:stretch>
            <a:fillRect/>
          </a:stretch>
        </p:blipFill>
        <p:spPr>
          <a:xfrm>
            <a:off x="8987593" y="3803969"/>
            <a:ext cx="2766300" cy="701101"/>
          </a:xfrm>
          <a:prstGeom prst="rect">
            <a:avLst/>
          </a:prstGeom>
        </p:spPr>
      </p:pic>
    </p:spTree>
    <p:extLst>
      <p:ext uri="{BB962C8B-B14F-4D97-AF65-F5344CB8AC3E}">
        <p14:creationId xmlns:p14="http://schemas.microsoft.com/office/powerpoint/2010/main" val="358799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8920ED1-9C9E-87B6-0C36-670356C48232}"/>
              </a:ext>
            </a:extLst>
          </p:cNvPr>
          <p:cNvSpPr>
            <a:spLocks noGrp="1"/>
          </p:cNvSpPr>
          <p:nvPr>
            <p:ph idx="1"/>
          </p:nvPr>
        </p:nvSpPr>
        <p:spPr/>
        <p:txBody>
          <a:bodyPr/>
          <a:lstStyle/>
          <a:p>
            <a:endParaRPr lang="en-US"/>
          </a:p>
        </p:txBody>
      </p:sp>
      <p:sp>
        <p:nvSpPr>
          <p:cNvPr id="3" name="Content Placeholder 2">
            <a:extLst>
              <a:ext uri="{FF2B5EF4-FFF2-40B4-BE49-F238E27FC236}">
                <a16:creationId xmlns:a16="http://schemas.microsoft.com/office/drawing/2014/main" id="{07109F99-15E4-772D-1CEF-9B91C33FFAC3}"/>
              </a:ext>
            </a:extLst>
          </p:cNvPr>
          <p:cNvSpPr>
            <a:spLocks noGrp="1"/>
          </p:cNvSpPr>
          <p:nvPr>
            <p:ph idx="13"/>
          </p:nvPr>
        </p:nvSpPr>
        <p:spPr/>
        <p:txBody>
          <a:bodyPr/>
          <a:lstStyle/>
          <a:p>
            <a:endParaRPr lang="en-US"/>
          </a:p>
        </p:txBody>
      </p:sp>
      <p:sp>
        <p:nvSpPr>
          <p:cNvPr id="4" name="Title 3">
            <a:extLst>
              <a:ext uri="{FF2B5EF4-FFF2-40B4-BE49-F238E27FC236}">
                <a16:creationId xmlns:a16="http://schemas.microsoft.com/office/drawing/2014/main" id="{7FDAD529-76F4-F958-4428-879AC74F1CCE}"/>
              </a:ext>
            </a:extLst>
          </p:cNvPr>
          <p:cNvSpPr>
            <a:spLocks noGrp="1"/>
          </p:cNvSpPr>
          <p:nvPr>
            <p:ph type="title"/>
          </p:nvPr>
        </p:nvSpPr>
        <p:spPr/>
        <p:txBody>
          <a:bodyPr/>
          <a:lstStyle/>
          <a:p>
            <a:endParaRPr lang="en-US"/>
          </a:p>
        </p:txBody>
      </p:sp>
      <p:sp>
        <p:nvSpPr>
          <p:cNvPr id="5" name="Footer Placeholder 4">
            <a:extLst>
              <a:ext uri="{FF2B5EF4-FFF2-40B4-BE49-F238E27FC236}">
                <a16:creationId xmlns:a16="http://schemas.microsoft.com/office/drawing/2014/main" id="{EE5E9DFE-5522-29D8-7516-0DA75F1E898D}"/>
              </a:ext>
            </a:extLst>
          </p:cNvPr>
          <p:cNvSpPr>
            <a:spLocks noGrp="1"/>
          </p:cNvSpPr>
          <p:nvPr>
            <p:ph type="ftr" sz="quarter" idx="14"/>
          </p:nvPr>
        </p:nvSpPr>
        <p:spPr/>
        <p:txBody>
          <a:bodyPr/>
          <a:lstStyle/>
          <a:p>
            <a:r>
              <a:rPr lang="en-US"/>
              <a:t>Oklahoma State Department of Health | Presentation Title | Date </a:t>
            </a:r>
            <a:endParaRPr lang="en-US" dirty="0"/>
          </a:p>
        </p:txBody>
      </p:sp>
      <p:pic>
        <p:nvPicPr>
          <p:cNvPr id="7" name="Picture 6">
            <a:extLst>
              <a:ext uri="{FF2B5EF4-FFF2-40B4-BE49-F238E27FC236}">
                <a16:creationId xmlns:a16="http://schemas.microsoft.com/office/drawing/2014/main" id="{002E5E45-42E8-8B2F-E708-927F00F558C5}"/>
              </a:ext>
            </a:extLst>
          </p:cNvPr>
          <p:cNvPicPr>
            <a:picLocks noChangeAspect="1"/>
          </p:cNvPicPr>
          <p:nvPr/>
        </p:nvPicPr>
        <p:blipFill>
          <a:blip r:embed="rId2"/>
          <a:stretch>
            <a:fillRect/>
          </a:stretch>
        </p:blipFill>
        <p:spPr>
          <a:xfrm>
            <a:off x="0" y="393845"/>
            <a:ext cx="12192000" cy="6070309"/>
          </a:xfrm>
          <a:prstGeom prst="rect">
            <a:avLst/>
          </a:prstGeom>
        </p:spPr>
      </p:pic>
    </p:spTree>
    <p:extLst>
      <p:ext uri="{BB962C8B-B14F-4D97-AF65-F5344CB8AC3E}">
        <p14:creationId xmlns:p14="http://schemas.microsoft.com/office/powerpoint/2010/main" val="16174455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B5DCA7D-DA10-6F0F-9EB6-75755D1FE501}"/>
              </a:ext>
            </a:extLst>
          </p:cNvPr>
          <p:cNvSpPr>
            <a:spLocks noGrp="1"/>
          </p:cNvSpPr>
          <p:nvPr>
            <p:ph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464646"/>
                </a:solidFill>
                <a:effectLst/>
                <a:latin typeface="Open Sans" panose="020B0606030504020204" pitchFamily="34" charset="0"/>
                <a:ea typeface="Calibri" panose="020F0502020204030204" pitchFamily="34" charset="0"/>
                <a:cs typeface="Open Sans" panose="020B0606030504020204" pitchFamily="34" charset="0"/>
              </a:rPr>
              <a:t>Individuals</a:t>
            </a:r>
            <a:r>
              <a:rPr kumimoji="0" lang="en-US" altLang="en-US" sz="1800" b="0" i="0" u="none" strike="noStrike" cap="none" normalizeH="0" baseline="0" dirty="0">
                <a:ln>
                  <a:noFill/>
                </a:ln>
                <a:solidFill>
                  <a:srgbClr val="464646"/>
                </a:solidFill>
                <a:effectLst/>
                <a:latin typeface="Open Sans" panose="020B0606030504020204" pitchFamily="34" charset="0"/>
                <a:ea typeface="Calibri" panose="020F0502020204030204" pitchFamily="34" charset="0"/>
                <a:cs typeface="Open Sans" panose="020B0606030504020204" pitchFamily="34" charset="0"/>
              </a:rPr>
              <a:t> can obtain online training and free naloxone kits through the mail.  Find information at </a:t>
            </a:r>
            <a:r>
              <a:rPr kumimoji="0" lang="en-US" altLang="en-US" sz="1800" b="0" i="0" u="none" strike="noStrike" cap="none" normalizeH="0" baseline="0" dirty="0">
                <a:ln>
                  <a:noFill/>
                </a:ln>
                <a:solidFill>
                  <a:srgbClr val="464646"/>
                </a:solidFill>
                <a:effectLst/>
                <a:latin typeface="Open Sans" panose="020B0606030504020204" pitchFamily="34" charset="0"/>
                <a:ea typeface="Calibri" panose="020F0502020204030204" pitchFamily="34" charset="0"/>
                <a:cs typeface="Open Sans" panose="020B0606030504020204" pitchFamily="34" charset="0"/>
                <a:hlinkClick r:id="rId2"/>
              </a:rPr>
              <a:t>https://okimready.org/prevention/</a:t>
            </a:r>
            <a:r>
              <a:rPr kumimoji="0" lang="en-US" altLang="en-US" sz="1800" b="0" i="0" u="none" strike="noStrike" cap="none" normalizeH="0" baseline="0" dirty="0">
                <a:ln>
                  <a:noFill/>
                </a:ln>
                <a:solidFill>
                  <a:srgbClr val="464646"/>
                </a:solidFill>
                <a:effectLst/>
                <a:latin typeface="Open Sans" panose="020B0606030504020204" pitchFamily="34" charset="0"/>
                <a:ea typeface="Calibri" panose="020F0502020204030204" pitchFamily="34" charset="0"/>
                <a:cs typeface="Open Sans" panose="020B0606030504020204" pitchFamily="34" charset="0"/>
              </a:rPr>
              <a:t> or use this QR code:</a:t>
            </a:r>
            <a:endParaRPr kumimoji="0" lang="en-US" altLang="en-US" sz="1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464646"/>
                </a:solidFill>
                <a:effectLst/>
                <a:latin typeface="Open Sans" panose="020B0606030504020204" pitchFamily="34" charset="0"/>
                <a:ea typeface="Calibri" panose="020F0502020204030204" pitchFamily="34" charset="0"/>
                <a:cs typeface="Open Sans" panose="020B0606030504020204" pitchFamily="34" charset="0"/>
              </a:rPr>
              <a:t> </a:t>
            </a:r>
            <a:endParaRPr kumimoji="0" lang="en-US" altLang="en-US" sz="2400" b="0" i="0" u="none" strike="noStrike" cap="none" normalizeH="0" baseline="0" dirty="0">
              <a:ln>
                <a:noFill/>
              </a:ln>
              <a:solidFill>
                <a:schemeClr val="tx1"/>
              </a:solidFill>
              <a:effectLst/>
              <a:latin typeface="Arial" panose="020B0604020202020204" pitchFamily="34" charset="0"/>
            </a:endParaRPr>
          </a:p>
          <a:p>
            <a:endParaRPr lang="en-US" dirty="0"/>
          </a:p>
        </p:txBody>
      </p:sp>
      <p:pic>
        <p:nvPicPr>
          <p:cNvPr id="11" name="Content Placeholder 10">
            <a:hlinkClick r:id="rId2"/>
            <a:extLst>
              <a:ext uri="{FF2B5EF4-FFF2-40B4-BE49-F238E27FC236}">
                <a16:creationId xmlns:a16="http://schemas.microsoft.com/office/drawing/2014/main" id="{9C0270B6-A273-44BD-B32D-22CFDAFB3D31}"/>
              </a:ext>
            </a:extLst>
          </p:cNvPr>
          <p:cNvPicPr>
            <a:picLocks noGrp="1" noChangeAspect="1"/>
          </p:cNvPicPr>
          <p:nvPr>
            <p:ph idx="13"/>
          </p:nvPr>
        </p:nvPicPr>
        <p:blipFill>
          <a:blip r:embed="rId3"/>
          <a:stretch>
            <a:fillRect/>
          </a:stretch>
        </p:blipFill>
        <p:spPr>
          <a:xfrm>
            <a:off x="6230232" y="1630317"/>
            <a:ext cx="5384800" cy="2412688"/>
          </a:xfrm>
        </p:spPr>
      </p:pic>
      <p:sp>
        <p:nvSpPr>
          <p:cNvPr id="4" name="Title 3">
            <a:extLst>
              <a:ext uri="{FF2B5EF4-FFF2-40B4-BE49-F238E27FC236}">
                <a16:creationId xmlns:a16="http://schemas.microsoft.com/office/drawing/2014/main" id="{3C532ECD-9C22-0B77-A83C-0FD63894C49D}"/>
              </a:ext>
            </a:extLst>
          </p:cNvPr>
          <p:cNvSpPr>
            <a:spLocks noGrp="1"/>
          </p:cNvSpPr>
          <p:nvPr>
            <p:ph type="title"/>
          </p:nvPr>
        </p:nvSpPr>
        <p:spPr/>
        <p:txBody>
          <a:bodyPr/>
          <a:lstStyle/>
          <a:p>
            <a:r>
              <a:rPr kumimoji="0" lang="en-US" altLang="en-US" sz="3600" b="1" i="0" u="none" strike="noStrike" cap="none" normalizeH="0" baseline="0" dirty="0">
                <a:ln>
                  <a:noFill/>
                </a:ln>
                <a:solidFill>
                  <a:srgbClr val="464646"/>
                </a:solidFill>
                <a:effectLst/>
                <a:latin typeface="Open Sans" panose="020B0606030504020204" pitchFamily="34" charset="0"/>
                <a:ea typeface="Calibri" panose="020F0502020204030204" pitchFamily="34" charset="0"/>
                <a:cs typeface="Open Sans" panose="020B0606030504020204" pitchFamily="34" charset="0"/>
              </a:rPr>
              <a:t>How to obtain training and naloxone:</a:t>
            </a:r>
            <a:br>
              <a:rPr kumimoji="0" lang="en-US" altLang="en-US" sz="1200" b="0" i="0" u="none" strike="noStrike" cap="none" normalizeH="0" baseline="0" dirty="0">
                <a:ln>
                  <a:noFill/>
                </a:ln>
                <a:solidFill>
                  <a:schemeClr val="tx1"/>
                </a:solidFill>
                <a:effectLst/>
              </a:rPr>
            </a:br>
            <a:endParaRPr lang="en-US" dirty="0"/>
          </a:p>
        </p:txBody>
      </p:sp>
      <p:sp>
        <p:nvSpPr>
          <p:cNvPr id="5" name="Footer Placeholder 4">
            <a:extLst>
              <a:ext uri="{FF2B5EF4-FFF2-40B4-BE49-F238E27FC236}">
                <a16:creationId xmlns:a16="http://schemas.microsoft.com/office/drawing/2014/main" id="{4CF18BFF-5395-D654-6846-517509151BA8}"/>
              </a:ext>
            </a:extLst>
          </p:cNvPr>
          <p:cNvSpPr>
            <a:spLocks noGrp="1"/>
          </p:cNvSpPr>
          <p:nvPr>
            <p:ph type="ftr" sz="quarter" idx="14"/>
          </p:nvPr>
        </p:nvSpPr>
        <p:spPr/>
        <p:txBody>
          <a:bodyPr/>
          <a:lstStyle/>
          <a:p>
            <a:r>
              <a:rPr lang="en-US"/>
              <a:t>Oklahoma State Department of Health | Presentation Title | Date </a:t>
            </a:r>
            <a:endParaRPr lang="en-US" dirty="0"/>
          </a:p>
        </p:txBody>
      </p:sp>
      <p:pic>
        <p:nvPicPr>
          <p:cNvPr id="1025" name="Picture 1">
            <a:extLst>
              <a:ext uri="{FF2B5EF4-FFF2-40B4-BE49-F238E27FC236}">
                <a16:creationId xmlns:a16="http://schemas.microsoft.com/office/drawing/2014/main" id="{25212E53-5726-DA42-A49C-D40AAFB4DE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528" y="2649633"/>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61D0C50D-9E9D-8D89-27B7-16B16F302418}"/>
              </a:ext>
            </a:extLst>
          </p:cNvPr>
          <p:cNvSpPr>
            <a:spLocks noChangeArrowheads="1"/>
          </p:cNvSpPr>
          <p:nvPr/>
        </p:nvSpPr>
        <p:spPr bwMode="auto">
          <a:xfrm>
            <a:off x="0" y="14097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1993005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FBE3471-7815-48C7-B5BE-BE67EEE08D03}"/>
              </a:ext>
            </a:extLst>
          </p:cNvPr>
          <p:cNvSpPr>
            <a:spLocks noGrp="1"/>
          </p:cNvSpPr>
          <p:nvPr>
            <p:ph idx="1"/>
          </p:nvPr>
        </p:nvSpPr>
        <p:spPr>
          <a:xfrm>
            <a:off x="420259" y="1426464"/>
            <a:ext cx="5384800" cy="4779464"/>
          </a:xfrm>
        </p:spPr>
        <p:txBody>
          <a:bodyPr/>
          <a:lstStyle/>
          <a:p>
            <a:r>
              <a:rPr lang="en-US" dirty="0"/>
              <a:t>Passing out or won’t awaken when aroused</a:t>
            </a:r>
          </a:p>
          <a:p>
            <a:r>
              <a:rPr lang="en-US" dirty="0"/>
              <a:t>Skin color changes (e.g., bluish if a depressant was used; flush if a stimulant was used)</a:t>
            </a:r>
          </a:p>
          <a:p>
            <a:r>
              <a:rPr lang="en-US" dirty="0"/>
              <a:t>Abnormal breathing</a:t>
            </a:r>
          </a:p>
          <a:p>
            <a:r>
              <a:rPr lang="en-US" dirty="0"/>
              <a:t>Loud snoring (gurgling or choking sounds)</a:t>
            </a:r>
          </a:p>
          <a:p>
            <a:r>
              <a:rPr lang="en-US" dirty="0"/>
              <a:t>Chest pain</a:t>
            </a:r>
          </a:p>
          <a:p>
            <a:r>
              <a:rPr lang="en-US" dirty="0"/>
              <a:t>Higher or lower than normal body temperature</a:t>
            </a:r>
          </a:p>
          <a:p>
            <a:r>
              <a:rPr lang="en-US" dirty="0"/>
              <a:t>Fast, slow, or irregular pulse</a:t>
            </a:r>
          </a:p>
          <a:p>
            <a:r>
              <a:rPr lang="en-US" dirty="0"/>
              <a:t>Vomiting</a:t>
            </a:r>
          </a:p>
          <a:p>
            <a:r>
              <a:rPr lang="en-US" dirty="0"/>
              <a:t>Irrational behavior or confusion</a:t>
            </a:r>
          </a:p>
          <a:p>
            <a:pPr marL="0" indent="0">
              <a:buNone/>
            </a:pPr>
            <a:r>
              <a:rPr lang="en-US" sz="1400" i="1" dirty="0"/>
              <a:t>Signs and symptoms of an overdose may differ depending upon the type of drug consumed.</a:t>
            </a:r>
          </a:p>
        </p:txBody>
      </p:sp>
      <p:sp>
        <p:nvSpPr>
          <p:cNvPr id="3" name="Content Placeholder 2">
            <a:extLst>
              <a:ext uri="{FF2B5EF4-FFF2-40B4-BE49-F238E27FC236}">
                <a16:creationId xmlns:a16="http://schemas.microsoft.com/office/drawing/2014/main" id="{CBCA58CE-85A6-4A02-BDBB-08C9261B93CB}"/>
              </a:ext>
            </a:extLst>
          </p:cNvPr>
          <p:cNvSpPr>
            <a:spLocks noGrp="1"/>
          </p:cNvSpPr>
          <p:nvPr>
            <p:ph idx="13"/>
          </p:nvPr>
        </p:nvSpPr>
        <p:spPr/>
        <p:txBody>
          <a:bodyPr/>
          <a:lstStyle/>
          <a:p>
            <a:pPr marL="0" indent="0">
              <a:buNone/>
            </a:pPr>
            <a:r>
              <a:rPr lang="en-US" dirty="0"/>
              <a:t>DO NOT:</a:t>
            </a:r>
          </a:p>
          <a:p>
            <a:r>
              <a:rPr lang="en-US" dirty="0"/>
              <a:t>Allow the victim to “sleep it off.”</a:t>
            </a:r>
          </a:p>
          <a:p>
            <a:r>
              <a:rPr lang="en-US" dirty="0"/>
              <a:t>Put the victim in a bath or shower.</a:t>
            </a:r>
          </a:p>
          <a:p>
            <a:r>
              <a:rPr lang="en-US" dirty="0"/>
              <a:t>Leave the victim alone.</a:t>
            </a:r>
          </a:p>
          <a:p>
            <a:r>
              <a:rPr lang="en-US" dirty="0"/>
              <a:t>Treat the victim with home remedies – they do not work and often delay potentially life-saving medical treatment</a:t>
            </a:r>
          </a:p>
          <a:p>
            <a:r>
              <a:rPr lang="en-US" dirty="0"/>
              <a:t>Delay calling 911 to clean up the scene.</a:t>
            </a:r>
          </a:p>
        </p:txBody>
      </p:sp>
      <p:sp>
        <p:nvSpPr>
          <p:cNvPr id="4" name="Title 3">
            <a:extLst>
              <a:ext uri="{FF2B5EF4-FFF2-40B4-BE49-F238E27FC236}">
                <a16:creationId xmlns:a16="http://schemas.microsoft.com/office/drawing/2014/main" id="{0EB9C8BE-D687-4A1F-83E5-FE74112174F2}"/>
              </a:ext>
            </a:extLst>
          </p:cNvPr>
          <p:cNvSpPr>
            <a:spLocks noGrp="1"/>
          </p:cNvSpPr>
          <p:nvPr>
            <p:ph type="title"/>
          </p:nvPr>
        </p:nvSpPr>
        <p:spPr/>
        <p:txBody>
          <a:bodyPr/>
          <a:lstStyle/>
          <a:p>
            <a:r>
              <a:rPr lang="en-US" dirty="0"/>
              <a:t>Signs and Symptoms of a Drug Overdose</a:t>
            </a:r>
          </a:p>
        </p:txBody>
      </p:sp>
      <p:pic>
        <p:nvPicPr>
          <p:cNvPr id="6" name="Picture 5">
            <a:extLst>
              <a:ext uri="{FF2B5EF4-FFF2-40B4-BE49-F238E27FC236}">
                <a16:creationId xmlns:a16="http://schemas.microsoft.com/office/drawing/2014/main" id="{923672E2-4C83-4049-A9B7-AE3F02EE96A4}"/>
              </a:ext>
            </a:extLst>
          </p:cNvPr>
          <p:cNvPicPr>
            <a:picLocks noChangeAspect="1"/>
          </p:cNvPicPr>
          <p:nvPr/>
        </p:nvPicPr>
        <p:blipFill>
          <a:blip r:embed="rId3"/>
          <a:stretch>
            <a:fillRect/>
          </a:stretch>
        </p:blipFill>
        <p:spPr>
          <a:xfrm>
            <a:off x="6355806" y="4600186"/>
            <a:ext cx="4375423" cy="1261696"/>
          </a:xfrm>
          <a:prstGeom prst="rect">
            <a:avLst/>
          </a:prstGeom>
        </p:spPr>
      </p:pic>
      <p:sp>
        <p:nvSpPr>
          <p:cNvPr id="7" name="Footer Placeholder 4">
            <a:extLst>
              <a:ext uri="{FF2B5EF4-FFF2-40B4-BE49-F238E27FC236}">
                <a16:creationId xmlns:a16="http://schemas.microsoft.com/office/drawing/2014/main" id="{272D684B-606E-4525-9525-2A546410E46A}"/>
              </a:ext>
            </a:extLst>
          </p:cNvPr>
          <p:cNvSpPr txBox="1">
            <a:spLocks/>
          </p:cNvSpPr>
          <p:nvPr/>
        </p:nvSpPr>
        <p:spPr>
          <a:xfrm>
            <a:off x="721358" y="6378575"/>
            <a:ext cx="4222117" cy="19833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Oklahoma State Department of Health</a:t>
            </a:r>
          </a:p>
        </p:txBody>
      </p:sp>
    </p:spTree>
    <p:extLst>
      <p:ext uri="{BB962C8B-B14F-4D97-AF65-F5344CB8AC3E}">
        <p14:creationId xmlns:p14="http://schemas.microsoft.com/office/powerpoint/2010/main" val="18664173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68DA75-EB0B-45E1-8C15-79DE80D8A057}"/>
              </a:ext>
            </a:extLst>
          </p:cNvPr>
          <p:cNvSpPr>
            <a:spLocks noGrp="1"/>
          </p:cNvSpPr>
          <p:nvPr>
            <p:ph type="title"/>
          </p:nvPr>
        </p:nvSpPr>
        <p:spPr/>
        <p:txBody>
          <a:bodyPr/>
          <a:lstStyle/>
          <a:p>
            <a:r>
              <a:rPr lang="en-US" dirty="0"/>
              <a:t>Evaluation:</a:t>
            </a:r>
          </a:p>
        </p:txBody>
      </p:sp>
      <p:sp>
        <p:nvSpPr>
          <p:cNvPr id="4" name="Content Placeholder 3">
            <a:extLst>
              <a:ext uri="{FF2B5EF4-FFF2-40B4-BE49-F238E27FC236}">
                <a16:creationId xmlns:a16="http://schemas.microsoft.com/office/drawing/2014/main" id="{BB552D03-05D0-4E21-A2A1-06F54AADE251}"/>
              </a:ext>
            </a:extLst>
          </p:cNvPr>
          <p:cNvSpPr>
            <a:spLocks noGrp="1"/>
          </p:cNvSpPr>
          <p:nvPr>
            <p:ph idx="1"/>
          </p:nvPr>
        </p:nvSpPr>
        <p:spPr>
          <a:xfrm>
            <a:off x="721358" y="848023"/>
            <a:ext cx="2662518" cy="3876849"/>
          </a:xfrm>
        </p:spPr>
        <p:txBody>
          <a:bodyPr/>
          <a:lstStyle/>
          <a:p>
            <a:r>
              <a:rPr lang="en-US" dirty="0"/>
              <a:t>Please take this short survey!</a:t>
            </a:r>
          </a:p>
          <a:p>
            <a:r>
              <a:rPr lang="en-US" dirty="0"/>
              <a:t>Scan QR code and complete evaluation or complete paper copy</a:t>
            </a:r>
          </a:p>
          <a:p>
            <a:r>
              <a:rPr lang="en-US" dirty="0"/>
              <a:t>Date of Event: 09/15/2022</a:t>
            </a:r>
          </a:p>
          <a:p>
            <a:r>
              <a:rPr lang="en-US" dirty="0"/>
              <a:t>Name of Event:  DO Data Update &amp; Harm Reduction</a:t>
            </a:r>
          </a:p>
          <a:p>
            <a:r>
              <a:rPr lang="en-US" dirty="0"/>
              <a:t>Location of Event: Virtual – SCOPE-OK</a:t>
            </a:r>
          </a:p>
        </p:txBody>
      </p:sp>
      <p:sp>
        <p:nvSpPr>
          <p:cNvPr id="5" name="Footer Placeholder 4">
            <a:extLst>
              <a:ext uri="{FF2B5EF4-FFF2-40B4-BE49-F238E27FC236}">
                <a16:creationId xmlns:a16="http://schemas.microsoft.com/office/drawing/2014/main" id="{7BB91761-7E96-46A5-B968-62AB12916BFD}"/>
              </a:ext>
            </a:extLst>
          </p:cNvPr>
          <p:cNvSpPr>
            <a:spLocks noGrp="1"/>
          </p:cNvSpPr>
          <p:nvPr>
            <p:ph type="ftr" sz="quarter" idx="13"/>
          </p:nvPr>
        </p:nvSpPr>
        <p:spPr/>
        <p:txBody>
          <a:bodyPr/>
          <a:lstStyle/>
          <a:p>
            <a:r>
              <a:rPr lang="en-US"/>
              <a:t>Oklahoma State Department of Health | Presentation Title | Date </a:t>
            </a:r>
            <a:endParaRPr lang="en-US" dirty="0"/>
          </a:p>
        </p:txBody>
      </p:sp>
      <p:sp>
        <p:nvSpPr>
          <p:cNvPr id="17" name="Picture Placeholder 16">
            <a:extLst>
              <a:ext uri="{FF2B5EF4-FFF2-40B4-BE49-F238E27FC236}">
                <a16:creationId xmlns:a16="http://schemas.microsoft.com/office/drawing/2014/main" id="{2AA0B921-0C17-4B57-9018-09B4BE7F86F9}"/>
              </a:ext>
            </a:extLst>
          </p:cNvPr>
          <p:cNvSpPr>
            <a:spLocks noGrp="1"/>
          </p:cNvSpPr>
          <p:nvPr>
            <p:ph type="pic" sz="quarter" idx="14"/>
          </p:nvPr>
        </p:nvSpPr>
        <p:spPr/>
      </p:sp>
      <p:pic>
        <p:nvPicPr>
          <p:cNvPr id="19" name="Picture 18">
            <a:extLst>
              <a:ext uri="{FF2B5EF4-FFF2-40B4-BE49-F238E27FC236}">
                <a16:creationId xmlns:a16="http://schemas.microsoft.com/office/drawing/2014/main" id="{FA928362-CFB1-40A7-B91D-864B2EA04A22}"/>
              </a:ext>
            </a:extLst>
          </p:cNvPr>
          <p:cNvPicPr>
            <a:picLocks noChangeAspect="1"/>
          </p:cNvPicPr>
          <p:nvPr/>
        </p:nvPicPr>
        <p:blipFill>
          <a:blip r:embed="rId2"/>
          <a:stretch>
            <a:fillRect/>
          </a:stretch>
        </p:blipFill>
        <p:spPr>
          <a:xfrm>
            <a:off x="4950457" y="1221422"/>
            <a:ext cx="3248478" cy="3267531"/>
          </a:xfrm>
          <a:prstGeom prst="rect">
            <a:avLst/>
          </a:prstGeom>
        </p:spPr>
      </p:pic>
    </p:spTree>
    <p:extLst>
      <p:ext uri="{BB962C8B-B14F-4D97-AF65-F5344CB8AC3E}">
        <p14:creationId xmlns:p14="http://schemas.microsoft.com/office/powerpoint/2010/main" val="39518146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around a table&#10;&#10;Description automatically generated">
            <a:extLst>
              <a:ext uri="{FF2B5EF4-FFF2-40B4-BE49-F238E27FC236}">
                <a16:creationId xmlns:a16="http://schemas.microsoft.com/office/drawing/2014/main" id="{2677EBD0-F44C-CC46-8902-1E543CBB6E43}"/>
              </a:ext>
            </a:extLst>
          </p:cNvPr>
          <p:cNvPicPr>
            <a:picLocks noChangeAspect="1"/>
          </p:cNvPicPr>
          <p:nvPr/>
        </p:nvPicPr>
        <p:blipFill>
          <a:blip r:embed="rId3"/>
          <a:stretch>
            <a:fillRect/>
          </a:stretch>
        </p:blipFill>
        <p:spPr>
          <a:xfrm>
            <a:off x="0" y="0"/>
            <a:ext cx="12192000" cy="3429000"/>
          </a:xfrm>
          <a:prstGeom prst="rect">
            <a:avLst/>
          </a:prstGeom>
        </p:spPr>
      </p:pic>
      <p:sp>
        <p:nvSpPr>
          <p:cNvPr id="2" name="Rectangle 1">
            <a:extLst>
              <a:ext uri="{FF2B5EF4-FFF2-40B4-BE49-F238E27FC236}">
                <a16:creationId xmlns:a16="http://schemas.microsoft.com/office/drawing/2014/main" id="{5F280BFE-7D89-DA4A-BF04-891A32B795CE}"/>
              </a:ext>
            </a:extLst>
          </p:cNvPr>
          <p:cNvSpPr/>
          <p:nvPr/>
        </p:nvSpPr>
        <p:spPr>
          <a:xfrm>
            <a:off x="0" y="3109509"/>
            <a:ext cx="12188952" cy="39018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36AC170-DFCF-0B49-AEBE-12BCFC59D2AD}"/>
              </a:ext>
            </a:extLst>
          </p:cNvPr>
          <p:cNvSpPr/>
          <p:nvPr/>
        </p:nvSpPr>
        <p:spPr>
          <a:xfrm>
            <a:off x="0" y="1"/>
            <a:ext cx="12188952" cy="2968668"/>
          </a:xfrm>
          <a:prstGeom prst="rect">
            <a:avLst/>
          </a:prstGeom>
          <a:solidFill>
            <a:schemeClr val="bg2">
              <a:lumMod val="1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FE920CF-02BE-1E4B-A34F-D019760FE22F}"/>
              </a:ext>
            </a:extLst>
          </p:cNvPr>
          <p:cNvCxnSpPr/>
          <p:nvPr/>
        </p:nvCxnSpPr>
        <p:spPr>
          <a:xfrm>
            <a:off x="0" y="2957051"/>
            <a:ext cx="12192000" cy="0"/>
          </a:xfrm>
          <a:prstGeom prst="line">
            <a:avLst/>
          </a:prstGeom>
          <a:ln w="254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D7286912-91A5-DB46-BF46-F8C71D101D2E}"/>
              </a:ext>
            </a:extLst>
          </p:cNvPr>
          <p:cNvGrpSpPr/>
          <p:nvPr/>
        </p:nvGrpSpPr>
        <p:grpSpPr>
          <a:xfrm>
            <a:off x="949725" y="3185078"/>
            <a:ext cx="1929129" cy="1596235"/>
            <a:chOff x="949725" y="3185078"/>
            <a:chExt cx="1929129" cy="1596235"/>
          </a:xfrm>
        </p:grpSpPr>
        <p:pic>
          <p:nvPicPr>
            <p:cNvPr id="14" name="Picture 13">
              <a:extLst>
                <a:ext uri="{FF2B5EF4-FFF2-40B4-BE49-F238E27FC236}">
                  <a16:creationId xmlns:a16="http://schemas.microsoft.com/office/drawing/2014/main" id="{FF76CE63-F229-DB4D-82E7-E7B467F738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84286" y="3328091"/>
              <a:ext cx="365326" cy="747644"/>
            </a:xfrm>
            <a:prstGeom prst="rect">
              <a:avLst/>
            </a:prstGeom>
          </p:spPr>
        </p:pic>
        <p:sp>
          <p:nvSpPr>
            <p:cNvPr id="19" name="Oval 18">
              <a:extLst>
                <a:ext uri="{FF2B5EF4-FFF2-40B4-BE49-F238E27FC236}">
                  <a16:creationId xmlns:a16="http://schemas.microsoft.com/office/drawing/2014/main" id="{D9C50217-78AE-D14E-84C9-65564A14414B}"/>
                </a:ext>
              </a:extLst>
            </p:cNvPr>
            <p:cNvSpPr/>
            <p:nvPr/>
          </p:nvSpPr>
          <p:spPr>
            <a:xfrm>
              <a:off x="1276618" y="3185078"/>
              <a:ext cx="1033670" cy="1033670"/>
            </a:xfrm>
            <a:prstGeom prst="ellipse">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41DA1B63-3BB6-3048-BC1F-D425DBBF5015}"/>
                </a:ext>
              </a:extLst>
            </p:cNvPr>
            <p:cNvSpPr txBox="1"/>
            <p:nvPr/>
          </p:nvSpPr>
          <p:spPr>
            <a:xfrm>
              <a:off x="949725" y="4397000"/>
              <a:ext cx="1929129" cy="384313"/>
            </a:xfrm>
            <a:prstGeom prst="rect">
              <a:avLst/>
            </a:prstGeom>
          </p:spPr>
          <p:txBody>
            <a:bodyPr vert="horz" wrap="square" lIns="0" tIns="45720" rIns="91440" bIns="45720" rtlCol="0">
              <a:noAutofit/>
            </a:bodyPr>
            <a:lstStyle/>
            <a:p>
              <a:pPr algn="ctr">
                <a:spcBef>
                  <a:spcPts val="0"/>
                </a:spcBef>
              </a:pPr>
              <a:r>
                <a:rPr lang="en-US" sz="2000" dirty="0">
                  <a:solidFill>
                    <a:schemeClr val="bg1"/>
                  </a:solidFill>
                  <a:latin typeface="+mj-lt"/>
                </a:rPr>
                <a:t>c580-228-6536</a:t>
              </a:r>
            </a:p>
          </p:txBody>
        </p:sp>
      </p:grpSp>
      <p:pic>
        <p:nvPicPr>
          <p:cNvPr id="18" name="Picture 17" descr="A picture containing table&#10;&#10;Description automatically generated">
            <a:extLst>
              <a:ext uri="{FF2B5EF4-FFF2-40B4-BE49-F238E27FC236}">
                <a16:creationId xmlns:a16="http://schemas.microsoft.com/office/drawing/2014/main" id="{DB5241ED-C807-C24C-BE81-EA206457CF6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39512" y="3337712"/>
            <a:ext cx="681214" cy="615991"/>
          </a:xfrm>
          <a:prstGeom prst="rect">
            <a:avLst/>
          </a:prstGeom>
        </p:spPr>
      </p:pic>
      <p:sp>
        <p:nvSpPr>
          <p:cNvPr id="24" name="Oval 23">
            <a:extLst>
              <a:ext uri="{FF2B5EF4-FFF2-40B4-BE49-F238E27FC236}">
                <a16:creationId xmlns:a16="http://schemas.microsoft.com/office/drawing/2014/main" id="{EE1630EE-6236-D541-92A8-D1D48B23F7AA}"/>
              </a:ext>
            </a:extLst>
          </p:cNvPr>
          <p:cNvSpPr/>
          <p:nvPr/>
        </p:nvSpPr>
        <p:spPr>
          <a:xfrm>
            <a:off x="5458307" y="3185078"/>
            <a:ext cx="1033670" cy="1033670"/>
          </a:xfrm>
          <a:prstGeom prst="ellipse">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9CB52365-7EFC-E24A-A001-5AEC64EC2303}"/>
              </a:ext>
            </a:extLst>
          </p:cNvPr>
          <p:cNvSpPr txBox="1"/>
          <p:nvPr/>
        </p:nvSpPr>
        <p:spPr>
          <a:xfrm>
            <a:off x="4283900" y="4397000"/>
            <a:ext cx="3382484" cy="437322"/>
          </a:xfrm>
          <a:prstGeom prst="rect">
            <a:avLst/>
          </a:prstGeom>
        </p:spPr>
        <p:txBody>
          <a:bodyPr vert="horz" wrap="square" lIns="0" tIns="45720" rIns="91440" bIns="45720" rtlCol="0" anchor="t">
            <a:noAutofit/>
          </a:bodyPr>
          <a:lstStyle/>
          <a:p>
            <a:pPr algn="ctr">
              <a:spcBef>
                <a:spcPts val="0"/>
              </a:spcBef>
            </a:pPr>
            <a:r>
              <a:rPr lang="en-US" sz="2000" dirty="0">
                <a:solidFill>
                  <a:schemeClr val="bg1"/>
                </a:solidFill>
                <a:latin typeface="+mj-lt"/>
                <a:hlinkClick r:id="rId6">
                  <a:extLst>
                    <a:ext uri="{A12FA001-AC4F-418D-AE19-62706E023703}">
                      <ahyp:hlinkClr xmlns:ahyp="http://schemas.microsoft.com/office/drawing/2018/hyperlinkcolor" val="tx"/>
                    </a:ext>
                  </a:extLst>
                </a:hlinkClick>
              </a:rPr>
              <a:t>Lori.Lovett@health.ok.gov</a:t>
            </a:r>
            <a:r>
              <a:rPr lang="en-US" sz="2000" dirty="0">
                <a:solidFill>
                  <a:schemeClr val="bg1"/>
                </a:solidFill>
                <a:latin typeface="+mj-lt"/>
              </a:rPr>
              <a:t> 	</a:t>
            </a:r>
            <a:endParaRPr lang="en-US" sz="2000">
              <a:solidFill>
                <a:schemeClr val="bg1"/>
              </a:solidFill>
              <a:latin typeface="+mj-lt"/>
              <a:cs typeface="Arial"/>
            </a:endParaRPr>
          </a:p>
        </p:txBody>
      </p:sp>
      <p:grpSp>
        <p:nvGrpSpPr>
          <p:cNvPr id="45" name="Group 44">
            <a:extLst>
              <a:ext uri="{FF2B5EF4-FFF2-40B4-BE49-F238E27FC236}">
                <a16:creationId xmlns:a16="http://schemas.microsoft.com/office/drawing/2014/main" id="{FB4B87C4-8486-A04A-A041-172646BC7692}"/>
              </a:ext>
            </a:extLst>
          </p:cNvPr>
          <p:cNvGrpSpPr/>
          <p:nvPr/>
        </p:nvGrpSpPr>
        <p:grpSpPr>
          <a:xfrm>
            <a:off x="9071430" y="3185078"/>
            <a:ext cx="2878854" cy="1596235"/>
            <a:chOff x="9071430" y="3185078"/>
            <a:chExt cx="2878854" cy="1596235"/>
          </a:xfrm>
        </p:grpSpPr>
        <p:grpSp>
          <p:nvGrpSpPr>
            <p:cNvPr id="28" name="Group 27">
              <a:extLst>
                <a:ext uri="{FF2B5EF4-FFF2-40B4-BE49-F238E27FC236}">
                  <a16:creationId xmlns:a16="http://schemas.microsoft.com/office/drawing/2014/main" id="{892A299E-85F0-7146-97C4-40E7D71E7140}"/>
                </a:ext>
              </a:extLst>
            </p:cNvPr>
            <p:cNvGrpSpPr/>
            <p:nvPr/>
          </p:nvGrpSpPr>
          <p:grpSpPr>
            <a:xfrm>
              <a:off x="9897788" y="3185078"/>
              <a:ext cx="1033670" cy="1033670"/>
              <a:chOff x="9120336" y="3710609"/>
              <a:chExt cx="1033670" cy="1033670"/>
            </a:xfrm>
          </p:grpSpPr>
          <p:pic>
            <p:nvPicPr>
              <p:cNvPr id="16" name="Picture 15" descr="A picture containing drawing&#10;&#10;Description automatically generated">
                <a:extLst>
                  <a:ext uri="{FF2B5EF4-FFF2-40B4-BE49-F238E27FC236}">
                    <a16:creationId xmlns:a16="http://schemas.microsoft.com/office/drawing/2014/main" id="{A7706881-7DA0-4449-BBFC-7313FBBD3DE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308974" y="3965438"/>
                <a:ext cx="656395" cy="524013"/>
              </a:xfrm>
              <a:prstGeom prst="rect">
                <a:avLst/>
              </a:prstGeom>
            </p:spPr>
          </p:pic>
          <p:sp>
            <p:nvSpPr>
              <p:cNvPr id="27" name="Oval 26">
                <a:extLst>
                  <a:ext uri="{FF2B5EF4-FFF2-40B4-BE49-F238E27FC236}">
                    <a16:creationId xmlns:a16="http://schemas.microsoft.com/office/drawing/2014/main" id="{CAD47009-FF9E-3C47-B212-65918F122299}"/>
                  </a:ext>
                </a:extLst>
              </p:cNvPr>
              <p:cNvSpPr/>
              <p:nvPr/>
            </p:nvSpPr>
            <p:spPr>
              <a:xfrm>
                <a:off x="9120336" y="3710609"/>
                <a:ext cx="1033670" cy="1033670"/>
              </a:xfrm>
              <a:prstGeom prst="ellipse">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TextBox 31">
              <a:extLst>
                <a:ext uri="{FF2B5EF4-FFF2-40B4-BE49-F238E27FC236}">
                  <a16:creationId xmlns:a16="http://schemas.microsoft.com/office/drawing/2014/main" id="{0D0FD524-E34A-C545-982A-4B6863D4899D}"/>
                </a:ext>
              </a:extLst>
            </p:cNvPr>
            <p:cNvSpPr txBox="1"/>
            <p:nvPr/>
          </p:nvSpPr>
          <p:spPr>
            <a:xfrm>
              <a:off x="9071430" y="4397000"/>
              <a:ext cx="2878854" cy="384313"/>
            </a:xfrm>
            <a:prstGeom prst="rect">
              <a:avLst/>
            </a:prstGeom>
          </p:spPr>
          <p:txBody>
            <a:bodyPr vert="horz" wrap="square" lIns="0" tIns="45720" rIns="91440" bIns="45720" rtlCol="0">
              <a:noAutofit/>
            </a:bodyPr>
            <a:lstStyle/>
            <a:p>
              <a:pPr algn="ctr">
                <a:spcBef>
                  <a:spcPts val="0"/>
                </a:spcBef>
              </a:pPr>
              <a:r>
                <a:rPr lang="en-US" sz="2000" dirty="0">
                  <a:solidFill>
                    <a:schemeClr val="bg1"/>
                  </a:solidFill>
                  <a:latin typeface="+mj-lt"/>
                </a:rPr>
                <a:t>https://oklahoma.gov/health/health-education/injury-prevention-service.html</a:t>
              </a:r>
            </a:p>
          </p:txBody>
        </p:sp>
      </p:grpSp>
      <p:sp>
        <p:nvSpPr>
          <p:cNvPr id="36" name="TextBox 35">
            <a:extLst>
              <a:ext uri="{FF2B5EF4-FFF2-40B4-BE49-F238E27FC236}">
                <a16:creationId xmlns:a16="http://schemas.microsoft.com/office/drawing/2014/main" id="{ADA4BA01-D944-8440-BBA5-7A8266A6D286}"/>
              </a:ext>
            </a:extLst>
          </p:cNvPr>
          <p:cNvSpPr txBox="1"/>
          <p:nvPr/>
        </p:nvSpPr>
        <p:spPr>
          <a:xfrm>
            <a:off x="2736574" y="780792"/>
            <a:ext cx="6718852" cy="649356"/>
          </a:xfrm>
          <a:prstGeom prst="rect">
            <a:avLst/>
          </a:prstGeom>
        </p:spPr>
        <p:txBody>
          <a:bodyPr vert="horz" wrap="square" lIns="0" tIns="45720" rIns="91440" bIns="45720" rtlCol="0">
            <a:noAutofit/>
          </a:bodyPr>
          <a:lstStyle/>
          <a:p>
            <a:pPr algn="ctr">
              <a:spcBef>
                <a:spcPts val="0"/>
              </a:spcBef>
            </a:pPr>
            <a:r>
              <a:rPr lang="en-US" sz="4000" b="1" dirty="0">
                <a:solidFill>
                  <a:schemeClr val="bg1"/>
                </a:solidFill>
                <a:latin typeface="+mj-lt"/>
              </a:rPr>
              <a:t>Questions?</a:t>
            </a:r>
          </a:p>
        </p:txBody>
      </p:sp>
      <p:sp>
        <p:nvSpPr>
          <p:cNvPr id="37" name="TextBox 36">
            <a:extLst>
              <a:ext uri="{FF2B5EF4-FFF2-40B4-BE49-F238E27FC236}">
                <a16:creationId xmlns:a16="http://schemas.microsoft.com/office/drawing/2014/main" id="{9019FC2F-21DA-DA46-9411-22BBD243F6A1}"/>
              </a:ext>
            </a:extLst>
          </p:cNvPr>
          <p:cNvSpPr txBox="1"/>
          <p:nvPr/>
        </p:nvSpPr>
        <p:spPr>
          <a:xfrm>
            <a:off x="2736574" y="1612756"/>
            <a:ext cx="6718852" cy="1100674"/>
          </a:xfrm>
          <a:prstGeom prst="rect">
            <a:avLst/>
          </a:prstGeom>
        </p:spPr>
        <p:txBody>
          <a:bodyPr vert="horz" wrap="square" lIns="0" tIns="45720" rIns="91440" bIns="45720" rtlCol="0">
            <a:noAutofit/>
          </a:bodyPr>
          <a:lstStyle/>
          <a:p>
            <a:pPr algn="ctr"/>
            <a:r>
              <a:rPr lang="en-US" sz="2000" dirty="0">
                <a:solidFill>
                  <a:schemeClr val="bg1"/>
                </a:solidFill>
                <a:latin typeface="Arial" panose="020B0604020202020204" pitchFamily="34" charset="0"/>
                <a:cs typeface="Arial" panose="020B0604020202020204" pitchFamily="34" charset="0"/>
              </a:rPr>
              <a:t>Lori Lovett</a:t>
            </a:r>
          </a:p>
          <a:p>
            <a:pPr algn="ctr"/>
            <a:r>
              <a:rPr lang="en-US" sz="2000" dirty="0">
                <a:solidFill>
                  <a:schemeClr val="bg1"/>
                </a:solidFill>
                <a:latin typeface="Arial" panose="020B0604020202020204" pitchFamily="34" charset="0"/>
                <a:cs typeface="Arial" panose="020B0604020202020204" pitchFamily="34" charset="0"/>
              </a:rPr>
              <a:t>Jefferson CHD - DISTRICT 8</a:t>
            </a:r>
          </a:p>
        </p:txBody>
      </p:sp>
      <p:pic>
        <p:nvPicPr>
          <p:cNvPr id="41" name="Picture 40" descr="A picture containing drawing&#10;&#10;Description automatically generated">
            <a:extLst>
              <a:ext uri="{FF2B5EF4-FFF2-40B4-BE49-F238E27FC236}">
                <a16:creationId xmlns:a16="http://schemas.microsoft.com/office/drawing/2014/main" id="{D36C12CF-ADD6-5540-940D-278F26D366B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0" y="5873141"/>
            <a:ext cx="2561875" cy="966070"/>
          </a:xfrm>
          <a:prstGeom prst="rect">
            <a:avLst/>
          </a:prstGeom>
        </p:spPr>
      </p:pic>
    </p:spTree>
    <p:extLst>
      <p:ext uri="{BB962C8B-B14F-4D97-AF65-F5344CB8AC3E}">
        <p14:creationId xmlns:p14="http://schemas.microsoft.com/office/powerpoint/2010/main" val="14182179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a:spLocks noGrp="1"/>
          </p:cNvSpPr>
          <p:nvPr>
            <p:ph type="title"/>
          </p:nvPr>
        </p:nvSpPr>
        <p:spPr>
          <a:xfrm>
            <a:off x="1981200" y="152400"/>
            <a:ext cx="8229600" cy="1143000"/>
          </a:xfrm>
        </p:spPr>
        <p:txBody>
          <a:bodyPr>
            <a:normAutofit/>
          </a:bodyPr>
          <a:lstStyle/>
          <a:p>
            <a:r>
              <a:rPr lang="en-US" b="1">
                <a:solidFill>
                  <a:schemeClr val="accent2"/>
                </a:solidFill>
              </a:rPr>
              <a:t>Mission of OFMQ</a:t>
            </a:r>
            <a:endParaRPr lang="en-US" b="1" dirty="0">
              <a:solidFill>
                <a:schemeClr val="accent2"/>
              </a:solidFill>
            </a:endParaRPr>
          </a:p>
        </p:txBody>
      </p:sp>
      <p:sp>
        <p:nvSpPr>
          <p:cNvPr id="7" name="Content Placeholder 4"/>
          <p:cNvSpPr txBox="1">
            <a:spLocks/>
          </p:cNvSpPr>
          <p:nvPr/>
        </p:nvSpPr>
        <p:spPr>
          <a:xfrm>
            <a:off x="1981200" y="1143000"/>
            <a:ext cx="8229600" cy="2590800"/>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20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354" rtl="0" eaLnBrk="1" fontAlgn="auto" latinLnBrk="0" hangingPunct="1">
              <a:lnSpc>
                <a:spcPct val="100000"/>
              </a:lnSpc>
              <a:spcBef>
                <a:spcPct val="2000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a:ea typeface="+mn-ea"/>
                <a:cs typeface="+mn-cs"/>
              </a:rPr>
              <a:t>OFMQ is a not-for-profit, consulting company dedicated to advancing healthcare quality. Since 1972, we’ve been a trusted resource through collaborative partnerships and hands-on support to healthcare communities. </a:t>
            </a:r>
            <a:endParaRPr kumimoji="0" lang="en-US" sz="3200" b="0" i="0" u="none" strike="noStrike" kern="1200" cap="none" spc="0" normalizeH="0" baseline="0" noProof="0" dirty="0">
              <a:ln>
                <a:noFill/>
              </a:ln>
              <a:solidFill>
                <a:srgbClr val="214178">
                  <a:lumMod val="65000"/>
                  <a:lumOff val="35000"/>
                </a:srgbClr>
              </a:solidFill>
              <a:effectLst/>
              <a:uLnTx/>
              <a:uFillTx/>
              <a:latin typeface="Calibri"/>
              <a:ea typeface="+mn-ea"/>
              <a:cs typeface="+mn-cs"/>
            </a:endParaRPr>
          </a:p>
        </p:txBody>
      </p:sp>
      <p:pic>
        <p:nvPicPr>
          <p:cNvPr id="11268" name="Picture 4" descr="W:\Communications Share\Stock Photos\Thinkstock\1222658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402" y="3962401"/>
            <a:ext cx="3505199" cy="23365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Text&#10;&#10;Description automatically generated with medium confidence">
            <a:extLst>
              <a:ext uri="{FF2B5EF4-FFF2-40B4-BE49-F238E27FC236}">
                <a16:creationId xmlns:a16="http://schemas.microsoft.com/office/drawing/2014/main" id="{F7DD5878-61E2-4641-A8BE-8DD8E54FEC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4513" y="6010246"/>
            <a:ext cx="2698008" cy="577340"/>
          </a:xfrm>
          <a:prstGeom prst="rect">
            <a:avLst/>
          </a:prstGeom>
        </p:spPr>
      </p:pic>
    </p:spTree>
    <p:extLst>
      <p:ext uri="{BB962C8B-B14F-4D97-AF65-F5344CB8AC3E}">
        <p14:creationId xmlns:p14="http://schemas.microsoft.com/office/powerpoint/2010/main" val="2899496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Our Organization</a:t>
            </a:r>
          </a:p>
        </p:txBody>
      </p:sp>
      <p:graphicFrame>
        <p:nvGraphicFramePr>
          <p:cNvPr id="5" name="Content Placeholder 4">
            <a:extLst>
              <a:ext uri="{FF2B5EF4-FFF2-40B4-BE49-F238E27FC236}">
                <a16:creationId xmlns:a16="http://schemas.microsoft.com/office/drawing/2014/main" id="{A8317815-5C55-4EA4-997E-2037904EC9E2}"/>
              </a:ext>
            </a:extLst>
          </p:cNvPr>
          <p:cNvGraphicFramePr>
            <a:graphicFrameLocks noGrp="1"/>
          </p:cNvGraphicFramePr>
          <p:nvPr>
            <p:ph idx="1"/>
          </p:nvPr>
        </p:nvGraphicFramePr>
        <p:xfrm>
          <a:off x="1981200" y="1600200"/>
          <a:ext cx="82296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76746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Our Experience</a:t>
            </a:r>
          </a:p>
        </p:txBody>
      </p:sp>
      <p:graphicFrame>
        <p:nvGraphicFramePr>
          <p:cNvPr id="5" name="Content Placeholder 4">
            <a:extLst>
              <a:ext uri="{FF2B5EF4-FFF2-40B4-BE49-F238E27FC236}">
                <a16:creationId xmlns:a16="http://schemas.microsoft.com/office/drawing/2014/main" id="{91A1CBDA-7F82-45BC-9791-B3C414472ADC}"/>
              </a:ext>
            </a:extLst>
          </p:cNvPr>
          <p:cNvGraphicFramePr>
            <a:graphicFrameLocks noGrp="1"/>
          </p:cNvGraphicFramePr>
          <p:nvPr>
            <p:ph idx="1"/>
          </p:nvPr>
        </p:nvGraphicFramePr>
        <p:xfrm>
          <a:off x="1981200" y="1417637"/>
          <a:ext cx="8229600" cy="48307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47524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Our Difference</a:t>
            </a:r>
          </a:p>
        </p:txBody>
      </p:sp>
      <p:graphicFrame>
        <p:nvGraphicFramePr>
          <p:cNvPr id="5" name="Content Placeholder 4">
            <a:extLst>
              <a:ext uri="{FF2B5EF4-FFF2-40B4-BE49-F238E27FC236}">
                <a16:creationId xmlns:a16="http://schemas.microsoft.com/office/drawing/2014/main" id="{13F867F0-6A34-4316-A25A-E7004B62418E}"/>
              </a:ext>
            </a:extLst>
          </p:cNvPr>
          <p:cNvGraphicFramePr>
            <a:graphicFrameLocks noGrp="1"/>
          </p:cNvGraphicFramePr>
          <p:nvPr>
            <p:ph idx="1"/>
          </p:nvPr>
        </p:nvGraphicFramePr>
        <p:xfrm>
          <a:off x="1981200" y="1600200"/>
          <a:ext cx="8229600" cy="419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78928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FB49E-E267-4F5A-9ACA-303675ACA603}"/>
              </a:ext>
            </a:extLst>
          </p:cNvPr>
          <p:cNvSpPr>
            <a:spLocks noGrp="1"/>
          </p:cNvSpPr>
          <p:nvPr>
            <p:ph type="title"/>
          </p:nvPr>
        </p:nvSpPr>
        <p:spPr/>
        <p:txBody>
          <a:bodyPr/>
          <a:lstStyle/>
          <a:p>
            <a:r>
              <a:rPr lang="en-US" dirty="0"/>
              <a:t>Health Information Technology (HIT)</a:t>
            </a:r>
          </a:p>
        </p:txBody>
      </p:sp>
      <p:sp>
        <p:nvSpPr>
          <p:cNvPr id="4" name="Slide Number Placeholder 3">
            <a:extLst>
              <a:ext uri="{FF2B5EF4-FFF2-40B4-BE49-F238E27FC236}">
                <a16:creationId xmlns:a16="http://schemas.microsoft.com/office/drawing/2014/main" id="{35155B0D-28BE-4769-B301-13EB6C959241}"/>
              </a:ext>
            </a:extLst>
          </p:cNvPr>
          <p:cNvSpPr>
            <a:spLocks noGrp="1"/>
          </p:cNvSpPr>
          <p:nvPr>
            <p:ph type="sldNum" sz="quarter" idx="12"/>
          </p:nvPr>
        </p:nvSpPr>
        <p:spPr>
          <a:xfrm>
            <a:off x="1752600" y="6356352"/>
            <a:ext cx="2133600" cy="365125"/>
          </a:xfrm>
          <a:prstGeom prst="rect">
            <a:avLst/>
          </a:prstGeom>
        </p:spPr>
        <p:txBody>
          <a:bodyPr/>
          <a:lstStyle>
            <a:defPPr>
              <a:defRPr lang="en-US"/>
            </a:defPPr>
            <a:lvl1pPr marL="0" algn="l" defTabSz="914354" rtl="0" eaLnBrk="1" latinLnBrk="0" hangingPunct="1">
              <a:defRPr sz="10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9E160740-9D90-40D1-A5C5-89F69F9B2248}" type="slidenum">
              <a:rPr kumimoji="0" lang="en-US" sz="1000" b="0" i="0" u="none" strike="noStrike" kern="1200" cap="none" spc="0" normalizeH="0" baseline="0" noProof="0">
                <a:ln>
                  <a:noFill/>
                </a:ln>
                <a:solidFill>
                  <a:srgbClr val="214178"/>
                </a:solidFill>
                <a:effectLst/>
                <a:uLnTx/>
                <a:uFillTx/>
                <a:latin typeface="Calibri"/>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59</a:t>
            </a:fld>
            <a:endParaRPr kumimoji="0" lang="en-US" sz="1000" b="0" i="0" u="none" strike="noStrike" kern="1200" cap="none" spc="0" normalizeH="0" baseline="0" noProof="0" dirty="0">
              <a:ln>
                <a:noFill/>
              </a:ln>
              <a:solidFill>
                <a:srgbClr val="214178"/>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E16059DC-4198-46DB-95E5-109200E9CF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3962400"/>
          </a:xfrm>
          <a:prstGeom prst="rect">
            <a:avLst/>
          </a:prstGeom>
        </p:spPr>
      </p:pic>
    </p:spTree>
    <p:extLst>
      <p:ext uri="{BB962C8B-B14F-4D97-AF65-F5344CB8AC3E}">
        <p14:creationId xmlns:p14="http://schemas.microsoft.com/office/powerpoint/2010/main" val="1345028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4F36038-33BB-A562-EF0A-96D9118051AF}"/>
              </a:ext>
            </a:extLst>
          </p:cNvPr>
          <p:cNvPicPr>
            <a:picLocks noChangeAspect="1"/>
          </p:cNvPicPr>
          <p:nvPr/>
        </p:nvPicPr>
        <p:blipFill rotWithShape="1">
          <a:blip r:embed="rId2"/>
          <a:srcRect t="3747" b="9915"/>
          <a:stretch/>
        </p:blipFill>
        <p:spPr>
          <a:xfrm rot="5400000">
            <a:off x="1100622" y="3895208"/>
            <a:ext cx="1907905" cy="4017679"/>
          </a:xfrm>
          <a:prstGeom prst="rect">
            <a:avLst/>
          </a:prstGeom>
        </p:spPr>
      </p:pic>
      <p:sp>
        <p:nvSpPr>
          <p:cNvPr id="2" name="Title 1">
            <a:extLst>
              <a:ext uri="{FF2B5EF4-FFF2-40B4-BE49-F238E27FC236}">
                <a16:creationId xmlns:a16="http://schemas.microsoft.com/office/drawing/2014/main" id="{A0356EEC-ED7A-4362-A074-A8AE27FF2728}"/>
              </a:ext>
            </a:extLst>
          </p:cNvPr>
          <p:cNvSpPr>
            <a:spLocks noGrp="1"/>
          </p:cNvSpPr>
          <p:nvPr>
            <p:ph type="title"/>
          </p:nvPr>
        </p:nvSpPr>
        <p:spPr/>
        <p:txBody>
          <a:bodyPr/>
          <a:lstStyle/>
          <a:p>
            <a:r>
              <a:rPr lang="en-US" b="1" dirty="0"/>
              <a:t>SCOPE-OK Can Help!</a:t>
            </a:r>
          </a:p>
        </p:txBody>
      </p:sp>
      <p:sp>
        <p:nvSpPr>
          <p:cNvPr id="10" name="Rectangle 9">
            <a:extLst>
              <a:ext uri="{FF2B5EF4-FFF2-40B4-BE49-F238E27FC236}">
                <a16:creationId xmlns:a16="http://schemas.microsoft.com/office/drawing/2014/main" id="{D622F997-2B7D-468C-BD76-3EEAF7BB6CFB}"/>
              </a:ext>
            </a:extLst>
          </p:cNvPr>
          <p:cNvSpPr/>
          <p:nvPr/>
        </p:nvSpPr>
        <p:spPr>
          <a:xfrm rot="207196">
            <a:off x="3990561" y="2540495"/>
            <a:ext cx="2515607" cy="3322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ockwell" panose="02060603020205020403"/>
              <a:ea typeface="+mn-ea"/>
              <a:cs typeface="+mn-cs"/>
            </a:endParaRPr>
          </a:p>
        </p:txBody>
      </p:sp>
      <p:pic>
        <p:nvPicPr>
          <p:cNvPr id="12" name="Content Placeholder 4" descr="Text&#10;&#10;Description automatically generated">
            <a:extLst>
              <a:ext uri="{FF2B5EF4-FFF2-40B4-BE49-F238E27FC236}">
                <a16:creationId xmlns:a16="http://schemas.microsoft.com/office/drawing/2014/main" id="{724F0C11-4AA0-401D-8F58-975679AF7C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4476" y="6159501"/>
            <a:ext cx="2030197" cy="556275"/>
          </a:xfrm>
          <a:prstGeom prst="rect">
            <a:avLst/>
          </a:prstGeom>
        </p:spPr>
      </p:pic>
      <p:pic>
        <p:nvPicPr>
          <p:cNvPr id="14" name="Picture 13">
            <a:extLst>
              <a:ext uri="{FF2B5EF4-FFF2-40B4-BE49-F238E27FC236}">
                <a16:creationId xmlns:a16="http://schemas.microsoft.com/office/drawing/2014/main" id="{E38A363F-C0C9-43D8-9A6E-41FEAE86D1C7}"/>
              </a:ext>
            </a:extLst>
          </p:cNvPr>
          <p:cNvPicPr>
            <a:picLocks noChangeAspect="1"/>
          </p:cNvPicPr>
          <p:nvPr/>
        </p:nvPicPr>
        <p:blipFill rotWithShape="1">
          <a:blip r:embed="rId2"/>
          <a:srcRect t="3747" b="9915"/>
          <a:stretch/>
        </p:blipFill>
        <p:spPr>
          <a:xfrm rot="16200000">
            <a:off x="9233689" y="-1054885"/>
            <a:ext cx="1907905" cy="4017679"/>
          </a:xfrm>
          <a:prstGeom prst="rect">
            <a:avLst/>
          </a:prstGeom>
        </p:spPr>
      </p:pic>
      <p:graphicFrame>
        <p:nvGraphicFramePr>
          <p:cNvPr id="5" name="Diagram 4">
            <a:extLst>
              <a:ext uri="{FF2B5EF4-FFF2-40B4-BE49-F238E27FC236}">
                <a16:creationId xmlns:a16="http://schemas.microsoft.com/office/drawing/2014/main" id="{236E7050-02BF-11C8-3417-8912412C4AE1}"/>
              </a:ext>
            </a:extLst>
          </p:cNvPr>
          <p:cNvGraphicFramePr/>
          <p:nvPr/>
        </p:nvGraphicFramePr>
        <p:xfrm>
          <a:off x="1682978" y="765048"/>
          <a:ext cx="8649259" cy="5461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5D918004-D240-1AA5-4B7D-20DD71FF38A3}"/>
              </a:ext>
            </a:extLst>
          </p:cNvPr>
          <p:cNvSpPr txBox="1"/>
          <p:nvPr/>
        </p:nvSpPr>
        <p:spPr>
          <a:xfrm>
            <a:off x="5167102" y="5794970"/>
            <a:ext cx="330098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Rockwell" panose="02060603020205020403"/>
                <a:ea typeface="+mn-ea"/>
                <a:cs typeface="+mn-cs"/>
              </a:rPr>
              <a:t>Visit our website!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Rockwell" panose="02060603020205020403"/>
                <a:ea typeface="+mn-ea"/>
                <a:cs typeface="+mn-cs"/>
              </a:rPr>
              <a:t>OFMQ.com/scope-ok</a:t>
            </a:r>
          </a:p>
        </p:txBody>
      </p:sp>
      <p:pic>
        <p:nvPicPr>
          <p:cNvPr id="8" name="Picture 7" descr="A picture containing icon&#10;&#10;Description automatically generated">
            <a:extLst>
              <a:ext uri="{FF2B5EF4-FFF2-40B4-BE49-F238E27FC236}">
                <a16:creationId xmlns:a16="http://schemas.microsoft.com/office/drawing/2014/main" id="{36E63179-04A0-AAEE-F3A3-9DE5D8EC7E31}"/>
              </a:ext>
            </a:extLst>
          </p:cNvPr>
          <p:cNvPicPr>
            <a:picLocks noChangeAspect="1"/>
          </p:cNvPicPr>
          <p:nvPr/>
        </p:nvPicPr>
        <p:blipFill>
          <a:blip r:embed="rId9"/>
          <a:stretch>
            <a:fillRect/>
          </a:stretch>
        </p:blipFill>
        <p:spPr>
          <a:xfrm>
            <a:off x="9125872" y="4907890"/>
            <a:ext cx="2766300" cy="701101"/>
          </a:xfrm>
          <a:prstGeom prst="rect">
            <a:avLst/>
          </a:prstGeom>
        </p:spPr>
      </p:pic>
    </p:spTree>
    <p:extLst>
      <p:ext uri="{BB962C8B-B14F-4D97-AF65-F5344CB8AC3E}">
        <p14:creationId xmlns:p14="http://schemas.microsoft.com/office/powerpoint/2010/main" val="1934981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F2FC01-800C-4F96-A590-00D75C211BEE}"/>
              </a:ext>
            </a:extLst>
          </p:cNvPr>
          <p:cNvSpPr>
            <a:spLocks noGrp="1"/>
          </p:cNvSpPr>
          <p:nvPr>
            <p:ph type="title"/>
          </p:nvPr>
        </p:nvSpPr>
        <p:spPr/>
        <p:txBody>
          <a:bodyPr/>
          <a:lstStyle/>
          <a:p>
            <a:r>
              <a:rPr lang="en-US" b="1" dirty="0"/>
              <a:t>HIT Quality Improvement</a:t>
            </a:r>
            <a:endParaRPr lang="en-US" dirty="0"/>
          </a:p>
        </p:txBody>
      </p:sp>
      <p:graphicFrame>
        <p:nvGraphicFramePr>
          <p:cNvPr id="5" name="Content Placeholder 4">
            <a:extLst>
              <a:ext uri="{FF2B5EF4-FFF2-40B4-BE49-F238E27FC236}">
                <a16:creationId xmlns:a16="http://schemas.microsoft.com/office/drawing/2014/main" id="{82810E44-15E3-444C-8768-CAC7C5C01065}"/>
              </a:ext>
            </a:extLst>
          </p:cNvPr>
          <p:cNvGraphicFramePr>
            <a:graphicFrameLocks noGrp="1"/>
          </p:cNvGraphicFramePr>
          <p:nvPr>
            <p:ph idx="1"/>
          </p:nvPr>
        </p:nvGraphicFramePr>
        <p:xfrm>
          <a:off x="1981200" y="1157393"/>
          <a:ext cx="8229600" cy="4766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D846EFE2-7430-4010-8428-06AECDD8BCD7}"/>
              </a:ext>
            </a:extLst>
          </p:cNvPr>
          <p:cNvSpPr>
            <a:spLocks noGrp="1"/>
          </p:cNvSpPr>
          <p:nvPr>
            <p:ph type="sldNum" sz="quarter" idx="12"/>
          </p:nvPr>
        </p:nvSpPr>
        <p:spPr>
          <a:xfrm>
            <a:off x="1752600" y="6356352"/>
            <a:ext cx="2133600" cy="365125"/>
          </a:xfrm>
          <a:prstGeom prst="rect">
            <a:avLst/>
          </a:prstGeom>
        </p:spPr>
        <p:txBody>
          <a:bodyPr/>
          <a:lstStyle>
            <a:defPPr>
              <a:defRPr lang="en-US"/>
            </a:defPPr>
            <a:lvl1pPr marL="0" algn="l" defTabSz="914354" rtl="0" eaLnBrk="1" latinLnBrk="0" hangingPunct="1">
              <a:defRPr sz="10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9E160740-9D90-40D1-A5C5-89F69F9B2248}" type="slidenum">
              <a:rPr kumimoji="0" lang="en-US" sz="1000" b="0" i="0" u="none" strike="noStrike" kern="1200" cap="none" spc="0" normalizeH="0" baseline="0" noProof="0">
                <a:ln>
                  <a:noFill/>
                </a:ln>
                <a:solidFill>
                  <a:srgbClr val="214178"/>
                </a:solidFill>
                <a:effectLst/>
                <a:uLnTx/>
                <a:uFillTx/>
                <a:latin typeface="Calibri"/>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60</a:t>
            </a:fld>
            <a:endParaRPr kumimoji="0" lang="en-US" sz="1000" b="0" i="0" u="none" strike="noStrike" kern="1200" cap="none" spc="0" normalizeH="0" baseline="0" noProof="0" dirty="0">
              <a:ln>
                <a:noFill/>
              </a:ln>
              <a:solidFill>
                <a:srgbClr val="214178"/>
              </a:solidFill>
              <a:effectLst/>
              <a:uLnTx/>
              <a:uFillTx/>
              <a:latin typeface="Calibri"/>
              <a:ea typeface="+mn-ea"/>
              <a:cs typeface="+mn-cs"/>
            </a:endParaRPr>
          </a:p>
        </p:txBody>
      </p:sp>
    </p:spTree>
    <p:extLst>
      <p:ext uri="{BB962C8B-B14F-4D97-AF65-F5344CB8AC3E}">
        <p14:creationId xmlns:p14="http://schemas.microsoft.com/office/powerpoint/2010/main" val="24170439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AC10B-C2CE-4755-A255-C651BE7B117D}"/>
              </a:ext>
            </a:extLst>
          </p:cNvPr>
          <p:cNvSpPr>
            <a:spLocks noGrp="1"/>
          </p:cNvSpPr>
          <p:nvPr>
            <p:ph type="title"/>
          </p:nvPr>
        </p:nvSpPr>
        <p:spPr/>
        <p:txBody>
          <a:bodyPr/>
          <a:lstStyle/>
          <a:p>
            <a:r>
              <a:rPr lang="en-US" b="1" dirty="0"/>
              <a:t>HIT Quality Improvement</a:t>
            </a:r>
            <a:endParaRPr lang="en-US" dirty="0"/>
          </a:p>
        </p:txBody>
      </p:sp>
      <p:graphicFrame>
        <p:nvGraphicFramePr>
          <p:cNvPr id="5" name="Content Placeholder 4">
            <a:extLst>
              <a:ext uri="{FF2B5EF4-FFF2-40B4-BE49-F238E27FC236}">
                <a16:creationId xmlns:a16="http://schemas.microsoft.com/office/drawing/2014/main" id="{09EA2EEC-B72D-4550-BD33-47B5C1B031BD}"/>
              </a:ext>
            </a:extLst>
          </p:cNvPr>
          <p:cNvGraphicFramePr>
            <a:graphicFrameLocks noGrp="1"/>
          </p:cNvGraphicFramePr>
          <p:nvPr>
            <p:ph idx="1"/>
          </p:nvPr>
        </p:nvGraphicFramePr>
        <p:xfrm>
          <a:off x="1981200" y="1600201"/>
          <a:ext cx="8229600" cy="44030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F87500D-2B45-47A5-B3E3-D88DA04A85B6}"/>
              </a:ext>
            </a:extLst>
          </p:cNvPr>
          <p:cNvSpPr>
            <a:spLocks noGrp="1"/>
          </p:cNvSpPr>
          <p:nvPr>
            <p:ph type="sldNum" sz="quarter" idx="12"/>
          </p:nvPr>
        </p:nvSpPr>
        <p:spPr>
          <a:xfrm>
            <a:off x="1752600" y="6356352"/>
            <a:ext cx="2133600" cy="365125"/>
          </a:xfrm>
          <a:prstGeom prst="rect">
            <a:avLst/>
          </a:prstGeom>
        </p:spPr>
        <p:txBody>
          <a:bodyPr/>
          <a:lstStyle>
            <a:defPPr>
              <a:defRPr lang="en-US"/>
            </a:defPPr>
            <a:lvl1pPr marL="0" algn="l" defTabSz="914354" rtl="0" eaLnBrk="1" latinLnBrk="0" hangingPunct="1">
              <a:defRPr sz="10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9E160740-9D90-40D1-A5C5-89F69F9B2248}" type="slidenum">
              <a:rPr kumimoji="0" lang="en-US" sz="1000" b="0" i="0" u="none" strike="noStrike" kern="1200" cap="none" spc="0" normalizeH="0" baseline="0" noProof="0">
                <a:ln>
                  <a:noFill/>
                </a:ln>
                <a:solidFill>
                  <a:srgbClr val="214178"/>
                </a:solidFill>
                <a:effectLst/>
                <a:uLnTx/>
                <a:uFillTx/>
                <a:latin typeface="Calibri"/>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61</a:t>
            </a:fld>
            <a:endParaRPr kumimoji="0" lang="en-US" sz="1000" b="0" i="0" u="none" strike="noStrike" kern="1200" cap="none" spc="0" normalizeH="0" baseline="0" noProof="0" dirty="0">
              <a:ln>
                <a:noFill/>
              </a:ln>
              <a:solidFill>
                <a:srgbClr val="214178"/>
              </a:solidFill>
              <a:effectLst/>
              <a:uLnTx/>
              <a:uFillTx/>
              <a:latin typeface="Calibri"/>
              <a:ea typeface="+mn-ea"/>
              <a:cs typeface="+mn-cs"/>
            </a:endParaRPr>
          </a:p>
        </p:txBody>
      </p:sp>
    </p:spTree>
    <p:extLst>
      <p:ext uri="{BB962C8B-B14F-4D97-AF65-F5344CB8AC3E}">
        <p14:creationId xmlns:p14="http://schemas.microsoft.com/office/powerpoint/2010/main" val="33628544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61323" y="4495800"/>
            <a:ext cx="8362120" cy="1676400"/>
          </a:xfrm>
        </p:spPr>
        <p:txBody>
          <a:bodyPr>
            <a:normAutofit/>
          </a:bodyPr>
          <a:lstStyle/>
          <a:p>
            <a:r>
              <a:rPr lang="en-US" sz="3600" dirty="0">
                <a:solidFill>
                  <a:schemeClr val="accent3">
                    <a:lumMod val="60000"/>
                    <a:lumOff val="40000"/>
                  </a:schemeClr>
                </a:solidFill>
              </a:rPr>
              <a:t>Risk Management &amp; Security Services</a:t>
            </a:r>
            <a:endParaRPr lang="en-US" sz="3600" b="0" i="1" dirty="0">
              <a:solidFill>
                <a:schemeClr val="accent3">
                  <a:lumMod val="60000"/>
                  <a:lumOff val="40000"/>
                </a:schemeClr>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3962400"/>
          </a:xfrm>
          <a:prstGeom prst="rect">
            <a:avLst/>
          </a:prstGeom>
        </p:spPr>
      </p:pic>
    </p:spTree>
    <p:extLst>
      <p:ext uri="{BB962C8B-B14F-4D97-AF65-F5344CB8AC3E}">
        <p14:creationId xmlns:p14="http://schemas.microsoft.com/office/powerpoint/2010/main" val="32360556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C5170-3003-458C-8A5D-F2513E27EDD6}"/>
              </a:ext>
            </a:extLst>
          </p:cNvPr>
          <p:cNvSpPr>
            <a:spLocks noGrp="1"/>
          </p:cNvSpPr>
          <p:nvPr>
            <p:ph type="title"/>
          </p:nvPr>
        </p:nvSpPr>
        <p:spPr/>
        <p:txBody>
          <a:bodyPr/>
          <a:lstStyle/>
          <a:p>
            <a:r>
              <a:rPr lang="en-US" b="1" dirty="0"/>
              <a:t>Risk Management Overview</a:t>
            </a:r>
          </a:p>
        </p:txBody>
      </p:sp>
      <p:graphicFrame>
        <p:nvGraphicFramePr>
          <p:cNvPr id="4" name="Diagram 3">
            <a:extLst>
              <a:ext uri="{FF2B5EF4-FFF2-40B4-BE49-F238E27FC236}">
                <a16:creationId xmlns:a16="http://schemas.microsoft.com/office/drawing/2014/main" id="{513BB704-C4CA-40E8-954F-45D0EFD72A3A}"/>
              </a:ext>
            </a:extLst>
          </p:cNvPr>
          <p:cNvGraphicFramePr/>
          <p:nvPr/>
        </p:nvGraphicFramePr>
        <p:xfrm>
          <a:off x="2133600" y="1436427"/>
          <a:ext cx="76962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297866FE-FEA4-4FF9-8088-F936BD91E678}"/>
              </a:ext>
            </a:extLst>
          </p:cNvPr>
          <p:cNvSpPr txBox="1"/>
          <p:nvPr/>
        </p:nvSpPr>
        <p:spPr>
          <a:xfrm>
            <a:off x="5029200" y="4800602"/>
            <a:ext cx="1981200" cy="369332"/>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4178"/>
                </a:solidFill>
                <a:effectLst/>
                <a:uLnTx/>
                <a:uFillTx/>
                <a:latin typeface="Calibri"/>
                <a:ea typeface="+mn-ea"/>
                <a:cs typeface="+mn-cs"/>
              </a:rPr>
              <a:t>Risk Management</a:t>
            </a:r>
          </a:p>
        </p:txBody>
      </p:sp>
    </p:spTree>
    <p:extLst>
      <p:ext uri="{BB962C8B-B14F-4D97-AF65-F5344CB8AC3E}">
        <p14:creationId xmlns:p14="http://schemas.microsoft.com/office/powerpoint/2010/main" val="362944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189823-0976-4408-BBEB-D6680DA68F1C}"/>
              </a:ext>
            </a:extLst>
          </p:cNvPr>
          <p:cNvSpPr>
            <a:spLocks noGrp="1"/>
          </p:cNvSpPr>
          <p:nvPr>
            <p:ph type="sldNum" sz="quarter" idx="12"/>
          </p:nvPr>
        </p:nvSpPr>
        <p:spPr>
          <a:xfrm>
            <a:off x="1752600" y="6356352"/>
            <a:ext cx="2133600" cy="365125"/>
          </a:xfrm>
          <a:prstGeom prst="rect">
            <a:avLst/>
          </a:prstGeom>
        </p:spPr>
        <p:txBody>
          <a:bodyPr/>
          <a:lstStyle>
            <a:defPPr>
              <a:defRPr lang="en-US"/>
            </a:defPPr>
            <a:lvl1pPr marL="0" algn="l" defTabSz="914354" rtl="0" eaLnBrk="1" latinLnBrk="0" hangingPunct="1">
              <a:defRPr sz="10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9E160740-9D90-40D1-A5C5-89F69F9B2248}" type="slidenum">
              <a:rPr kumimoji="0" lang="en-US" sz="1000" b="0" i="0" u="none" strike="noStrike" kern="1200" cap="none" spc="0" normalizeH="0" baseline="0" noProof="0">
                <a:ln>
                  <a:noFill/>
                </a:ln>
                <a:solidFill>
                  <a:srgbClr val="214178"/>
                </a:solidFill>
                <a:effectLst/>
                <a:uLnTx/>
                <a:uFillTx/>
                <a:latin typeface="Calibri"/>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64</a:t>
            </a:fld>
            <a:endParaRPr kumimoji="0" lang="en-US" sz="1000" b="0" i="0" u="none" strike="noStrike" kern="1200" cap="none" spc="0" normalizeH="0" baseline="0" noProof="0" dirty="0">
              <a:ln>
                <a:noFill/>
              </a:ln>
              <a:solidFill>
                <a:srgbClr val="214178"/>
              </a:solidFill>
              <a:effectLst/>
              <a:uLnTx/>
              <a:uFillTx/>
              <a:latin typeface="Calibri"/>
              <a:ea typeface="+mn-ea"/>
              <a:cs typeface="+mn-cs"/>
            </a:endParaRPr>
          </a:p>
        </p:txBody>
      </p:sp>
      <p:pic>
        <p:nvPicPr>
          <p:cNvPr id="10" name="Google Shape;683;p86">
            <a:extLst>
              <a:ext uri="{FF2B5EF4-FFF2-40B4-BE49-F238E27FC236}">
                <a16:creationId xmlns:a16="http://schemas.microsoft.com/office/drawing/2014/main" id="{4FE183A6-1AEE-489F-8B6F-B062A1C15C78}"/>
              </a:ext>
            </a:extLst>
          </p:cNvPr>
          <p:cNvPicPr preferRelativeResize="0"/>
          <p:nvPr/>
        </p:nvPicPr>
        <p:blipFill rotWithShape="1">
          <a:blip r:embed="rId2">
            <a:alphaModFix/>
          </a:blip>
          <a:srcRect r="23757"/>
          <a:stretch/>
        </p:blipFill>
        <p:spPr>
          <a:xfrm>
            <a:off x="5715001" y="867696"/>
            <a:ext cx="4953003" cy="3780507"/>
          </a:xfrm>
          <a:prstGeom prst="rect">
            <a:avLst/>
          </a:prstGeom>
          <a:noFill/>
          <a:ln>
            <a:noFill/>
          </a:ln>
        </p:spPr>
      </p:pic>
      <p:pic>
        <p:nvPicPr>
          <p:cNvPr id="11" name="Google Shape;684;p86">
            <a:extLst>
              <a:ext uri="{FF2B5EF4-FFF2-40B4-BE49-F238E27FC236}">
                <a16:creationId xmlns:a16="http://schemas.microsoft.com/office/drawing/2014/main" id="{39425B3E-C371-4D6C-A9F2-4E52BA9F67A2}"/>
              </a:ext>
            </a:extLst>
          </p:cNvPr>
          <p:cNvPicPr preferRelativeResize="0"/>
          <p:nvPr/>
        </p:nvPicPr>
        <p:blipFill rotWithShape="1">
          <a:blip r:embed="rId3">
            <a:alphaModFix/>
          </a:blip>
          <a:srcRect l="3003" t="921" r="9683"/>
          <a:stretch/>
        </p:blipFill>
        <p:spPr>
          <a:xfrm>
            <a:off x="6727200" y="1219203"/>
            <a:ext cx="3940800" cy="2587869"/>
          </a:xfrm>
          <a:prstGeom prst="rect">
            <a:avLst/>
          </a:prstGeom>
          <a:noFill/>
          <a:ln>
            <a:noFill/>
          </a:ln>
        </p:spPr>
      </p:pic>
      <p:sp>
        <p:nvSpPr>
          <p:cNvPr id="12" name="Google Shape;685;p86">
            <a:extLst>
              <a:ext uri="{FF2B5EF4-FFF2-40B4-BE49-F238E27FC236}">
                <a16:creationId xmlns:a16="http://schemas.microsoft.com/office/drawing/2014/main" id="{8725E5B0-7338-45BC-A033-70406EE45D82}"/>
              </a:ext>
            </a:extLst>
          </p:cNvPr>
          <p:cNvSpPr txBox="1"/>
          <p:nvPr/>
        </p:nvSpPr>
        <p:spPr>
          <a:xfrm>
            <a:off x="1831429" y="1347302"/>
            <a:ext cx="4534425" cy="2996100"/>
          </a:xfrm>
          <a:prstGeom prst="rect">
            <a:avLst/>
          </a:prstGeom>
          <a:noFill/>
          <a:ln>
            <a:noFill/>
          </a:ln>
        </p:spPr>
        <p:txBody>
          <a:bodyPr spcFirstLastPara="1" wrap="square" lIns="68569" tIns="68569" rIns="68569" bIns="68569" anchor="t" anchorCtr="0">
            <a:noAutofit/>
          </a:bodyPr>
          <a:lstStyle/>
          <a:p>
            <a:pPr marL="0" marR="0" lvl="0" indent="0" algn="l" defTabSz="457178" rtl="0" eaLnBrk="1" fontAlgn="auto" latinLnBrk="0" hangingPunct="1">
              <a:lnSpc>
                <a:spcPct val="115000"/>
              </a:lnSpc>
              <a:spcBef>
                <a:spcPts val="0"/>
              </a:spcBef>
              <a:spcAft>
                <a:spcPts val="0"/>
              </a:spcAft>
              <a:buClr>
                <a:srgbClr val="214178"/>
              </a:buClr>
              <a:buSzPts val="1100"/>
              <a:buFontTx/>
              <a:buNone/>
              <a:tabLst/>
              <a:defRPr/>
            </a:pPr>
            <a:r>
              <a:rPr kumimoji="0" lang="en-US" sz="1351" b="1" i="0" u="none" strike="noStrike" kern="1200" cap="none" spc="0" normalizeH="0" baseline="0" noProof="0" dirty="0">
                <a:ln>
                  <a:noFill/>
                </a:ln>
                <a:solidFill>
                  <a:srgbClr val="7F7F7F"/>
                </a:solidFill>
                <a:effectLst/>
                <a:uLnTx/>
                <a:uFillTx/>
                <a:latin typeface="Open Sans"/>
                <a:ea typeface="Open Sans"/>
                <a:cs typeface="Open Sans"/>
                <a:sym typeface="Open Sans"/>
              </a:rPr>
              <a:t>Educate and engage your workforce</a:t>
            </a:r>
            <a:endParaRPr kumimoji="0" sz="1351" b="1" i="0" u="none" strike="noStrike" kern="1200" cap="none" spc="0" normalizeH="0" baseline="0" noProof="0" dirty="0">
              <a:ln>
                <a:noFill/>
              </a:ln>
              <a:solidFill>
                <a:srgbClr val="7F7F7F"/>
              </a:solidFill>
              <a:effectLst/>
              <a:uLnTx/>
              <a:uFillTx/>
              <a:latin typeface="Open Sans"/>
              <a:ea typeface="Open Sans"/>
              <a:cs typeface="Open Sans"/>
              <a:sym typeface="Open Sans"/>
            </a:endParaRPr>
          </a:p>
          <a:p>
            <a:pPr marL="342882" marR="0" lvl="0" indent="-238113" algn="l" defTabSz="457178" rtl="0" eaLnBrk="1" fontAlgn="auto" latinLnBrk="0" hangingPunct="1">
              <a:lnSpc>
                <a:spcPct val="115000"/>
              </a:lnSpc>
              <a:spcBef>
                <a:spcPts val="0"/>
              </a:spcBef>
              <a:spcAft>
                <a:spcPts val="0"/>
              </a:spcAft>
              <a:buClr>
                <a:srgbClr val="214178"/>
              </a:buClr>
              <a:buSzPts val="1400"/>
              <a:buFont typeface="Open Sans"/>
              <a:buChar char="●"/>
              <a:tabLst/>
              <a:defRPr/>
            </a:pPr>
            <a:r>
              <a:rPr kumimoji="0" lang="en-US" sz="1300" b="0" i="0" u="none" strike="noStrike" kern="1200" cap="none" spc="0" normalizeH="0" baseline="0" noProof="0" dirty="0">
                <a:ln>
                  <a:noFill/>
                </a:ln>
                <a:solidFill>
                  <a:srgbClr val="214178"/>
                </a:solidFill>
                <a:effectLst/>
                <a:uLnTx/>
                <a:uFillTx/>
                <a:latin typeface="Open Sans"/>
                <a:ea typeface="Open Sans"/>
                <a:cs typeface="Open Sans"/>
                <a:sym typeface="Open Sans"/>
              </a:rPr>
              <a:t>Deliver memorable campaigns with industry-leading content &amp; assessments</a:t>
            </a:r>
            <a:endParaRPr kumimoji="0" sz="1300" b="0" i="0" u="none" strike="noStrike" kern="1200" cap="none" spc="0" normalizeH="0" baseline="0" noProof="0" dirty="0">
              <a:ln>
                <a:noFill/>
              </a:ln>
              <a:solidFill>
                <a:srgbClr val="214178"/>
              </a:solidFill>
              <a:effectLst/>
              <a:uLnTx/>
              <a:uFillTx/>
              <a:latin typeface="Open Sans"/>
              <a:ea typeface="Open Sans"/>
              <a:cs typeface="Open Sans"/>
              <a:sym typeface="Open Sans"/>
            </a:endParaRPr>
          </a:p>
          <a:p>
            <a:pPr marL="342882" marR="0" lvl="0" indent="-238113" algn="l" defTabSz="457178" rtl="0" eaLnBrk="1" fontAlgn="auto" latinLnBrk="0" hangingPunct="1">
              <a:lnSpc>
                <a:spcPct val="115000"/>
              </a:lnSpc>
              <a:spcBef>
                <a:spcPts val="0"/>
              </a:spcBef>
              <a:spcAft>
                <a:spcPts val="0"/>
              </a:spcAft>
              <a:buClr>
                <a:srgbClr val="214178"/>
              </a:buClr>
              <a:buSzPts val="1400"/>
              <a:buFont typeface="Open Sans"/>
              <a:buChar char="●"/>
              <a:tabLst/>
              <a:defRPr/>
            </a:pPr>
            <a:r>
              <a:rPr kumimoji="0" lang="en-US" sz="1300" b="0" i="0" u="none" strike="noStrike" kern="1200" cap="none" spc="0" normalizeH="0" baseline="0" noProof="0" dirty="0">
                <a:ln>
                  <a:noFill/>
                </a:ln>
                <a:solidFill>
                  <a:srgbClr val="214178"/>
                </a:solidFill>
                <a:effectLst/>
                <a:uLnTx/>
                <a:uFillTx/>
                <a:latin typeface="Open Sans"/>
                <a:ea typeface="Open Sans"/>
                <a:cs typeface="Open Sans"/>
                <a:sym typeface="Open Sans"/>
              </a:rPr>
              <a:t>350+ training modules in 34+ languages</a:t>
            </a:r>
            <a:endParaRPr kumimoji="0" sz="1300" b="0" i="0" u="none" strike="noStrike" kern="1200" cap="none" spc="0" normalizeH="0" baseline="0" noProof="0" dirty="0">
              <a:ln>
                <a:noFill/>
              </a:ln>
              <a:solidFill>
                <a:srgbClr val="214178"/>
              </a:solidFill>
              <a:effectLst/>
              <a:uLnTx/>
              <a:uFillTx/>
              <a:latin typeface="Open Sans"/>
              <a:ea typeface="Open Sans"/>
              <a:cs typeface="Open Sans"/>
              <a:sym typeface="Open Sans"/>
            </a:endParaRPr>
          </a:p>
          <a:p>
            <a:pPr marL="0" marR="0" lvl="0" indent="0" algn="l" defTabSz="457178" rtl="0" eaLnBrk="1" fontAlgn="auto" latinLnBrk="0" hangingPunct="1">
              <a:lnSpc>
                <a:spcPct val="115000"/>
              </a:lnSpc>
              <a:spcBef>
                <a:spcPts val="825"/>
              </a:spcBef>
              <a:spcAft>
                <a:spcPts val="0"/>
              </a:spcAft>
              <a:buClr>
                <a:srgbClr val="214178"/>
              </a:buClr>
              <a:buSzPts val="1100"/>
              <a:buFontTx/>
              <a:buNone/>
              <a:tabLst/>
              <a:defRPr/>
            </a:pPr>
            <a:r>
              <a:rPr kumimoji="0" lang="en-US" sz="1351" b="1" i="0" u="none" strike="noStrike" kern="1200" cap="none" spc="0" normalizeH="0" baseline="0" noProof="0" dirty="0">
                <a:ln>
                  <a:noFill/>
                </a:ln>
                <a:solidFill>
                  <a:srgbClr val="7F7F7F"/>
                </a:solidFill>
                <a:effectLst/>
                <a:uLnTx/>
                <a:uFillTx/>
                <a:latin typeface="Open Sans"/>
                <a:ea typeface="Open Sans"/>
                <a:cs typeface="Open Sans"/>
                <a:sym typeface="Open Sans"/>
              </a:rPr>
              <a:t>Inspire better cybersecurity habits</a:t>
            </a:r>
            <a:endParaRPr kumimoji="0" sz="1351" b="1" i="0" u="none" strike="noStrike" kern="1200" cap="none" spc="0" normalizeH="0" baseline="0" noProof="0" dirty="0">
              <a:ln>
                <a:noFill/>
              </a:ln>
              <a:solidFill>
                <a:srgbClr val="7F7F7F"/>
              </a:solidFill>
              <a:effectLst/>
              <a:uLnTx/>
              <a:uFillTx/>
              <a:latin typeface="Open Sans"/>
              <a:ea typeface="Open Sans"/>
              <a:cs typeface="Open Sans"/>
              <a:sym typeface="Open Sans"/>
            </a:endParaRPr>
          </a:p>
          <a:p>
            <a:pPr marL="342882" marR="0" lvl="0" indent="-238113" algn="l" defTabSz="457178" rtl="0" eaLnBrk="1" fontAlgn="auto" latinLnBrk="0" hangingPunct="1">
              <a:lnSpc>
                <a:spcPct val="115000"/>
              </a:lnSpc>
              <a:spcBef>
                <a:spcPts val="0"/>
              </a:spcBef>
              <a:spcAft>
                <a:spcPts val="0"/>
              </a:spcAft>
              <a:buClr>
                <a:srgbClr val="214178"/>
              </a:buClr>
              <a:buSzPts val="1400"/>
              <a:buFont typeface="Open Sans"/>
              <a:buChar char="●"/>
              <a:tabLst/>
              <a:defRPr/>
            </a:pPr>
            <a:r>
              <a:rPr kumimoji="0" lang="en-US" sz="1300" b="0" i="0" u="none" strike="noStrike" kern="1200" cap="none" spc="0" normalizeH="0" baseline="0" noProof="0" dirty="0">
                <a:ln>
                  <a:noFill/>
                </a:ln>
                <a:solidFill>
                  <a:srgbClr val="214178"/>
                </a:solidFill>
                <a:effectLst/>
                <a:uLnTx/>
                <a:uFillTx/>
                <a:latin typeface="Open Sans"/>
                <a:ea typeface="Open Sans"/>
                <a:cs typeface="Open Sans"/>
                <a:sym typeface="Open Sans"/>
              </a:rPr>
              <a:t>Educate year-round and serve in-the-moment training for employees who need it most</a:t>
            </a:r>
            <a:endParaRPr kumimoji="0" sz="1300" b="0" i="0" u="none" strike="noStrike" kern="1200" cap="none" spc="0" normalizeH="0" baseline="0" noProof="0" dirty="0">
              <a:ln>
                <a:noFill/>
              </a:ln>
              <a:solidFill>
                <a:srgbClr val="214178"/>
              </a:solidFill>
              <a:effectLst/>
              <a:uLnTx/>
              <a:uFillTx/>
              <a:latin typeface="Open Sans"/>
              <a:ea typeface="Open Sans"/>
              <a:cs typeface="Open Sans"/>
              <a:sym typeface="Open Sans"/>
            </a:endParaRPr>
          </a:p>
          <a:p>
            <a:pPr marL="342882" marR="0" lvl="0" indent="-238113" algn="l" defTabSz="457178" rtl="0" eaLnBrk="1" fontAlgn="auto" latinLnBrk="0" hangingPunct="1">
              <a:lnSpc>
                <a:spcPct val="115000"/>
              </a:lnSpc>
              <a:spcBef>
                <a:spcPts val="0"/>
              </a:spcBef>
              <a:spcAft>
                <a:spcPts val="0"/>
              </a:spcAft>
              <a:buClr>
                <a:srgbClr val="214178"/>
              </a:buClr>
              <a:buSzPts val="1400"/>
              <a:buFont typeface="Open Sans"/>
              <a:buChar char="●"/>
              <a:tabLst/>
              <a:defRPr/>
            </a:pPr>
            <a:r>
              <a:rPr kumimoji="0" lang="en-US" sz="1300" b="0" i="0" u="none" strike="noStrike" kern="1200" cap="none" spc="0" normalizeH="0" baseline="0" noProof="0" dirty="0">
                <a:ln>
                  <a:noFill/>
                </a:ln>
                <a:solidFill>
                  <a:srgbClr val="214178"/>
                </a:solidFill>
                <a:effectLst/>
                <a:uLnTx/>
                <a:uFillTx/>
                <a:latin typeface="Open Sans"/>
                <a:ea typeface="Open Sans"/>
                <a:cs typeface="Open Sans"/>
                <a:sym typeface="Open Sans"/>
              </a:rPr>
              <a:t>1000+ phishing simulation templates with multiple attack types</a:t>
            </a:r>
            <a:endParaRPr kumimoji="0" sz="1300" b="0" i="0" u="none" strike="noStrike" kern="1200" cap="none" spc="0" normalizeH="0" baseline="0" noProof="0" dirty="0">
              <a:ln>
                <a:noFill/>
              </a:ln>
              <a:solidFill>
                <a:srgbClr val="214178"/>
              </a:solidFill>
              <a:effectLst/>
              <a:uLnTx/>
              <a:uFillTx/>
              <a:latin typeface="Open Sans"/>
              <a:ea typeface="Open Sans"/>
              <a:cs typeface="Open Sans"/>
              <a:sym typeface="Open Sans"/>
            </a:endParaRPr>
          </a:p>
          <a:p>
            <a:pPr marL="0" marR="0" lvl="0" indent="0" algn="l" defTabSz="457178" rtl="0" eaLnBrk="1" fontAlgn="auto" latinLnBrk="0" hangingPunct="1">
              <a:lnSpc>
                <a:spcPct val="115000"/>
              </a:lnSpc>
              <a:spcBef>
                <a:spcPts val="825"/>
              </a:spcBef>
              <a:spcAft>
                <a:spcPts val="0"/>
              </a:spcAft>
              <a:buClr>
                <a:srgbClr val="214178"/>
              </a:buClr>
              <a:buSzPts val="1100"/>
              <a:buFontTx/>
              <a:buNone/>
              <a:tabLst/>
              <a:defRPr/>
            </a:pPr>
            <a:r>
              <a:rPr kumimoji="0" lang="en-US" sz="1351" b="1" i="0" u="none" strike="noStrike" kern="1200" cap="none" spc="0" normalizeH="0" baseline="0" noProof="0" dirty="0">
                <a:ln>
                  <a:noFill/>
                </a:ln>
                <a:solidFill>
                  <a:srgbClr val="7F7F7F"/>
                </a:solidFill>
                <a:effectLst/>
                <a:uLnTx/>
                <a:uFillTx/>
                <a:latin typeface="Open Sans"/>
                <a:ea typeface="Open Sans"/>
                <a:cs typeface="Open Sans"/>
                <a:sym typeface="Open Sans"/>
              </a:rPr>
              <a:t>Reduce security incidents</a:t>
            </a:r>
            <a:endParaRPr kumimoji="0" sz="1351" b="1" i="0" u="none" strike="noStrike" kern="1200" cap="none" spc="0" normalizeH="0" baseline="0" noProof="0" dirty="0">
              <a:ln>
                <a:noFill/>
              </a:ln>
              <a:solidFill>
                <a:srgbClr val="7F7F7F"/>
              </a:solidFill>
              <a:effectLst/>
              <a:uLnTx/>
              <a:uFillTx/>
              <a:latin typeface="Open Sans"/>
              <a:ea typeface="Open Sans"/>
              <a:cs typeface="Open Sans"/>
              <a:sym typeface="Open Sans"/>
            </a:endParaRPr>
          </a:p>
          <a:p>
            <a:pPr marL="342882" marR="0" lvl="0" indent="-238113" algn="l" defTabSz="457178" rtl="0" eaLnBrk="1" fontAlgn="auto" latinLnBrk="0" hangingPunct="1">
              <a:lnSpc>
                <a:spcPct val="115000"/>
              </a:lnSpc>
              <a:spcBef>
                <a:spcPts val="0"/>
              </a:spcBef>
              <a:spcAft>
                <a:spcPts val="0"/>
              </a:spcAft>
              <a:buClr>
                <a:srgbClr val="214178"/>
              </a:buClr>
              <a:buSzPts val="1400"/>
              <a:buFont typeface="Open Sans"/>
              <a:buChar char="●"/>
              <a:tabLst/>
              <a:defRPr/>
            </a:pPr>
            <a:r>
              <a:rPr kumimoji="0" lang="en-US" sz="1300" b="0" i="0" u="none" strike="noStrike" kern="1200" cap="none" spc="0" normalizeH="0" baseline="0" noProof="0" dirty="0">
                <a:ln>
                  <a:noFill/>
                </a:ln>
                <a:solidFill>
                  <a:srgbClr val="214178"/>
                </a:solidFill>
                <a:effectLst/>
                <a:uLnTx/>
                <a:uFillTx/>
                <a:latin typeface="Open Sans"/>
                <a:ea typeface="Open Sans"/>
                <a:cs typeface="Open Sans"/>
                <a:sym typeface="Open Sans"/>
              </a:rPr>
              <a:t>Avoid attacks and quickly respond to employee-reported events</a:t>
            </a:r>
            <a:endParaRPr kumimoji="0" sz="1300" b="0" i="0" u="none" strike="noStrike" kern="1200" cap="none" spc="0" normalizeH="0" baseline="0" noProof="0" dirty="0">
              <a:ln>
                <a:noFill/>
              </a:ln>
              <a:solidFill>
                <a:srgbClr val="214178"/>
              </a:solidFill>
              <a:effectLst/>
              <a:uLnTx/>
              <a:uFillTx/>
              <a:latin typeface="Open Sans"/>
              <a:ea typeface="Open Sans"/>
              <a:cs typeface="Open Sans"/>
              <a:sym typeface="Open Sans"/>
            </a:endParaRPr>
          </a:p>
          <a:p>
            <a:pPr marL="342882" marR="0" lvl="0" indent="-238113" algn="l" defTabSz="457178" rtl="0" eaLnBrk="1" fontAlgn="auto" latinLnBrk="0" hangingPunct="1">
              <a:lnSpc>
                <a:spcPct val="115000"/>
              </a:lnSpc>
              <a:spcBef>
                <a:spcPts val="0"/>
              </a:spcBef>
              <a:spcAft>
                <a:spcPts val="0"/>
              </a:spcAft>
              <a:buClr>
                <a:srgbClr val="214178"/>
              </a:buClr>
              <a:buSzPts val="1400"/>
              <a:buFont typeface="Open Sans"/>
              <a:buChar char="●"/>
              <a:tabLst/>
              <a:defRPr/>
            </a:pPr>
            <a:r>
              <a:rPr kumimoji="0" lang="en-US" sz="1300" b="0" i="0" u="none" strike="noStrike" kern="1200" cap="none" spc="0" normalizeH="0" baseline="0" noProof="0" dirty="0">
                <a:ln>
                  <a:noFill/>
                </a:ln>
                <a:solidFill>
                  <a:srgbClr val="214178"/>
                </a:solidFill>
                <a:effectLst/>
                <a:uLnTx/>
                <a:uFillTx/>
                <a:latin typeface="Open Sans"/>
                <a:ea typeface="Open Sans"/>
                <a:cs typeface="Open Sans"/>
                <a:sym typeface="Open Sans"/>
              </a:rPr>
              <a:t>Automated reporting button, reports and analytics</a:t>
            </a:r>
            <a:endParaRPr kumimoji="0" sz="1300" b="0" i="0" u="none" strike="noStrike" kern="1200" cap="none" spc="0" normalizeH="0" baseline="0" noProof="0" dirty="0">
              <a:ln>
                <a:noFill/>
              </a:ln>
              <a:solidFill>
                <a:srgbClr val="214178"/>
              </a:solidFill>
              <a:effectLst/>
              <a:uLnTx/>
              <a:uFillTx/>
              <a:latin typeface="Open Sans"/>
              <a:ea typeface="Open Sans"/>
              <a:cs typeface="Open Sans"/>
              <a:sym typeface="Open Sans"/>
            </a:endParaRPr>
          </a:p>
          <a:p>
            <a:pPr marL="0" marR="0" lvl="0" indent="0" algn="l" defTabSz="457178" rtl="0" eaLnBrk="1" fontAlgn="auto" latinLnBrk="0" hangingPunct="1">
              <a:lnSpc>
                <a:spcPct val="115000"/>
              </a:lnSpc>
              <a:spcBef>
                <a:spcPts val="825"/>
              </a:spcBef>
              <a:spcAft>
                <a:spcPts val="0"/>
              </a:spcAft>
              <a:buClr>
                <a:srgbClr val="214178"/>
              </a:buClr>
              <a:buSzPts val="1100"/>
              <a:buFontTx/>
              <a:buNone/>
              <a:tabLst/>
              <a:defRPr/>
            </a:pPr>
            <a:r>
              <a:rPr kumimoji="0" lang="en-US" sz="1351" b="1" i="0" u="none" strike="noStrike" kern="1200" cap="none" spc="0" normalizeH="0" baseline="0" noProof="0" dirty="0">
                <a:ln>
                  <a:noFill/>
                </a:ln>
                <a:solidFill>
                  <a:srgbClr val="7F7F7F"/>
                </a:solidFill>
                <a:effectLst/>
                <a:uLnTx/>
                <a:uFillTx/>
                <a:latin typeface="Open Sans"/>
                <a:ea typeface="Open Sans"/>
                <a:cs typeface="Open Sans"/>
                <a:sym typeface="Open Sans"/>
              </a:rPr>
              <a:t>Build a culture of security </a:t>
            </a:r>
            <a:endParaRPr kumimoji="0" sz="1351" b="1" i="0" u="none" strike="noStrike" kern="1200" cap="none" spc="0" normalizeH="0" baseline="0" noProof="0" dirty="0">
              <a:ln>
                <a:noFill/>
              </a:ln>
              <a:solidFill>
                <a:srgbClr val="7F7F7F"/>
              </a:solidFill>
              <a:effectLst/>
              <a:uLnTx/>
              <a:uFillTx/>
              <a:latin typeface="Open Sans"/>
              <a:ea typeface="Open Sans"/>
              <a:cs typeface="Open Sans"/>
              <a:sym typeface="Open Sans"/>
            </a:endParaRPr>
          </a:p>
          <a:p>
            <a:pPr marL="342882" marR="0" lvl="0" indent="-238113" algn="l" defTabSz="457178" rtl="0" eaLnBrk="1" fontAlgn="auto" latinLnBrk="0" hangingPunct="1">
              <a:lnSpc>
                <a:spcPct val="115000"/>
              </a:lnSpc>
              <a:spcBef>
                <a:spcPts val="0"/>
              </a:spcBef>
              <a:spcAft>
                <a:spcPts val="0"/>
              </a:spcAft>
              <a:buClr>
                <a:srgbClr val="214178"/>
              </a:buClr>
              <a:buSzPts val="1400"/>
              <a:buFont typeface="Open Sans"/>
              <a:buChar char="●"/>
              <a:tabLst/>
              <a:defRPr/>
            </a:pPr>
            <a:r>
              <a:rPr kumimoji="0" lang="en-US" sz="1300" b="0" i="0" u="none" strike="noStrike" kern="1200" cap="none" spc="0" normalizeH="0" baseline="0" noProof="0" dirty="0">
                <a:ln>
                  <a:noFill/>
                </a:ln>
                <a:solidFill>
                  <a:srgbClr val="214178"/>
                </a:solidFill>
                <a:effectLst/>
                <a:uLnTx/>
                <a:uFillTx/>
                <a:latin typeface="Open Sans"/>
                <a:ea typeface="Open Sans"/>
                <a:cs typeface="Open Sans"/>
                <a:sym typeface="Open Sans"/>
              </a:rPr>
              <a:t>Go beyond awareness with a culture built to keep your organization secure</a:t>
            </a:r>
            <a:endParaRPr kumimoji="0" sz="1300" b="0" i="0" u="none" strike="noStrike" kern="1200" cap="none" spc="0" normalizeH="0" baseline="0" noProof="0" dirty="0">
              <a:ln>
                <a:noFill/>
              </a:ln>
              <a:solidFill>
                <a:srgbClr val="214178"/>
              </a:solidFill>
              <a:effectLst/>
              <a:uLnTx/>
              <a:uFillTx/>
              <a:latin typeface="Open Sans"/>
              <a:ea typeface="Open Sans"/>
              <a:cs typeface="Open Sans"/>
              <a:sym typeface="Open Sans"/>
            </a:endParaRPr>
          </a:p>
          <a:p>
            <a:pPr marL="342882" marR="0" lvl="0" indent="-238113" algn="l" defTabSz="457178" rtl="0" eaLnBrk="1" fontAlgn="auto" latinLnBrk="0" hangingPunct="1">
              <a:lnSpc>
                <a:spcPct val="115000"/>
              </a:lnSpc>
              <a:spcBef>
                <a:spcPts val="0"/>
              </a:spcBef>
              <a:spcAft>
                <a:spcPts val="0"/>
              </a:spcAft>
              <a:buClr>
                <a:srgbClr val="214178"/>
              </a:buClr>
              <a:buSzPts val="1400"/>
              <a:buFont typeface="Open Sans"/>
              <a:buChar char="●"/>
              <a:tabLst/>
              <a:defRPr/>
            </a:pPr>
            <a:r>
              <a:rPr kumimoji="0" lang="en-US" sz="1300" b="0" i="0" u="none" strike="noStrike" kern="1200" cap="none" spc="0" normalizeH="0" baseline="0" noProof="0" dirty="0">
                <a:ln>
                  <a:noFill/>
                </a:ln>
                <a:solidFill>
                  <a:srgbClr val="214178"/>
                </a:solidFill>
                <a:effectLst/>
                <a:uLnTx/>
                <a:uFillTx/>
                <a:latin typeface="Open Sans"/>
                <a:ea typeface="Open Sans"/>
                <a:cs typeface="Open Sans"/>
                <a:sym typeface="Open Sans"/>
              </a:rPr>
              <a:t>Program resources — posters, infographics, kits and more</a:t>
            </a:r>
            <a:endParaRPr kumimoji="0" sz="1300" b="1" i="0" u="none" strike="noStrike" kern="1200" cap="none" spc="0" normalizeH="0" baseline="0" noProof="0" dirty="0">
              <a:ln>
                <a:noFill/>
              </a:ln>
              <a:solidFill>
                <a:srgbClr val="BFBFBF"/>
              </a:solidFill>
              <a:effectLst/>
              <a:uLnTx/>
              <a:uFillTx/>
              <a:latin typeface="Open Sans"/>
              <a:ea typeface="Open Sans"/>
              <a:cs typeface="Open Sans"/>
              <a:sym typeface="Open Sans"/>
            </a:endParaRPr>
          </a:p>
          <a:p>
            <a:pPr marL="0" marR="0" lvl="0" indent="0" algn="l" defTabSz="457178" rtl="0" eaLnBrk="1" fontAlgn="auto" latinLnBrk="0" hangingPunct="1">
              <a:lnSpc>
                <a:spcPct val="115000"/>
              </a:lnSpc>
              <a:spcBef>
                <a:spcPts val="0"/>
              </a:spcBef>
              <a:spcAft>
                <a:spcPts val="0"/>
              </a:spcAft>
              <a:buClr>
                <a:srgbClr val="214178"/>
              </a:buClr>
              <a:buSzPts val="1800"/>
              <a:buFontTx/>
              <a:buNone/>
              <a:tabLst/>
              <a:defRPr/>
            </a:pPr>
            <a:endParaRPr kumimoji="0" sz="1351" b="1" i="0" u="none" strike="noStrike" kern="1200" cap="none" spc="0" normalizeH="0" baseline="0" noProof="0" dirty="0">
              <a:ln>
                <a:noFill/>
              </a:ln>
              <a:solidFill>
                <a:srgbClr val="BFBFBF"/>
              </a:solidFill>
              <a:effectLst/>
              <a:uLnTx/>
              <a:uFillTx/>
              <a:latin typeface="Open Sans"/>
              <a:ea typeface="Open Sans"/>
              <a:cs typeface="Open Sans"/>
              <a:sym typeface="Open Sans"/>
            </a:endParaRPr>
          </a:p>
        </p:txBody>
      </p:sp>
      <p:pic>
        <p:nvPicPr>
          <p:cNvPr id="13" name="Google Shape;686;p86">
            <a:extLst>
              <a:ext uri="{FF2B5EF4-FFF2-40B4-BE49-F238E27FC236}">
                <a16:creationId xmlns:a16="http://schemas.microsoft.com/office/drawing/2014/main" id="{8FB246F5-31FB-4E76-B11D-64D072F55D7B}"/>
              </a:ext>
            </a:extLst>
          </p:cNvPr>
          <p:cNvPicPr preferRelativeResize="0"/>
          <p:nvPr/>
        </p:nvPicPr>
        <p:blipFill rotWithShape="1">
          <a:blip r:embed="rId4">
            <a:alphaModFix/>
          </a:blip>
          <a:srcRect/>
          <a:stretch/>
        </p:blipFill>
        <p:spPr>
          <a:xfrm>
            <a:off x="1881434" y="543463"/>
            <a:ext cx="1849689" cy="296775"/>
          </a:xfrm>
          <a:prstGeom prst="rect">
            <a:avLst/>
          </a:prstGeom>
          <a:noFill/>
          <a:ln>
            <a:noFill/>
          </a:ln>
        </p:spPr>
      </p:pic>
      <p:sp>
        <p:nvSpPr>
          <p:cNvPr id="14" name="Google Shape;687;p86">
            <a:extLst>
              <a:ext uri="{FF2B5EF4-FFF2-40B4-BE49-F238E27FC236}">
                <a16:creationId xmlns:a16="http://schemas.microsoft.com/office/drawing/2014/main" id="{6099982D-8577-4BD3-9DF2-196ADD57059D}"/>
              </a:ext>
            </a:extLst>
          </p:cNvPr>
          <p:cNvSpPr txBox="1">
            <a:spLocks/>
          </p:cNvSpPr>
          <p:nvPr/>
        </p:nvSpPr>
        <p:spPr>
          <a:xfrm>
            <a:off x="1771144" y="872667"/>
            <a:ext cx="5196600" cy="395775"/>
          </a:xfrm>
          <a:prstGeom prst="rect">
            <a:avLst/>
          </a:prstGeom>
          <a:noFill/>
          <a:ln>
            <a:noFill/>
          </a:ln>
        </p:spPr>
        <p:txBody>
          <a:bodyPr spcFirstLastPara="1" vert="horz" wrap="square" lIns="68569" tIns="34275" rIns="68569" bIns="34275" rtlCol="0" anchor="ctr" anchorCtr="0">
            <a:noAutofit/>
          </a:bodyPr>
          <a:lstStyle>
            <a:lvl1pPr algn="ctr" defTabSz="914400" rtl="0" eaLnBrk="1" latinLnBrk="0" hangingPunct="1">
              <a:spcBef>
                <a:spcPct val="0"/>
              </a:spcBef>
              <a:buNone/>
              <a:defRPr sz="4400" kern="1200" baseline="0">
                <a:solidFill>
                  <a:schemeClr val="tx1"/>
                </a:solidFill>
                <a:latin typeface="+mj-lt"/>
                <a:ea typeface="+mj-ea"/>
                <a:cs typeface="+mj-cs"/>
              </a:defRPr>
            </a:lvl1pPr>
          </a:lstStyle>
          <a:p>
            <a:pPr marL="0" marR="0" lvl="0" indent="0" algn="l" defTabSz="914354" rtl="0" eaLnBrk="1" fontAlgn="auto" latinLnBrk="0" hangingPunct="1">
              <a:lnSpc>
                <a:spcPct val="90000"/>
              </a:lnSpc>
              <a:spcBef>
                <a:spcPts val="0"/>
              </a:spcBef>
              <a:spcAft>
                <a:spcPts val="0"/>
              </a:spcAft>
              <a:buClr>
                <a:srgbClr val="214178"/>
              </a:buClr>
              <a:buSzPts val="1100"/>
              <a:buFontTx/>
              <a:buNone/>
              <a:tabLst/>
              <a:defRPr/>
            </a:pPr>
            <a:r>
              <a:rPr kumimoji="0" lang="en-US" sz="2251" b="0" i="0" u="none" strike="noStrike" kern="1200" cap="none" spc="0" normalizeH="0" baseline="0" noProof="0">
                <a:ln>
                  <a:noFill/>
                </a:ln>
                <a:solidFill>
                  <a:srgbClr val="214178"/>
                </a:solidFill>
                <a:effectLst/>
                <a:uLnTx/>
                <a:uFillTx/>
                <a:latin typeface="Calibri"/>
                <a:ea typeface="+mj-ea"/>
                <a:cs typeface="+mj-cs"/>
              </a:rPr>
              <a:t>Educate &amp; empower employees</a:t>
            </a:r>
            <a:endParaRPr kumimoji="0" lang="en-US" sz="2251" b="0" i="0" u="none" strike="noStrike" kern="1200" cap="none" spc="0" normalizeH="0" baseline="0" noProof="0" dirty="0">
              <a:ln>
                <a:noFill/>
              </a:ln>
              <a:solidFill>
                <a:srgbClr val="214178"/>
              </a:solidFill>
              <a:effectLst/>
              <a:uLnTx/>
              <a:uFillTx/>
              <a:latin typeface="Calibri"/>
              <a:ea typeface="+mj-ea"/>
              <a:cs typeface="+mj-cs"/>
            </a:endParaRPr>
          </a:p>
        </p:txBody>
      </p:sp>
    </p:spTree>
    <p:extLst>
      <p:ext uri="{BB962C8B-B14F-4D97-AF65-F5344CB8AC3E}">
        <p14:creationId xmlns:p14="http://schemas.microsoft.com/office/powerpoint/2010/main" val="26030563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690A98-C99E-4F80-A20E-48030B050845}"/>
              </a:ext>
            </a:extLst>
          </p:cNvPr>
          <p:cNvPicPr>
            <a:picLocks noChangeAspect="1"/>
          </p:cNvPicPr>
          <p:nvPr/>
        </p:nvPicPr>
        <p:blipFill>
          <a:blip r:embed="rId2"/>
          <a:stretch>
            <a:fillRect/>
          </a:stretch>
        </p:blipFill>
        <p:spPr>
          <a:xfrm>
            <a:off x="1600201" y="3352800"/>
            <a:ext cx="8882299" cy="2362200"/>
          </a:xfrm>
          <a:prstGeom prst="rect">
            <a:avLst/>
          </a:prstGeom>
        </p:spPr>
      </p:pic>
      <p:pic>
        <p:nvPicPr>
          <p:cNvPr id="10" name="Picture 9">
            <a:extLst>
              <a:ext uri="{FF2B5EF4-FFF2-40B4-BE49-F238E27FC236}">
                <a16:creationId xmlns:a16="http://schemas.microsoft.com/office/drawing/2014/main" id="{82B6C56C-C163-42E0-B375-F53CC04428E8}"/>
              </a:ext>
            </a:extLst>
          </p:cNvPr>
          <p:cNvPicPr>
            <a:picLocks noChangeAspect="1"/>
          </p:cNvPicPr>
          <p:nvPr/>
        </p:nvPicPr>
        <p:blipFill>
          <a:blip r:embed="rId3"/>
          <a:stretch>
            <a:fillRect/>
          </a:stretch>
        </p:blipFill>
        <p:spPr>
          <a:xfrm>
            <a:off x="1637020" y="76205"/>
            <a:ext cx="8878581" cy="3047999"/>
          </a:xfrm>
          <a:prstGeom prst="rect">
            <a:avLst/>
          </a:prstGeom>
        </p:spPr>
      </p:pic>
    </p:spTree>
    <p:extLst>
      <p:ext uri="{BB962C8B-B14F-4D97-AF65-F5344CB8AC3E}">
        <p14:creationId xmlns:p14="http://schemas.microsoft.com/office/powerpoint/2010/main" val="17911331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41FEA-5D10-4E7B-8FD5-EFE71BFAF8B1}"/>
              </a:ext>
            </a:extLst>
          </p:cNvPr>
          <p:cNvSpPr>
            <a:spLocks noGrp="1"/>
          </p:cNvSpPr>
          <p:nvPr>
            <p:ph type="title"/>
          </p:nvPr>
        </p:nvSpPr>
        <p:spPr>
          <a:xfrm>
            <a:off x="1981200" y="274639"/>
            <a:ext cx="8229600" cy="1143000"/>
          </a:xfrm>
        </p:spPr>
        <p:txBody>
          <a:bodyPr anchor="ctr">
            <a:normAutofit/>
          </a:bodyPr>
          <a:lstStyle/>
          <a:p>
            <a:r>
              <a:rPr lang="en-US" b="1" dirty="0"/>
              <a:t>RCORP Resources For You</a:t>
            </a:r>
          </a:p>
        </p:txBody>
      </p:sp>
      <p:sp>
        <p:nvSpPr>
          <p:cNvPr id="3" name="Content Placeholder 2">
            <a:extLst>
              <a:ext uri="{FF2B5EF4-FFF2-40B4-BE49-F238E27FC236}">
                <a16:creationId xmlns:a16="http://schemas.microsoft.com/office/drawing/2014/main" id="{6660C0E3-D99E-4EED-B710-3B0A94E2A87D}"/>
              </a:ext>
            </a:extLst>
          </p:cNvPr>
          <p:cNvSpPr>
            <a:spLocks noGrp="1"/>
          </p:cNvSpPr>
          <p:nvPr>
            <p:ph sz="half" idx="1"/>
          </p:nvPr>
        </p:nvSpPr>
        <p:spPr>
          <a:xfrm>
            <a:off x="640080" y="1600201"/>
            <a:ext cx="5379720" cy="4267200"/>
          </a:xfrm>
        </p:spPr>
        <p:txBody>
          <a:bodyPr>
            <a:normAutofit/>
          </a:bodyPr>
          <a:lstStyle/>
          <a:p>
            <a:r>
              <a:rPr lang="en-US" dirty="0"/>
              <a:t>The RCORP-TA portal is publicly available and has information about programs, grantees, and various trainings and resources available.</a:t>
            </a:r>
          </a:p>
          <a:p>
            <a:r>
              <a:rPr lang="en-US" sz="2400" dirty="0">
                <a:hlinkClick r:id="rId2"/>
              </a:rPr>
              <a:t>https://www.rcorp-ta.org/</a:t>
            </a:r>
            <a:endParaRPr lang="en-US" sz="2400" dirty="0"/>
          </a:p>
          <a:p>
            <a:endParaRPr lang="en-US" dirty="0"/>
          </a:p>
        </p:txBody>
      </p:sp>
      <p:pic>
        <p:nvPicPr>
          <p:cNvPr id="5" name="Picture 4">
            <a:extLst>
              <a:ext uri="{FF2B5EF4-FFF2-40B4-BE49-F238E27FC236}">
                <a16:creationId xmlns:a16="http://schemas.microsoft.com/office/drawing/2014/main" id="{181B477C-5298-45DF-8D5C-58D150A44740}"/>
              </a:ext>
            </a:extLst>
          </p:cNvPr>
          <p:cNvPicPr>
            <a:picLocks noChangeAspect="1"/>
          </p:cNvPicPr>
          <p:nvPr/>
        </p:nvPicPr>
        <p:blipFill>
          <a:blip r:embed="rId3"/>
          <a:stretch>
            <a:fillRect/>
          </a:stretch>
        </p:blipFill>
        <p:spPr>
          <a:xfrm>
            <a:off x="6172200" y="1709534"/>
            <a:ext cx="4038600" cy="4157871"/>
          </a:xfrm>
          <a:prstGeom prst="rect">
            <a:avLst/>
          </a:prstGeom>
          <a:noFill/>
        </p:spPr>
      </p:pic>
    </p:spTree>
    <p:extLst>
      <p:ext uri="{BB962C8B-B14F-4D97-AF65-F5344CB8AC3E}">
        <p14:creationId xmlns:p14="http://schemas.microsoft.com/office/powerpoint/2010/main" val="28332074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4DBBD1-0C3B-4A3C-89FB-B3E01B1E8B68}"/>
              </a:ext>
            </a:extLst>
          </p:cNvPr>
          <p:cNvPicPr>
            <a:picLocks noChangeAspect="1"/>
          </p:cNvPicPr>
          <p:nvPr/>
        </p:nvPicPr>
        <p:blipFill>
          <a:blip r:embed="rId3"/>
          <a:stretch>
            <a:fillRect/>
          </a:stretch>
        </p:blipFill>
        <p:spPr>
          <a:xfrm>
            <a:off x="0" y="2"/>
            <a:ext cx="12192000" cy="6885044"/>
          </a:xfrm>
          <a:prstGeom prst="rect">
            <a:avLst/>
          </a:prstGeom>
        </p:spPr>
      </p:pic>
      <p:pic>
        <p:nvPicPr>
          <p:cNvPr id="5" name="Content Placeholder 4" descr="Text&#10;&#10;Description automatically generated">
            <a:extLst>
              <a:ext uri="{FF2B5EF4-FFF2-40B4-BE49-F238E27FC236}">
                <a16:creationId xmlns:a16="http://schemas.microsoft.com/office/drawing/2014/main" id="{6CDF9399-C2D5-4D18-BEF9-CE360B4860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4417" y="246653"/>
            <a:ext cx="5825619" cy="1596219"/>
          </a:xfrm>
          <a:prstGeom prst="rect">
            <a:avLst/>
          </a:prstGeom>
        </p:spPr>
      </p:pic>
      <p:pic>
        <p:nvPicPr>
          <p:cNvPr id="2" name="Picture 1">
            <a:extLst>
              <a:ext uri="{FF2B5EF4-FFF2-40B4-BE49-F238E27FC236}">
                <a16:creationId xmlns:a16="http://schemas.microsoft.com/office/drawing/2014/main" id="{EC0E6DB4-6BE6-42B2-9781-978BB7D11188}"/>
              </a:ext>
            </a:extLst>
          </p:cNvPr>
          <p:cNvPicPr>
            <a:picLocks noChangeAspect="1"/>
          </p:cNvPicPr>
          <p:nvPr/>
        </p:nvPicPr>
        <p:blipFill>
          <a:blip r:embed="rId5"/>
          <a:stretch>
            <a:fillRect/>
          </a:stretch>
        </p:blipFill>
        <p:spPr>
          <a:xfrm>
            <a:off x="3483160" y="2409162"/>
            <a:ext cx="5486876" cy="2066723"/>
          </a:xfrm>
          <a:prstGeom prst="rect">
            <a:avLst/>
          </a:prstGeom>
        </p:spPr>
      </p:pic>
      <p:sp>
        <p:nvSpPr>
          <p:cNvPr id="6" name="TextBox 5">
            <a:extLst>
              <a:ext uri="{FF2B5EF4-FFF2-40B4-BE49-F238E27FC236}">
                <a16:creationId xmlns:a16="http://schemas.microsoft.com/office/drawing/2014/main" id="{1E687DA6-310E-4CE7-9AB6-74840F90069B}"/>
              </a:ext>
            </a:extLst>
          </p:cNvPr>
          <p:cNvSpPr txBox="1"/>
          <p:nvPr/>
        </p:nvSpPr>
        <p:spPr>
          <a:xfrm>
            <a:off x="2618274" y="6070838"/>
            <a:ext cx="7216648"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This project is supported by the Health Resources and Services Administration (HRSA) of the U.S. Department of Health and Human Services (HHS) as part of an award totaling $1,000,000 with zero percentage financed with non-governmental sources. The contents are those of the author(s) and do not necessarily represent the official views of, nor an endorsement, by HRSA, HHS, or the U.S. Government. For more information, please visit HRSA.gov.</a:t>
            </a:r>
          </a:p>
        </p:txBody>
      </p:sp>
    </p:spTree>
    <p:extLst>
      <p:ext uri="{BB962C8B-B14F-4D97-AF65-F5344CB8AC3E}">
        <p14:creationId xmlns:p14="http://schemas.microsoft.com/office/powerpoint/2010/main" val="155602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6EEC-ED7A-4362-A074-A8AE27FF2728}"/>
              </a:ext>
            </a:extLst>
          </p:cNvPr>
          <p:cNvSpPr>
            <a:spLocks noGrp="1"/>
          </p:cNvSpPr>
          <p:nvPr>
            <p:ph type="title"/>
          </p:nvPr>
        </p:nvSpPr>
        <p:spPr/>
        <p:txBody>
          <a:bodyPr/>
          <a:lstStyle/>
          <a:p>
            <a:r>
              <a:rPr lang="en-US" b="1"/>
              <a:t>Lori Lovett</a:t>
            </a:r>
            <a:endParaRPr lang="en-US" b="1" dirty="0"/>
          </a:p>
        </p:txBody>
      </p:sp>
      <p:sp>
        <p:nvSpPr>
          <p:cNvPr id="7" name="Content Placeholder 2">
            <a:extLst>
              <a:ext uri="{FF2B5EF4-FFF2-40B4-BE49-F238E27FC236}">
                <a16:creationId xmlns:a16="http://schemas.microsoft.com/office/drawing/2014/main" id="{401B3A6E-0525-4E7C-A1B4-417B2D073E22}"/>
              </a:ext>
            </a:extLst>
          </p:cNvPr>
          <p:cNvSpPr txBox="1">
            <a:spLocks/>
          </p:cNvSpPr>
          <p:nvPr/>
        </p:nvSpPr>
        <p:spPr>
          <a:xfrm>
            <a:off x="514757" y="1265510"/>
            <a:ext cx="6230600" cy="4710281"/>
          </a:xfrm>
          <a:prstGeom prst="rect">
            <a:avLst/>
          </a:prstGeom>
          <a:noFill/>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a:lnSpc>
                <a:spcPct val="107000"/>
              </a:lnSpc>
              <a:spcBef>
                <a:spcPts val="0"/>
              </a:spcBef>
              <a:spcAft>
                <a:spcPts val="800"/>
              </a:spcAft>
              <a:buNone/>
            </a:pPr>
            <a:r>
              <a:rPr lang="en-US" sz="2300" dirty="0">
                <a:effectLst/>
                <a:latin typeface="Calibri" panose="020F0502020204030204" pitchFamily="34" charset="0"/>
                <a:ea typeface="Calibri" panose="020F0502020204030204" pitchFamily="34" charset="0"/>
                <a:cs typeface="Times New Roman" panose="02020603050405020304" pitchFamily="18" charset="0"/>
              </a:rPr>
              <a:t>Lori Lovett received her BS in Biology from the University of Mary Washington.  She worked as a research technician in Arthritis &amp; Immunology at OMRF before becoming an educator.  During her 25+ year career, she taught a variety of science courses at a local high school and built one of the first biomedical science programs in the state of Oklahoma.  She taught this program for ten years.  She was a curriculum contributor to a national biomedical science curricula provider and a Master Teacher. She was also the co-owner of a company that provided management services related to vaccine field safety studies and quality assurance for a major pharmaceutical company. </a:t>
            </a:r>
          </a:p>
          <a:p>
            <a:pPr marL="0" marR="0" indent="0">
              <a:lnSpc>
                <a:spcPct val="107000"/>
              </a:lnSpc>
              <a:spcBef>
                <a:spcPts val="0"/>
              </a:spcBef>
              <a:spcAft>
                <a:spcPts val="800"/>
              </a:spcAft>
              <a:buNone/>
            </a:pPr>
            <a:r>
              <a:rPr lang="en-US" sz="2300" dirty="0">
                <a:effectLst/>
                <a:latin typeface="Calibri" panose="020F0502020204030204" pitchFamily="34" charset="0"/>
                <a:ea typeface="Calibri" panose="020F0502020204030204" pitchFamily="34" charset="0"/>
                <a:cs typeface="Times New Roman" panose="02020603050405020304" pitchFamily="18" charset="0"/>
              </a:rPr>
              <a:t>Lori has worked for the OSDH since 2019 as a TSET grantee, and in 2020 as a Community Drug Overdose Prevention Project Coordinator.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Rockwell" panose="02060603020205020403"/>
                <a:ea typeface="+mn-ea"/>
                <a:cs typeface="+mn-cs"/>
              </a:rPr>
              <a:t>	</a:t>
            </a:r>
          </a:p>
          <a:p>
            <a:pPr marL="742913" marR="0" lvl="1" indent="-285737"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Rockwell" panose="02060603020205020403"/>
              <a:ea typeface="+mn-ea"/>
              <a:cs typeface="+mn-cs"/>
            </a:endParaRPr>
          </a:p>
        </p:txBody>
      </p:sp>
      <p:pic>
        <p:nvPicPr>
          <p:cNvPr id="9" name="Content Placeholder 4" descr="Text&#10;&#10;Description automatically generated">
            <a:extLst>
              <a:ext uri="{FF2B5EF4-FFF2-40B4-BE49-F238E27FC236}">
                <a16:creationId xmlns:a16="http://schemas.microsoft.com/office/drawing/2014/main" id="{1211D0E4-FA68-40BB-A79E-BE74578129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4476" y="6159501"/>
            <a:ext cx="2030197" cy="556275"/>
          </a:xfrm>
          <a:prstGeom prst="rect">
            <a:avLst/>
          </a:prstGeom>
        </p:spPr>
      </p:pic>
      <p:pic>
        <p:nvPicPr>
          <p:cNvPr id="10" name="Picture 9">
            <a:extLst>
              <a:ext uri="{FF2B5EF4-FFF2-40B4-BE49-F238E27FC236}">
                <a16:creationId xmlns:a16="http://schemas.microsoft.com/office/drawing/2014/main" id="{72BE9379-5A5F-4291-8C13-C3CE2DF97063}"/>
              </a:ext>
            </a:extLst>
          </p:cNvPr>
          <p:cNvPicPr>
            <a:picLocks noChangeAspect="1"/>
          </p:cNvPicPr>
          <p:nvPr/>
        </p:nvPicPr>
        <p:blipFill rotWithShape="1">
          <a:blip r:embed="rId4"/>
          <a:srcRect b="5217"/>
          <a:stretch/>
        </p:blipFill>
        <p:spPr>
          <a:xfrm rot="16200000">
            <a:off x="1104899" y="3918354"/>
            <a:ext cx="1943100" cy="4152899"/>
          </a:xfrm>
          <a:prstGeom prst="rect">
            <a:avLst/>
          </a:prstGeom>
        </p:spPr>
      </p:pic>
      <p:pic>
        <p:nvPicPr>
          <p:cNvPr id="11" name="Picture 10">
            <a:extLst>
              <a:ext uri="{FF2B5EF4-FFF2-40B4-BE49-F238E27FC236}">
                <a16:creationId xmlns:a16="http://schemas.microsoft.com/office/drawing/2014/main" id="{55844F5B-1FEA-473F-9DD6-DEFE93A1EFD2}"/>
              </a:ext>
            </a:extLst>
          </p:cNvPr>
          <p:cNvPicPr>
            <a:picLocks noChangeAspect="1"/>
          </p:cNvPicPr>
          <p:nvPr/>
        </p:nvPicPr>
        <p:blipFill rotWithShape="1">
          <a:blip r:embed="rId5"/>
          <a:srcRect t="3747" b="9915"/>
          <a:stretch/>
        </p:blipFill>
        <p:spPr>
          <a:xfrm rot="16200000">
            <a:off x="9233689" y="-1054885"/>
            <a:ext cx="1907905" cy="4017679"/>
          </a:xfrm>
          <a:prstGeom prst="rect">
            <a:avLst/>
          </a:prstGeom>
        </p:spPr>
      </p:pic>
      <p:pic>
        <p:nvPicPr>
          <p:cNvPr id="4" name="Picture 3">
            <a:extLst>
              <a:ext uri="{FF2B5EF4-FFF2-40B4-BE49-F238E27FC236}">
                <a16:creationId xmlns:a16="http://schemas.microsoft.com/office/drawing/2014/main" id="{1DBA9AF7-168F-2FD6-AA8E-E6D230AA6D7F}"/>
              </a:ext>
            </a:extLst>
          </p:cNvPr>
          <p:cNvPicPr>
            <a:picLocks noChangeAspect="1"/>
          </p:cNvPicPr>
          <p:nvPr/>
        </p:nvPicPr>
        <p:blipFill>
          <a:blip r:embed="rId6"/>
          <a:stretch>
            <a:fillRect/>
          </a:stretch>
        </p:blipFill>
        <p:spPr>
          <a:xfrm>
            <a:off x="6962479" y="1982641"/>
            <a:ext cx="3225162" cy="4012163"/>
          </a:xfrm>
          <a:prstGeom prst="rect">
            <a:avLst/>
          </a:prstGeom>
        </p:spPr>
      </p:pic>
    </p:spTree>
    <p:extLst>
      <p:ext uri="{BB962C8B-B14F-4D97-AF65-F5344CB8AC3E}">
        <p14:creationId xmlns:p14="http://schemas.microsoft.com/office/powerpoint/2010/main" val="364640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C016647-C384-084D-91A8-2209F2D962BC}"/>
              </a:ext>
            </a:extLst>
          </p:cNvPr>
          <p:cNvSpPr>
            <a:spLocks noGrp="1"/>
          </p:cNvSpPr>
          <p:nvPr>
            <p:ph type="title"/>
          </p:nvPr>
        </p:nvSpPr>
        <p:spPr>
          <a:xfrm>
            <a:off x="688374" y="622803"/>
            <a:ext cx="5581797" cy="1370940"/>
          </a:xfrm>
        </p:spPr>
        <p:txBody>
          <a:bodyPr/>
          <a:lstStyle/>
          <a:p>
            <a:r>
              <a:rPr lang="en-US" dirty="0"/>
              <a:t>Drug Overdose Prevention &amp; Harm Reduction</a:t>
            </a:r>
            <a:br>
              <a:rPr lang="en-US" dirty="0"/>
            </a:br>
            <a:endParaRPr lang="en-US" dirty="0"/>
          </a:p>
        </p:txBody>
      </p:sp>
      <p:sp>
        <p:nvSpPr>
          <p:cNvPr id="6" name="Text Placeholder 5">
            <a:extLst>
              <a:ext uri="{FF2B5EF4-FFF2-40B4-BE49-F238E27FC236}">
                <a16:creationId xmlns:a16="http://schemas.microsoft.com/office/drawing/2014/main" id="{3F246330-EA77-4340-B21D-CDCD49093372}"/>
              </a:ext>
            </a:extLst>
          </p:cNvPr>
          <p:cNvSpPr>
            <a:spLocks noGrp="1"/>
          </p:cNvSpPr>
          <p:nvPr>
            <p:ph type="body" sz="quarter" idx="11"/>
          </p:nvPr>
        </p:nvSpPr>
        <p:spPr>
          <a:xfrm>
            <a:off x="688374" y="3542029"/>
            <a:ext cx="5234011" cy="685892"/>
          </a:xfrm>
        </p:spPr>
        <p:txBody>
          <a:bodyPr/>
          <a:lstStyle/>
          <a:p>
            <a:r>
              <a:rPr lang="en-US" dirty="0"/>
              <a:t>Injury Prevention Service</a:t>
            </a:r>
          </a:p>
        </p:txBody>
      </p:sp>
    </p:spTree>
    <p:extLst>
      <p:ext uri="{BB962C8B-B14F-4D97-AF65-F5344CB8AC3E}">
        <p14:creationId xmlns:p14="http://schemas.microsoft.com/office/powerpoint/2010/main" val="127611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1BA25-2EED-2549-9BF9-D5772779B07D}"/>
              </a:ext>
            </a:extLst>
          </p:cNvPr>
          <p:cNvSpPr>
            <a:spLocks noGrp="1"/>
          </p:cNvSpPr>
          <p:nvPr>
            <p:ph type="title"/>
          </p:nvPr>
        </p:nvSpPr>
        <p:spPr>
          <a:xfrm>
            <a:off x="457199" y="1776973"/>
            <a:ext cx="5468588" cy="799972"/>
          </a:xfrm>
        </p:spPr>
        <p:txBody>
          <a:bodyPr/>
          <a:lstStyle/>
          <a:p>
            <a:r>
              <a:rPr lang="en-US" dirty="0"/>
              <a:t>Scope of the Problem</a:t>
            </a:r>
          </a:p>
        </p:txBody>
      </p:sp>
      <p:sp>
        <p:nvSpPr>
          <p:cNvPr id="3" name="Text Placeholder 2">
            <a:extLst>
              <a:ext uri="{FF2B5EF4-FFF2-40B4-BE49-F238E27FC236}">
                <a16:creationId xmlns:a16="http://schemas.microsoft.com/office/drawing/2014/main" id="{858FFC94-FEA0-4A72-A550-C2DE7D4C6508}"/>
              </a:ext>
            </a:extLst>
          </p:cNvPr>
          <p:cNvSpPr>
            <a:spLocks noGrp="1"/>
          </p:cNvSpPr>
          <p:nvPr>
            <p:ph type="body" idx="1"/>
          </p:nvPr>
        </p:nvSpPr>
        <p:spPr>
          <a:xfrm>
            <a:off x="457199" y="2877244"/>
            <a:ext cx="5204012" cy="541337"/>
          </a:xfrm>
        </p:spPr>
        <p:txBody>
          <a:bodyPr/>
          <a:lstStyle/>
          <a:p>
            <a:r>
              <a:rPr lang="en-US" sz="3200" dirty="0"/>
              <a:t>Overdose Related Deaths in Oklahoma</a:t>
            </a:r>
          </a:p>
        </p:txBody>
      </p:sp>
    </p:spTree>
    <p:extLst>
      <p:ext uri="{BB962C8B-B14F-4D97-AF65-F5344CB8AC3E}">
        <p14:creationId xmlns:p14="http://schemas.microsoft.com/office/powerpoint/2010/main" val="386581842"/>
      </p:ext>
    </p:extLst>
  </p:cSld>
  <p:clrMapOvr>
    <a:masterClrMapping/>
  </p:clrMapOvr>
</p:sld>
</file>

<file path=ppt/theme/theme1.xml><?xml version="1.0" encoding="utf-8"?>
<a:theme xmlns:a="http://schemas.openxmlformats.org/drawingml/2006/main" name="Oklaholma ">
  <a:themeElements>
    <a:clrScheme name="Custom 7">
      <a:dk1>
        <a:srgbClr val="464646"/>
      </a:dk1>
      <a:lt1>
        <a:srgbClr val="FFFFFF"/>
      </a:lt1>
      <a:dk2>
        <a:srgbClr val="787878"/>
      </a:dk2>
      <a:lt2>
        <a:srgbClr val="E7E6E6"/>
      </a:lt2>
      <a:accent1>
        <a:srgbClr val="1CA6DE"/>
      </a:accent1>
      <a:accent2>
        <a:srgbClr val="669B41"/>
      </a:accent2>
      <a:accent3>
        <a:srgbClr val="D05320"/>
      </a:accent3>
      <a:accent4>
        <a:srgbClr val="DE9027"/>
      </a:accent4>
      <a:accent5>
        <a:srgbClr val="187BC0"/>
      </a:accent5>
      <a:accent6>
        <a:srgbClr val="004C9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0" tIns="45720" rIns="91440" bIns="45720" rtlCol="0">
        <a:noAutofit/>
      </a:bodyPr>
      <a:lstStyle>
        <a:defPPr algn="l">
          <a:spcBef>
            <a:spcPts val="0"/>
          </a:spcBef>
          <a:defRPr sz="2400" b="1" dirty="0" smtClean="0">
            <a:latin typeface="+mj-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MQ_PPT_2014">
  <a:themeElements>
    <a:clrScheme name="SCOPE-OK">
      <a:dk1>
        <a:srgbClr val="000000"/>
      </a:dk1>
      <a:lt1>
        <a:srgbClr val="FFFFFF"/>
      </a:lt1>
      <a:dk2>
        <a:srgbClr val="000000"/>
      </a:dk2>
      <a:lt2>
        <a:srgbClr val="FFFFFF"/>
      </a:lt2>
      <a:accent1>
        <a:srgbClr val="283C5E"/>
      </a:accent1>
      <a:accent2>
        <a:srgbClr val="3B517D"/>
      </a:accent2>
      <a:accent3>
        <a:srgbClr val="5371AD"/>
      </a:accent3>
      <a:accent4>
        <a:srgbClr val="7A91C0"/>
      </a:accent4>
      <a:accent5>
        <a:srgbClr val="9FB0D1"/>
      </a:accent5>
      <a:accent6>
        <a:srgbClr val="D5DCEB"/>
      </a:accent6>
      <a:hlink>
        <a:srgbClr val="034A90"/>
      </a:hlink>
      <a:folHlink>
        <a:srgbClr val="C2DFF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COPE-OK">
      <a:dk1>
        <a:srgbClr val="000000"/>
      </a:dk1>
      <a:lt1>
        <a:srgbClr val="FFFFFF"/>
      </a:lt1>
      <a:dk2>
        <a:srgbClr val="000000"/>
      </a:dk2>
      <a:lt2>
        <a:srgbClr val="FFFFFF"/>
      </a:lt2>
      <a:accent1>
        <a:srgbClr val="283C5E"/>
      </a:accent1>
      <a:accent2>
        <a:srgbClr val="3B517D"/>
      </a:accent2>
      <a:accent3>
        <a:srgbClr val="5371AD"/>
      </a:accent3>
      <a:accent4>
        <a:srgbClr val="7A91C0"/>
      </a:accent4>
      <a:accent5>
        <a:srgbClr val="9FB0D1"/>
      </a:accent5>
      <a:accent6>
        <a:srgbClr val="D5DCEB"/>
      </a:accent6>
      <a:hlink>
        <a:srgbClr val="034A90"/>
      </a:hlink>
      <a:folHlink>
        <a:srgbClr val="C2DFFD"/>
      </a:folHlink>
    </a:clrScheme>
    <a:fontScheme name="Tw Cen MT-Rockwell">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303059_Animated title geometric_RVA_v3.potx" id="{AB4D8168-0428-471B-A713-F20AC5F149C7}" vid="{D3D5D6AA-BA54-451E-9A0D-E9B33A1FEE0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a35c652-784e-4f00-a2ac-1048c4280bb8" xsi:nil="true"/>
    <lcf76f155ced4ddcb4097134ff3c332f xmlns="e5121de5-bb42-46d1-8fc1-e8c07162e23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3B83E51D238414D89D44EC862BFB5C3" ma:contentTypeVersion="13" ma:contentTypeDescription="Create a new document." ma:contentTypeScope="" ma:versionID="0a8fa4a3b018c39a8485087af66fc86f">
  <xsd:schema xmlns:xsd="http://www.w3.org/2001/XMLSchema" xmlns:xs="http://www.w3.org/2001/XMLSchema" xmlns:p="http://schemas.microsoft.com/office/2006/metadata/properties" xmlns:ns2="e5121de5-bb42-46d1-8fc1-e8c07162e232" xmlns:ns3="0a35c652-784e-4f00-a2ac-1048c4280bb8" targetNamespace="http://schemas.microsoft.com/office/2006/metadata/properties" ma:root="true" ma:fieldsID="1c1bb14fb3a5f37ce55fd9b85986426d" ns2:_="" ns3:_="">
    <xsd:import namespace="e5121de5-bb42-46d1-8fc1-e8c07162e232"/>
    <xsd:import namespace="0a35c652-784e-4f00-a2ac-1048c4280bb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121de5-bb42-46d1-8fc1-e8c07162e2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309bf2f-0431-460d-a93a-990d633b9c5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a35c652-784e-4f00-a2ac-1048c4280bb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5db250a-c5da-4a10-8e0a-e7d298c32ae7}" ma:internalName="TaxCatchAll" ma:showField="CatchAllData" ma:web="0a35c652-784e-4f00-a2ac-1048c4280b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8D6EE8-E803-41F1-8733-77150CF4704C}">
  <ds:schemaRefs>
    <ds:schemaRef ds:uri="0a35c652-784e-4f00-a2ac-1048c4280bb8"/>
    <ds:schemaRef ds:uri="http://purl.org/dc/terms/"/>
    <ds:schemaRef ds:uri="http://schemas.openxmlformats.org/package/2006/metadata/core-properties"/>
    <ds:schemaRef ds:uri="http://purl.org/dc/dcmitype/"/>
    <ds:schemaRef ds:uri="e5121de5-bb42-46d1-8fc1-e8c07162e232"/>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76FDE501-20F8-4E10-8280-B37C378E4A84}">
  <ds:schemaRefs>
    <ds:schemaRef ds:uri="http://schemas.microsoft.com/sharepoint/v3/contenttype/forms"/>
  </ds:schemaRefs>
</ds:datastoreItem>
</file>

<file path=customXml/itemProps3.xml><?xml version="1.0" encoding="utf-8"?>
<ds:datastoreItem xmlns:ds="http://schemas.openxmlformats.org/officeDocument/2006/customXml" ds:itemID="{498A9D5E-8105-41E4-BAF6-0D17FDAFB9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121de5-bb42-46d1-8fc1-e8c07162e232"/>
    <ds:schemaRef ds:uri="0a35c652-784e-4f00-a2ac-1048c4280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23353</TotalTime>
  <Words>8630</Words>
  <Application>Microsoft Office PowerPoint</Application>
  <PresentationFormat>Widescreen</PresentationFormat>
  <Paragraphs>722</Paragraphs>
  <Slides>67</Slides>
  <Notes>46</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67</vt:i4>
      </vt:variant>
    </vt:vector>
  </HeadingPairs>
  <TitlesOfParts>
    <vt:vector size="81" baseType="lpstr">
      <vt:lpstr>Arial</vt:lpstr>
      <vt:lpstr>Calibri</vt:lpstr>
      <vt:lpstr>Corbel</vt:lpstr>
      <vt:lpstr>Courier New</vt:lpstr>
      <vt:lpstr>inherit</vt:lpstr>
      <vt:lpstr>Open Sans</vt:lpstr>
      <vt:lpstr>Rockwell</vt:lpstr>
      <vt:lpstr>Symbol</vt:lpstr>
      <vt:lpstr>Tahoma</vt:lpstr>
      <vt:lpstr>Tw Cen MT</vt:lpstr>
      <vt:lpstr>Wingdings</vt:lpstr>
      <vt:lpstr>Oklaholma </vt:lpstr>
      <vt:lpstr>OFMQ_PPT_2014</vt:lpstr>
      <vt:lpstr>Office Theme</vt:lpstr>
      <vt:lpstr>PowerPoint Presentation</vt:lpstr>
      <vt:lpstr>What are RCORP and SCOPE-OK?</vt:lpstr>
      <vt:lpstr>SCOPE-OK Consortium</vt:lpstr>
      <vt:lpstr>SCOPE-OK Service Area</vt:lpstr>
      <vt:lpstr>SCOPE-OK Can Help!</vt:lpstr>
      <vt:lpstr>SCOPE-OK Can Help!</vt:lpstr>
      <vt:lpstr>Lori Lovett</vt:lpstr>
      <vt:lpstr>Drug Overdose Prevention &amp; Harm Reduction </vt:lpstr>
      <vt:lpstr>Scope of the Problem</vt:lpstr>
      <vt:lpstr>Age-adjusted Drug Overdose Death Rates (All Intents), Oklahoma and United States, 2000-2020</vt:lpstr>
      <vt:lpstr>Unintentional Drug Overdose Deaths by Type of Drug, Oklahoma, 2011-2020 </vt:lpstr>
      <vt:lpstr>Unintentional Opioid Overdose Deaths by Drug, Oklahoma, 2011-2020 </vt:lpstr>
      <vt:lpstr>Unintentional Prescription Opioid-related Overdose Death Rates1 and Opioid Sales per Person2, Oklahoma, 2000-2019</vt:lpstr>
      <vt:lpstr>Unintentional Drug Overdose Death Rates by County of Residence, Oklahoma, 2016-2020</vt:lpstr>
      <vt:lpstr>Unintentional Opioid Overdose Death Rates by County of Residence, Oklahoma, 2016-2020</vt:lpstr>
      <vt:lpstr>Unintentional Methamphetamine Overdose Death Rates by County of Residence, Oklahoma, 2016-2020</vt:lpstr>
      <vt:lpstr>PowerPoint Presentation</vt:lpstr>
      <vt:lpstr>Overdose Distribution by Age Group, Gender, and Overdose Severity, Oklahoma, 2020*</vt:lpstr>
      <vt:lpstr>What does your county look like?</vt:lpstr>
      <vt:lpstr>Substance Use Disorder </vt:lpstr>
      <vt:lpstr>Dependence versus Addiction/Substance Use Disorder (SUD)</vt:lpstr>
      <vt:lpstr>Understanding Drug Use</vt:lpstr>
      <vt:lpstr>What is stigma?</vt:lpstr>
      <vt:lpstr>How does Stigma affect People with SUD?</vt:lpstr>
      <vt:lpstr>Harm Reduction 101</vt:lpstr>
      <vt:lpstr>What is Harm Reduction?</vt:lpstr>
      <vt:lpstr>Harm Reduction: </vt:lpstr>
      <vt:lpstr>Foundational Principles of Harm Reduction</vt:lpstr>
      <vt:lpstr>Foundational Principles of Harm Reduction</vt:lpstr>
      <vt:lpstr>Why Harm Reduction Works</vt:lpstr>
      <vt:lpstr>Why Harm Reduction Services are Needed</vt:lpstr>
      <vt:lpstr>Harm Reduction Prevention, Treatment, and Recovery</vt:lpstr>
      <vt:lpstr>Harm Reduction Activities and Intended Outcomes</vt:lpstr>
      <vt:lpstr>Harm Reduction Prevents Drug Overdose</vt:lpstr>
      <vt:lpstr>PowerPoint Presentation</vt:lpstr>
      <vt:lpstr>PowerPoint Presentation</vt:lpstr>
      <vt:lpstr>Harm Reduction Programs</vt:lpstr>
      <vt:lpstr>PowerPoint Presentation</vt:lpstr>
      <vt:lpstr>Do Harm Reduction Programs Reduce Drug Overdose?</vt:lpstr>
      <vt:lpstr>Good Samaritan Drug Overdose Laws</vt:lpstr>
      <vt:lpstr>Oklahoma’s Good Samaritan Law</vt:lpstr>
      <vt:lpstr>Fentanyl Overview</vt:lpstr>
      <vt:lpstr>Touch Doesn’t Kill</vt:lpstr>
      <vt:lpstr>Official Position Statements</vt:lpstr>
      <vt:lpstr>Myths About Fentanyl</vt:lpstr>
      <vt:lpstr>Fentanyl Test Strips (FTS)</vt:lpstr>
      <vt:lpstr>Naloxone (Narcan)</vt:lpstr>
      <vt:lpstr>Overdose Response and Naloxone Administration</vt:lpstr>
      <vt:lpstr>Oklahoma Emergency Medical Personnel Naloxone Project</vt:lpstr>
      <vt:lpstr>PowerPoint Presentation</vt:lpstr>
      <vt:lpstr>How to obtain training and naloxone: </vt:lpstr>
      <vt:lpstr>Signs and Symptoms of a Drug Overdose</vt:lpstr>
      <vt:lpstr>Evaluation:</vt:lpstr>
      <vt:lpstr>PowerPoint Presentation</vt:lpstr>
      <vt:lpstr>Mission of OFMQ</vt:lpstr>
      <vt:lpstr>Our Organization</vt:lpstr>
      <vt:lpstr>Our Experience</vt:lpstr>
      <vt:lpstr>Our Difference</vt:lpstr>
      <vt:lpstr>Health Information Technology (HIT)</vt:lpstr>
      <vt:lpstr>HIT Quality Improvement</vt:lpstr>
      <vt:lpstr>HIT Quality Improvement</vt:lpstr>
      <vt:lpstr>Risk Management &amp; Security Services</vt:lpstr>
      <vt:lpstr>Risk Management Overview</vt:lpstr>
      <vt:lpstr>PowerPoint Presentation</vt:lpstr>
      <vt:lpstr>PowerPoint Presentation</vt:lpstr>
      <vt:lpstr>RCORP Resources For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R</dc:creator>
  <cp:lastModifiedBy>Saundra Burchill</cp:lastModifiedBy>
  <cp:revision>613</cp:revision>
  <cp:lastPrinted>2021-06-24T13:24:31Z</cp:lastPrinted>
  <dcterms:created xsi:type="dcterms:W3CDTF">2020-01-16T04:22:20Z</dcterms:created>
  <dcterms:modified xsi:type="dcterms:W3CDTF">2022-09-15T19:37:40Z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0x01010043B83E51D238414D89D44EC862BFB5C3</vt:lpwstr>
  </property>
</Properties>
</file>